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57" r:id="rId3"/>
    <p:sldId id="261" r:id="rId4"/>
    <p:sldId id="262" r:id="rId5"/>
    <p:sldId id="260" r:id="rId6"/>
    <p:sldId id="265" r:id="rId7"/>
    <p:sldId id="266" r:id="rId8"/>
    <p:sldId id="263" r:id="rId9"/>
    <p:sldId id="264" r:id="rId10"/>
    <p:sldId id="267" r:id="rId11"/>
    <p:sldId id="270" r:id="rId12"/>
    <p:sldId id="269" r:id="rId13"/>
    <p:sldId id="268"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5" d="100"/>
          <a:sy n="115" d="100"/>
        </p:scale>
        <p:origin x="318" y="108"/>
      </p:cViewPr>
      <p:guideLst/>
    </p:cSldViewPr>
  </p:slid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44D6A45-0FA1-43F5-971B-E58957818F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a:extLst>
              <a:ext uri="{FF2B5EF4-FFF2-40B4-BE49-F238E27FC236}">
                <a16:creationId xmlns:a16="http://schemas.microsoft.com/office/drawing/2014/main" id="{4FDA5F8D-E877-A147-5B2B-B17F6B51241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16D11A-411D-45AB-A8FB-38728DFE231B}" type="datetimeFigureOut">
              <a:rPr lang="fr-CH" smtClean="0"/>
              <a:t>05.10.2022</a:t>
            </a:fld>
            <a:endParaRPr lang="fr-CH"/>
          </a:p>
        </p:txBody>
      </p:sp>
      <p:sp>
        <p:nvSpPr>
          <p:cNvPr id="4" name="Espace réservé du pied de page 3">
            <a:extLst>
              <a:ext uri="{FF2B5EF4-FFF2-40B4-BE49-F238E27FC236}">
                <a16:creationId xmlns:a16="http://schemas.microsoft.com/office/drawing/2014/main" id="{10FD7FD9-0659-3ED7-D6C1-00B729E5B08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5" name="Espace réservé du numéro de diapositive 4">
            <a:extLst>
              <a:ext uri="{FF2B5EF4-FFF2-40B4-BE49-F238E27FC236}">
                <a16:creationId xmlns:a16="http://schemas.microsoft.com/office/drawing/2014/main" id="{B07924AA-06DD-0573-E099-8EEE2BF4730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7A1F5F-613B-4023-9370-BCCFAE428538}" type="slidenum">
              <a:rPr lang="fr-CH" smtClean="0"/>
              <a:t>‹N°›</a:t>
            </a:fld>
            <a:endParaRPr lang="fr-CH"/>
          </a:p>
        </p:txBody>
      </p:sp>
    </p:spTree>
    <p:extLst>
      <p:ext uri="{BB962C8B-B14F-4D97-AF65-F5344CB8AC3E}">
        <p14:creationId xmlns:p14="http://schemas.microsoft.com/office/powerpoint/2010/main" val="6365761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A7978027-C955-ADDA-FE7B-45F3680230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CH"/>
          </a:p>
        </p:txBody>
      </p:sp>
      <p:sp>
        <p:nvSpPr>
          <p:cNvPr id="4" name="Espace réservé de la date 3">
            <a:extLst>
              <a:ext uri="{FF2B5EF4-FFF2-40B4-BE49-F238E27FC236}">
                <a16:creationId xmlns:a16="http://schemas.microsoft.com/office/drawing/2014/main" id="{85EE8991-7FA0-20C3-D0A5-2754F52FE738}"/>
              </a:ext>
            </a:extLst>
          </p:cNvPr>
          <p:cNvSpPr>
            <a:spLocks noGrp="1"/>
          </p:cNvSpPr>
          <p:nvPr>
            <p:ph type="dt" sz="half" idx="10"/>
          </p:nvPr>
        </p:nvSpPr>
        <p:spPr/>
        <p:txBody>
          <a:bodyPr/>
          <a:lstStyle/>
          <a:p>
            <a:endParaRPr lang="fr-CH" dirty="0"/>
          </a:p>
        </p:txBody>
      </p:sp>
      <p:sp>
        <p:nvSpPr>
          <p:cNvPr id="6" name="Espace réservé du numéro de diapositive 5">
            <a:extLst>
              <a:ext uri="{FF2B5EF4-FFF2-40B4-BE49-F238E27FC236}">
                <a16:creationId xmlns:a16="http://schemas.microsoft.com/office/drawing/2014/main" id="{3066127D-4A2D-1F9C-ADC2-64BFEEBA63D4}"/>
              </a:ext>
            </a:extLst>
          </p:cNvPr>
          <p:cNvSpPr>
            <a:spLocks noGrp="1"/>
          </p:cNvSpPr>
          <p:nvPr>
            <p:ph type="sldNum" sz="quarter" idx="12"/>
          </p:nvPr>
        </p:nvSpPr>
        <p:spPr/>
        <p:txBody>
          <a:bodyPr/>
          <a:lstStyle/>
          <a:p>
            <a:endParaRPr lang="fr-CH" dirty="0"/>
          </a:p>
        </p:txBody>
      </p:sp>
      <p:sp>
        <p:nvSpPr>
          <p:cNvPr id="10" name="Titre 9">
            <a:extLst>
              <a:ext uri="{FF2B5EF4-FFF2-40B4-BE49-F238E27FC236}">
                <a16:creationId xmlns:a16="http://schemas.microsoft.com/office/drawing/2014/main" id="{7CEB8261-123B-C7F9-E1F8-1BCF408F20CA}"/>
              </a:ext>
            </a:extLst>
          </p:cNvPr>
          <p:cNvSpPr>
            <a:spLocks noGrp="1"/>
          </p:cNvSpPr>
          <p:nvPr>
            <p:ph type="title"/>
          </p:nvPr>
        </p:nvSpPr>
        <p:spPr/>
        <p:txBody>
          <a:bodyPr/>
          <a:lstStyle/>
          <a:p>
            <a:r>
              <a:rPr lang="fr-FR" smtClean="0"/>
              <a:t>Modifiez le style du titre</a:t>
            </a:r>
            <a:endParaRPr lang="fr-CH"/>
          </a:p>
        </p:txBody>
      </p:sp>
    </p:spTree>
    <p:extLst>
      <p:ext uri="{BB962C8B-B14F-4D97-AF65-F5344CB8AC3E}">
        <p14:creationId xmlns:p14="http://schemas.microsoft.com/office/powerpoint/2010/main" val="2242254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4C2556-2A52-416F-BD55-6856F4116463}"/>
              </a:ext>
            </a:extLst>
          </p:cNvPr>
          <p:cNvSpPr>
            <a:spLocks noGrp="1"/>
          </p:cNvSpPr>
          <p:nvPr>
            <p:ph type="title"/>
          </p:nvPr>
        </p:nvSpPr>
        <p:spPr>
          <a:xfrm>
            <a:off x="1187864" y="940037"/>
            <a:ext cx="10165935" cy="750651"/>
          </a:xfrm>
        </p:spPr>
        <p:txBody>
          <a:bodyPr>
            <a:normAutofit/>
          </a:bodyPr>
          <a:lstStyle>
            <a:lvl1pPr>
              <a:defRPr sz="3600" b="1"/>
            </a:lvl1pPr>
          </a:lstStyle>
          <a:p>
            <a:r>
              <a:rPr lang="fr-FR" smtClean="0"/>
              <a:t>Modifiez le style du titre</a:t>
            </a:r>
            <a:endParaRPr lang="fr-CH" dirty="0"/>
          </a:p>
        </p:txBody>
      </p:sp>
      <p:sp>
        <p:nvSpPr>
          <p:cNvPr id="7" name="Espace réservé du texte 6">
            <a:extLst>
              <a:ext uri="{FF2B5EF4-FFF2-40B4-BE49-F238E27FC236}">
                <a16:creationId xmlns:a16="http://schemas.microsoft.com/office/drawing/2014/main" id="{02FEDB6A-8E15-4060-EF0A-923E44144B16}"/>
              </a:ext>
            </a:extLst>
          </p:cNvPr>
          <p:cNvSpPr>
            <a:spLocks noGrp="1"/>
          </p:cNvSpPr>
          <p:nvPr>
            <p:ph type="body" sz="quarter" idx="10"/>
          </p:nvPr>
        </p:nvSpPr>
        <p:spPr>
          <a:xfrm>
            <a:off x="1085850" y="1982788"/>
            <a:ext cx="10164763" cy="382905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Tree>
    <p:extLst>
      <p:ext uri="{BB962C8B-B14F-4D97-AF65-F5344CB8AC3E}">
        <p14:creationId xmlns:p14="http://schemas.microsoft.com/office/powerpoint/2010/main" val="15237674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6C33DD7-8797-9BE9-2768-D93432B1181E}"/>
              </a:ext>
            </a:extLst>
          </p:cNvPr>
          <p:cNvSpPr>
            <a:spLocks noGrp="1"/>
          </p:cNvSpPr>
          <p:nvPr>
            <p:ph type="title"/>
          </p:nvPr>
        </p:nvSpPr>
        <p:spPr>
          <a:xfrm>
            <a:off x="838200" y="831954"/>
            <a:ext cx="10515600" cy="858734"/>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a:extLst>
              <a:ext uri="{FF2B5EF4-FFF2-40B4-BE49-F238E27FC236}">
                <a16:creationId xmlns:a16="http://schemas.microsoft.com/office/drawing/2014/main" id="{ABE9E95F-32CE-A477-B8EB-271D98BDAC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p:txBody>
      </p:sp>
      <p:pic>
        <p:nvPicPr>
          <p:cNvPr id="14" name="Image 13" descr="Une image contenant texte, clipart&#10;&#10;Description générée automatiquement">
            <a:extLst>
              <a:ext uri="{FF2B5EF4-FFF2-40B4-BE49-F238E27FC236}">
                <a16:creationId xmlns:a16="http://schemas.microsoft.com/office/drawing/2014/main" id="{C4434E9F-FD86-BD9E-E736-AFD46695364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9641" y="67398"/>
            <a:ext cx="2417476" cy="585629"/>
          </a:xfrm>
          <a:prstGeom prst="rect">
            <a:avLst/>
          </a:prstGeom>
        </p:spPr>
      </p:pic>
      <p:pic>
        <p:nvPicPr>
          <p:cNvPr id="10" name="Image 9">
            <a:extLst>
              <a:ext uri="{FF2B5EF4-FFF2-40B4-BE49-F238E27FC236}">
                <a16:creationId xmlns:a16="http://schemas.microsoft.com/office/drawing/2014/main" id="{35B138B7-90C9-CF6F-9341-9385A9E7CA5A}"/>
              </a:ext>
            </a:extLst>
          </p:cNvPr>
          <p:cNvPicPr>
            <a:picLocks noChangeAspect="1"/>
          </p:cNvPicPr>
          <p:nvPr userDrawn="1"/>
        </p:nvPicPr>
        <p:blipFill>
          <a:blip r:embed="rId5"/>
          <a:stretch>
            <a:fillRect/>
          </a:stretch>
        </p:blipFill>
        <p:spPr>
          <a:xfrm>
            <a:off x="367558" y="6492875"/>
            <a:ext cx="2843207" cy="280987"/>
          </a:xfrm>
          <a:prstGeom prst="rect">
            <a:avLst/>
          </a:prstGeom>
        </p:spPr>
      </p:pic>
      <p:pic>
        <p:nvPicPr>
          <p:cNvPr id="8" name="Image 7">
            <a:extLst>
              <a:ext uri="{FF2B5EF4-FFF2-40B4-BE49-F238E27FC236}">
                <a16:creationId xmlns:a16="http://schemas.microsoft.com/office/drawing/2014/main" id="{9FA3F857-F791-2449-0595-825CFD68BF10}"/>
              </a:ext>
            </a:extLst>
          </p:cNvPr>
          <p:cNvPicPr>
            <a:picLocks noChangeAspect="1"/>
          </p:cNvPicPr>
          <p:nvPr userDrawn="1"/>
        </p:nvPicPr>
        <p:blipFill>
          <a:blip r:embed="rId6"/>
          <a:stretch>
            <a:fillRect/>
          </a:stretch>
        </p:blipFill>
        <p:spPr>
          <a:xfrm>
            <a:off x="3899731" y="6311900"/>
            <a:ext cx="4114801" cy="499801"/>
          </a:xfrm>
          <a:prstGeom prst="rect">
            <a:avLst/>
          </a:prstGeom>
        </p:spPr>
      </p:pic>
      <p:pic>
        <p:nvPicPr>
          <p:cNvPr id="12" name="Image 11">
            <a:extLst>
              <a:ext uri="{FF2B5EF4-FFF2-40B4-BE49-F238E27FC236}">
                <a16:creationId xmlns:a16="http://schemas.microsoft.com/office/drawing/2014/main" id="{051BE080-5584-9AE9-A580-17E17D12B8AF}"/>
              </a:ext>
            </a:extLst>
          </p:cNvPr>
          <p:cNvPicPr>
            <a:picLocks noChangeAspect="1"/>
          </p:cNvPicPr>
          <p:nvPr userDrawn="1"/>
        </p:nvPicPr>
        <p:blipFill>
          <a:blip r:embed="rId7"/>
          <a:stretch>
            <a:fillRect/>
          </a:stretch>
        </p:blipFill>
        <p:spPr>
          <a:xfrm>
            <a:off x="8531819" y="6423288"/>
            <a:ext cx="3099010" cy="365126"/>
          </a:xfrm>
          <a:prstGeom prst="rect">
            <a:avLst/>
          </a:prstGeom>
        </p:spPr>
      </p:pic>
    </p:spTree>
    <p:extLst>
      <p:ext uri="{BB962C8B-B14F-4D97-AF65-F5344CB8AC3E}">
        <p14:creationId xmlns:p14="http://schemas.microsoft.com/office/powerpoint/2010/main" val="2538898182"/>
      </p:ext>
    </p:extLst>
  </p:cSld>
  <p:clrMap bg1="lt1" tx1="dk1" bg2="lt2" tx2="dk2" accent1="accent1" accent2="accent2" accent3="accent3" accent4="accent4" accent5="accent5" accent6="accent6" hlink="hlink" folHlink="folHlink"/>
  <p:sldLayoutIdLst>
    <p:sldLayoutId id="2147483672" r:id="rId1"/>
    <p:sldLayoutId id="2147483666" r:id="rId2"/>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0" y="848411"/>
            <a:ext cx="12192000" cy="5461837"/>
          </a:xfrm>
          <a:prstGeom prst="rect">
            <a:avLst/>
          </a:prstGeom>
        </p:spPr>
      </p:pic>
      <p:sp>
        <p:nvSpPr>
          <p:cNvPr id="2" name="Titre 1">
            <a:extLst>
              <a:ext uri="{FF2B5EF4-FFF2-40B4-BE49-F238E27FC236}">
                <a16:creationId xmlns:a16="http://schemas.microsoft.com/office/drawing/2014/main" id="{ABD6EF1F-CDC8-A1AB-3136-1886B46FACD1}"/>
              </a:ext>
            </a:extLst>
          </p:cNvPr>
          <p:cNvSpPr>
            <a:spLocks noGrp="1"/>
          </p:cNvSpPr>
          <p:nvPr>
            <p:ph type="ctrTitle"/>
          </p:nvPr>
        </p:nvSpPr>
        <p:spPr>
          <a:xfrm>
            <a:off x="4025244" y="9421"/>
            <a:ext cx="8166755" cy="838989"/>
          </a:xfrm>
          <a:solidFill>
            <a:schemeClr val="bg1">
              <a:alpha val="65000"/>
            </a:schemeClr>
          </a:solidFill>
        </p:spPr>
        <p:txBody>
          <a:bodyPr>
            <a:normAutofit fontScale="90000"/>
          </a:bodyPr>
          <a:lstStyle/>
          <a:p>
            <a:pPr algn="ctr"/>
            <a:r>
              <a:rPr lang="fr-FR" dirty="0" smtClean="0">
                <a:solidFill>
                  <a:srgbClr val="0000CC"/>
                </a:solidFill>
              </a:rPr>
              <a:t>Actualités règlementaires</a:t>
            </a:r>
            <a:br>
              <a:rPr lang="fr-FR" dirty="0" smtClean="0">
                <a:solidFill>
                  <a:srgbClr val="0000CC"/>
                </a:solidFill>
              </a:rPr>
            </a:br>
            <a:r>
              <a:rPr lang="fr-FR" dirty="0" smtClean="0">
                <a:solidFill>
                  <a:srgbClr val="0000CC"/>
                </a:solidFill>
              </a:rPr>
              <a:t>Méthaniser les déchets des collectivités, un défi ?</a:t>
            </a:r>
            <a:endParaRPr lang="fr-CH" dirty="0">
              <a:solidFill>
                <a:srgbClr val="0000CC"/>
              </a:solidFill>
            </a:endParaRPr>
          </a:p>
        </p:txBody>
      </p:sp>
      <p:sp>
        <p:nvSpPr>
          <p:cNvPr id="3" name="Sous-titre 2">
            <a:extLst>
              <a:ext uri="{FF2B5EF4-FFF2-40B4-BE49-F238E27FC236}">
                <a16:creationId xmlns:a16="http://schemas.microsoft.com/office/drawing/2014/main" id="{A1BA16EA-35EF-AF20-646D-4DDACE8119A2}"/>
              </a:ext>
            </a:extLst>
          </p:cNvPr>
          <p:cNvSpPr>
            <a:spLocks noGrp="1"/>
          </p:cNvSpPr>
          <p:nvPr>
            <p:ph type="subTitle" idx="1"/>
          </p:nvPr>
        </p:nvSpPr>
        <p:spPr>
          <a:xfrm>
            <a:off x="0" y="5820353"/>
            <a:ext cx="12192000" cy="489895"/>
          </a:xfrm>
          <a:solidFill>
            <a:schemeClr val="bg1">
              <a:alpha val="65000"/>
            </a:schemeClr>
          </a:solidFill>
        </p:spPr>
        <p:txBody>
          <a:bodyPr>
            <a:normAutofit/>
          </a:bodyPr>
          <a:lstStyle/>
          <a:p>
            <a:r>
              <a:rPr lang="fr-CH" dirty="0" smtClean="0"/>
              <a:t>BUGEL Jean-Pierre : Président délégué METHEOR</a:t>
            </a:r>
            <a:endParaRPr lang="fr-CH" dirty="0"/>
          </a:p>
        </p:txBody>
      </p:sp>
    </p:spTree>
    <p:extLst>
      <p:ext uri="{BB962C8B-B14F-4D97-AF65-F5344CB8AC3E}">
        <p14:creationId xmlns:p14="http://schemas.microsoft.com/office/powerpoint/2010/main" val="3146318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573860"/>
            <a:ext cx="10165935" cy="750651"/>
          </a:xfrm>
        </p:spPr>
        <p:txBody>
          <a:bodyPr/>
          <a:lstStyle/>
          <a:p>
            <a:r>
              <a:rPr lang="fr-CH" u="sng" dirty="0" smtClean="0">
                <a:solidFill>
                  <a:srgbClr val="0000CC"/>
                </a:solidFill>
              </a:rPr>
              <a:t>Tous intrants</a:t>
            </a:r>
            <a:endParaRPr lang="fr-CH" u="sng" dirty="0">
              <a:solidFill>
                <a:srgbClr val="0000CC"/>
              </a:solidFill>
            </a:endParaRPr>
          </a:p>
        </p:txBody>
      </p:sp>
      <p:sp>
        <p:nvSpPr>
          <p:cNvPr id="6" name="Espace réservé du texte 4">
            <a:extLst>
              <a:ext uri="{FF2B5EF4-FFF2-40B4-BE49-F238E27FC236}">
                <a16:creationId xmlns:a16="http://schemas.microsoft.com/office/drawing/2014/main" id="{7A93812A-1851-3009-A460-4128BAD0DB5A}"/>
              </a:ext>
            </a:extLst>
          </p:cNvPr>
          <p:cNvSpPr txBox="1">
            <a:spLocks/>
          </p:cNvSpPr>
          <p:nvPr/>
        </p:nvSpPr>
        <p:spPr>
          <a:xfrm>
            <a:off x="103691" y="1206623"/>
            <a:ext cx="11796791" cy="5099907"/>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400" u="sng" dirty="0" smtClean="0">
                <a:solidFill>
                  <a:srgbClr val="0000CC"/>
                </a:solidFill>
              </a:rPr>
              <a:t>Socle commun d’innocuité :</a:t>
            </a:r>
          </a:p>
          <a:p>
            <a:pPr marL="228600" lvl="1">
              <a:spcBef>
                <a:spcPts val="1000"/>
              </a:spcBef>
            </a:pPr>
            <a:r>
              <a:rPr lang="fr-FR" sz="2000" dirty="0" smtClean="0">
                <a:solidFill>
                  <a:srgbClr val="0000CC"/>
                </a:solidFill>
                <a:sym typeface="Wingdings" panose="05000000000000000000" pitchFamily="2" charset="2"/>
              </a:rPr>
              <a:t>Version V1 diffusée au parties prenantes en fin 2020 avec volonté de terminer en juin 2021 (boues)</a:t>
            </a:r>
          </a:p>
          <a:p>
            <a:pPr marL="228600" lvl="1">
              <a:spcBef>
                <a:spcPts val="1000"/>
              </a:spcBef>
            </a:pPr>
            <a:r>
              <a:rPr lang="fr-FR" sz="2000" dirty="0" smtClean="0">
                <a:solidFill>
                  <a:srgbClr val="0000CC"/>
                </a:solidFill>
                <a:sym typeface="Wingdings" panose="05000000000000000000" pitchFamily="2" charset="2"/>
              </a:rPr>
              <a:t>Nombreux commentaires sur V1 : absences de valeurs sur certains seuils, critères mal définis</a:t>
            </a:r>
          </a:p>
          <a:p>
            <a:pPr marL="228600" lvl="1">
              <a:spcBef>
                <a:spcPts val="1000"/>
              </a:spcBef>
            </a:pPr>
            <a:r>
              <a:rPr lang="fr-FR" sz="2000" dirty="0">
                <a:solidFill>
                  <a:srgbClr val="0000CC"/>
                </a:solidFill>
                <a:sym typeface="Wingdings" panose="05000000000000000000" pitchFamily="2" charset="2"/>
              </a:rPr>
              <a:t>Version </a:t>
            </a:r>
            <a:r>
              <a:rPr lang="fr-FR" sz="2000" dirty="0" smtClean="0">
                <a:solidFill>
                  <a:srgbClr val="0000CC"/>
                </a:solidFill>
                <a:sym typeface="Wingdings" panose="05000000000000000000" pitchFamily="2" charset="2"/>
              </a:rPr>
              <a:t>V2 </a:t>
            </a:r>
            <a:r>
              <a:rPr lang="fr-FR" sz="2000" dirty="0">
                <a:solidFill>
                  <a:srgbClr val="0000CC"/>
                </a:solidFill>
                <a:sym typeface="Wingdings" panose="05000000000000000000" pitchFamily="2" charset="2"/>
              </a:rPr>
              <a:t>diffusée au parties prenantes en fin </a:t>
            </a:r>
            <a:r>
              <a:rPr lang="fr-FR" sz="2000" dirty="0" smtClean="0">
                <a:solidFill>
                  <a:srgbClr val="0000CC"/>
                </a:solidFill>
                <a:sym typeface="Wingdings" panose="05000000000000000000" pitchFamily="2" charset="2"/>
              </a:rPr>
              <a:t>2021 </a:t>
            </a:r>
            <a:r>
              <a:rPr lang="fr-FR" sz="2000" dirty="0">
                <a:solidFill>
                  <a:srgbClr val="0000CC"/>
                </a:solidFill>
                <a:sym typeface="Wingdings" panose="05000000000000000000" pitchFamily="2" charset="2"/>
              </a:rPr>
              <a:t>avec volonté </a:t>
            </a:r>
            <a:r>
              <a:rPr lang="fr-FR" sz="2000" dirty="0" smtClean="0">
                <a:solidFill>
                  <a:srgbClr val="0000CC"/>
                </a:solidFill>
                <a:sym typeface="Wingdings" panose="05000000000000000000" pitchFamily="2" charset="2"/>
              </a:rPr>
              <a:t>de passer en enquête publique au printemps 2022</a:t>
            </a:r>
          </a:p>
          <a:p>
            <a:pPr marL="228600" lvl="1">
              <a:spcBef>
                <a:spcPts val="1000"/>
              </a:spcBef>
            </a:pPr>
            <a:r>
              <a:rPr lang="fr-FR" sz="2000" dirty="0" smtClean="0">
                <a:solidFill>
                  <a:srgbClr val="0000CC"/>
                </a:solidFill>
                <a:sym typeface="Wingdings" panose="05000000000000000000" pitchFamily="2" charset="2"/>
              </a:rPr>
              <a:t>Version V2 </a:t>
            </a:r>
          </a:p>
          <a:p>
            <a:pPr marL="742950" lvl="2" indent="-285750">
              <a:spcBef>
                <a:spcPts val="1000"/>
              </a:spcBef>
              <a:buFont typeface="Wingdings" panose="05000000000000000000" pitchFamily="2" charset="2"/>
              <a:buChar char="Ø"/>
            </a:pPr>
            <a:r>
              <a:rPr lang="fr-FR" sz="1800" dirty="0">
                <a:solidFill>
                  <a:srgbClr val="0000CC"/>
                </a:solidFill>
                <a:sym typeface="Wingdings" panose="05000000000000000000" pitchFamily="2" charset="2"/>
              </a:rPr>
              <a:t>S</a:t>
            </a:r>
            <a:r>
              <a:rPr lang="fr-FR" sz="1800" dirty="0" smtClean="0">
                <a:solidFill>
                  <a:srgbClr val="0000CC"/>
                </a:solidFill>
                <a:sym typeface="Wingdings" panose="05000000000000000000" pitchFamily="2" charset="2"/>
              </a:rPr>
              <a:t>implifiée / V1 : critères limités aux ETM, CTO, indésirables et pathogènes</a:t>
            </a:r>
          </a:p>
          <a:p>
            <a:pPr marL="742950" lvl="2" indent="-285750">
              <a:spcBef>
                <a:spcPts val="1000"/>
              </a:spcBef>
              <a:buFont typeface="Wingdings" panose="05000000000000000000" pitchFamily="2" charset="2"/>
              <a:buChar char="Ø"/>
            </a:pPr>
            <a:r>
              <a:rPr lang="fr-FR" sz="1800" dirty="0" smtClean="0">
                <a:solidFill>
                  <a:srgbClr val="0000CC"/>
                </a:solidFill>
                <a:sym typeface="Wingdings" panose="05000000000000000000" pitchFamily="2" charset="2"/>
              </a:rPr>
              <a:t>Suppression critères sur intrants</a:t>
            </a:r>
          </a:p>
          <a:p>
            <a:pPr marL="742950" lvl="2" indent="-285750">
              <a:spcBef>
                <a:spcPts val="1000"/>
              </a:spcBef>
              <a:buFont typeface="Wingdings" panose="05000000000000000000" pitchFamily="2" charset="2"/>
              <a:buChar char="Ø"/>
            </a:pPr>
            <a:r>
              <a:rPr lang="fr-FR" sz="1800" dirty="0" smtClean="0">
                <a:solidFill>
                  <a:srgbClr val="0000CC"/>
                </a:solidFill>
                <a:sym typeface="Wingdings" panose="05000000000000000000" pitchFamily="2" charset="2"/>
              </a:rPr>
              <a:t>Valeurs des seuils indiquées</a:t>
            </a:r>
          </a:p>
          <a:p>
            <a:pPr marL="742950" lvl="2" indent="-285750">
              <a:spcBef>
                <a:spcPts val="1000"/>
              </a:spcBef>
              <a:buFont typeface="Wingdings" panose="05000000000000000000" pitchFamily="2" charset="2"/>
              <a:buChar char="Ø"/>
            </a:pPr>
            <a:r>
              <a:rPr lang="fr-FR" sz="1800" dirty="0" smtClean="0">
                <a:solidFill>
                  <a:srgbClr val="0000CC"/>
                </a:solidFill>
                <a:sym typeface="Wingdings" panose="05000000000000000000" pitchFamily="2" charset="2"/>
              </a:rPr>
              <a:t>Indésirables : seuils bas sans méthode clairement définis et pas de différences entre les catégories ni progression dans le temps</a:t>
            </a:r>
          </a:p>
          <a:p>
            <a:pPr lvl="1">
              <a:buFont typeface="Wingdings" panose="05000000000000000000" pitchFamily="2" charset="2"/>
              <a:buChar char="Ø"/>
            </a:pPr>
            <a:r>
              <a:rPr lang="fr-FR" sz="1800" dirty="0" smtClean="0">
                <a:solidFill>
                  <a:srgbClr val="0000CC"/>
                </a:solidFill>
              </a:rPr>
              <a:t>Cadmium : seuil très bas pouvant exclure plusieurs MFSC</a:t>
            </a:r>
          </a:p>
          <a:p>
            <a:pPr lvl="1">
              <a:buFont typeface="Wingdings" panose="05000000000000000000" pitchFamily="2" charset="2"/>
              <a:buChar char="Ø"/>
            </a:pPr>
            <a:r>
              <a:rPr lang="fr-FR" sz="1800" dirty="0" smtClean="0">
                <a:solidFill>
                  <a:srgbClr val="0000CC"/>
                </a:solidFill>
              </a:rPr>
              <a:t>FFOM et non compost FFOM mentionné en catégorie B</a:t>
            </a:r>
          </a:p>
          <a:p>
            <a:pPr marL="0" lvl="1" indent="0" algn="ctr">
              <a:spcBef>
                <a:spcPts val="1000"/>
              </a:spcBef>
              <a:buNone/>
            </a:pPr>
            <a:r>
              <a:rPr lang="fr-CH" sz="2000" dirty="0" smtClean="0">
                <a:solidFill>
                  <a:srgbClr val="FF0000"/>
                </a:solidFill>
                <a:sym typeface="Wingdings" panose="05000000000000000000" pitchFamily="2" charset="2"/>
              </a:rPr>
              <a:t> </a:t>
            </a:r>
            <a:r>
              <a:rPr lang="fr-CH" dirty="0" smtClean="0">
                <a:solidFill>
                  <a:srgbClr val="FF0000"/>
                </a:solidFill>
                <a:sym typeface="Wingdings" panose="05000000000000000000" pitchFamily="2" charset="2"/>
              </a:rPr>
              <a:t>Pas de calendrier connu à ce jour pour la suite</a:t>
            </a:r>
            <a:endParaRPr lang="fr-CH" dirty="0">
              <a:solidFill>
                <a:srgbClr val="FF0000"/>
              </a:solidFill>
              <a:sym typeface="Wingdings" panose="05000000000000000000" pitchFamily="2" charset="2"/>
            </a:endParaRPr>
          </a:p>
          <a:p>
            <a:pPr marL="228600" lvl="1">
              <a:spcBef>
                <a:spcPts val="1000"/>
              </a:spcBef>
            </a:pPr>
            <a:endParaRPr lang="fr-FR" sz="2000" dirty="0">
              <a:solidFill>
                <a:schemeClr val="accent2">
                  <a:lumMod val="50000"/>
                </a:schemeClr>
              </a:solidFill>
              <a:sym typeface="Wingdings" panose="05000000000000000000" pitchFamily="2" charset="2"/>
            </a:endParaRPr>
          </a:p>
        </p:txBody>
      </p:sp>
    </p:spTree>
    <p:extLst>
      <p:ext uri="{BB962C8B-B14F-4D97-AF65-F5344CB8AC3E}">
        <p14:creationId xmlns:p14="http://schemas.microsoft.com/office/powerpoint/2010/main" val="2514403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Tous intrants</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8" y="1508289"/>
            <a:ext cx="11598825" cy="4136053"/>
          </a:xfrm>
          <a:solidFill>
            <a:schemeClr val="accent4">
              <a:lumMod val="40000"/>
              <a:lumOff val="60000"/>
            </a:schemeClr>
          </a:solidFill>
        </p:spPr>
        <p:txBody>
          <a:bodyPr>
            <a:noAutofit/>
          </a:bodyPr>
          <a:lstStyle/>
          <a:p>
            <a:pPr marL="0" indent="0">
              <a:buNone/>
            </a:pPr>
            <a:r>
              <a:rPr lang="fr-FR" sz="2400" u="sng" dirty="0" smtClean="0">
                <a:solidFill>
                  <a:schemeClr val="accent2">
                    <a:lumMod val="50000"/>
                  </a:schemeClr>
                </a:solidFill>
              </a:rPr>
              <a:t>Révision norme NFU44051</a:t>
            </a:r>
          </a:p>
          <a:p>
            <a:pPr marL="228600" lvl="1">
              <a:spcBef>
                <a:spcPts val="1000"/>
              </a:spcBef>
            </a:pPr>
            <a:r>
              <a:rPr lang="fr-FR" sz="2000" dirty="0">
                <a:solidFill>
                  <a:schemeClr val="accent2">
                    <a:lumMod val="50000"/>
                  </a:schemeClr>
                </a:solidFill>
              </a:rPr>
              <a:t>Engagée depuis printemps 2022</a:t>
            </a:r>
          </a:p>
          <a:p>
            <a:pPr marL="228600" lvl="1">
              <a:spcBef>
                <a:spcPts val="1000"/>
              </a:spcBef>
            </a:pPr>
            <a:r>
              <a:rPr lang="fr-FR" sz="2000" dirty="0">
                <a:solidFill>
                  <a:schemeClr val="accent2">
                    <a:lumMod val="50000"/>
                  </a:schemeClr>
                </a:solidFill>
              </a:rPr>
              <a:t>Base acquis du précédent projet soumis à enquête publique (2011/2012)</a:t>
            </a:r>
          </a:p>
          <a:p>
            <a:pPr marL="228600" lvl="1">
              <a:spcBef>
                <a:spcPts val="1000"/>
              </a:spcBef>
            </a:pPr>
            <a:r>
              <a:rPr lang="fr-FR" sz="2000" dirty="0" smtClean="0">
                <a:solidFill>
                  <a:schemeClr val="accent2">
                    <a:lumMod val="50000"/>
                  </a:schemeClr>
                </a:solidFill>
              </a:rPr>
              <a:t>Demandes </a:t>
            </a:r>
            <a:r>
              <a:rPr lang="fr-FR" sz="2000" dirty="0">
                <a:solidFill>
                  <a:schemeClr val="accent2">
                    <a:lumMod val="50000"/>
                  </a:schemeClr>
                </a:solidFill>
              </a:rPr>
              <a:t>de modification de la </a:t>
            </a:r>
            <a:r>
              <a:rPr lang="fr-FR" sz="2000" dirty="0" smtClean="0">
                <a:solidFill>
                  <a:schemeClr val="accent2">
                    <a:lumMod val="50000"/>
                  </a:schemeClr>
                </a:solidFill>
              </a:rPr>
              <a:t>part </a:t>
            </a:r>
            <a:r>
              <a:rPr lang="fr-FR" sz="2000" dirty="0">
                <a:solidFill>
                  <a:schemeClr val="accent2">
                    <a:lumMod val="50000"/>
                  </a:schemeClr>
                </a:solidFill>
              </a:rPr>
              <a:t>du ministère de la transition écologique </a:t>
            </a:r>
            <a:r>
              <a:rPr lang="fr-FR" sz="2000" dirty="0" smtClean="0">
                <a:solidFill>
                  <a:schemeClr val="accent2">
                    <a:lumMod val="50000"/>
                  </a:schemeClr>
                </a:solidFill>
              </a:rPr>
              <a:t>:</a:t>
            </a:r>
          </a:p>
          <a:p>
            <a:pPr lvl="1">
              <a:buFont typeface="Wingdings" panose="05000000000000000000" pitchFamily="2" charset="2"/>
              <a:buChar char="Ø"/>
            </a:pPr>
            <a:r>
              <a:rPr lang="fr-FR" sz="2000" dirty="0" smtClean="0">
                <a:solidFill>
                  <a:schemeClr val="accent2">
                    <a:lumMod val="50000"/>
                  </a:schemeClr>
                </a:solidFill>
              </a:rPr>
              <a:t>Introduction de la terminologie biodéchets</a:t>
            </a:r>
          </a:p>
          <a:p>
            <a:pPr lvl="1">
              <a:buFont typeface="Wingdings" panose="05000000000000000000" pitchFamily="2" charset="2"/>
              <a:buChar char="Ø"/>
            </a:pPr>
            <a:r>
              <a:rPr lang="fr-FR" sz="2000" dirty="0" smtClean="0">
                <a:solidFill>
                  <a:schemeClr val="accent2">
                    <a:lumMod val="50000"/>
                  </a:schemeClr>
                </a:solidFill>
              </a:rPr>
              <a:t>Séparation du type 4 entre les déchets verts des espaces verts des collectivités des autres déchets verts</a:t>
            </a:r>
          </a:p>
          <a:p>
            <a:pPr lvl="1">
              <a:buFont typeface="Wingdings" panose="05000000000000000000" pitchFamily="2" charset="2"/>
              <a:buChar char="Ø"/>
            </a:pPr>
            <a:r>
              <a:rPr lang="fr-FR" sz="2000" dirty="0" smtClean="0">
                <a:solidFill>
                  <a:schemeClr val="accent2">
                    <a:lumMod val="50000"/>
                  </a:schemeClr>
                </a:solidFill>
              </a:rPr>
              <a:t>Séparation du type 5 : triés à la source / mélange (OMr)</a:t>
            </a:r>
          </a:p>
          <a:p>
            <a:pPr lvl="1">
              <a:buFont typeface="Wingdings" panose="05000000000000000000" pitchFamily="2" charset="2"/>
              <a:buChar char="Ø"/>
            </a:pPr>
            <a:r>
              <a:rPr lang="fr-FR" sz="2000" dirty="0" smtClean="0">
                <a:solidFill>
                  <a:schemeClr val="accent2">
                    <a:lumMod val="50000"/>
                  </a:schemeClr>
                </a:solidFill>
              </a:rPr>
              <a:t>Réduction pour OMr aux seuls fermentescibles</a:t>
            </a:r>
          </a:p>
          <a:p>
            <a:pPr lvl="1">
              <a:buFont typeface="Wingdings" panose="05000000000000000000" pitchFamily="2" charset="2"/>
              <a:buChar char="Ø"/>
            </a:pPr>
            <a:r>
              <a:rPr lang="fr-FR" sz="2000" dirty="0" smtClean="0">
                <a:solidFill>
                  <a:schemeClr val="accent2">
                    <a:lumMod val="50000"/>
                  </a:schemeClr>
                </a:solidFill>
              </a:rPr>
              <a:t>Suppression du digestat comme intrant pour les biodéchets triés à la source</a:t>
            </a:r>
          </a:p>
          <a:p>
            <a:pPr>
              <a:buFont typeface="Wingdings" panose="05000000000000000000" pitchFamily="2" charset="2"/>
              <a:buChar char="Ø"/>
            </a:pPr>
            <a:r>
              <a:rPr lang="fr-FR" sz="2000" dirty="0" smtClean="0">
                <a:solidFill>
                  <a:schemeClr val="accent2">
                    <a:lumMod val="50000"/>
                  </a:schemeClr>
                </a:solidFill>
              </a:rPr>
              <a:t>Demande de parties prenantes de distinguer les composts obtenus à partir de biodéchets sans déconditionnement des composts obtenus à partir de biodéchets déconditionnés</a:t>
            </a:r>
            <a:endParaRPr lang="fr-FR" sz="2000" dirty="0">
              <a:solidFill>
                <a:schemeClr val="accent2">
                  <a:lumMod val="50000"/>
                </a:schemeClr>
              </a:solidFill>
            </a:endParaRPr>
          </a:p>
        </p:txBody>
      </p:sp>
    </p:spTree>
    <p:extLst>
      <p:ext uri="{BB962C8B-B14F-4D97-AF65-F5344CB8AC3E}">
        <p14:creationId xmlns:p14="http://schemas.microsoft.com/office/powerpoint/2010/main" val="304244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Actualités</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8" y="1508289"/>
            <a:ext cx="11598825" cy="4383464"/>
          </a:xfrm>
          <a:solidFill>
            <a:schemeClr val="accent1">
              <a:lumMod val="20000"/>
              <a:lumOff val="80000"/>
            </a:schemeClr>
          </a:solidFill>
        </p:spPr>
        <p:txBody>
          <a:bodyPr>
            <a:noAutofit/>
          </a:bodyPr>
          <a:lstStyle/>
          <a:p>
            <a:r>
              <a:rPr lang="fr-FR" sz="2400" dirty="0">
                <a:solidFill>
                  <a:srgbClr val="0000CC"/>
                </a:solidFill>
              </a:rPr>
              <a:t>Décret </a:t>
            </a:r>
            <a:r>
              <a:rPr lang="fr-FR" sz="2400" dirty="0" smtClean="0">
                <a:solidFill>
                  <a:srgbClr val="0000CC"/>
                </a:solidFill>
              </a:rPr>
              <a:t>2022-1248 </a:t>
            </a:r>
            <a:r>
              <a:rPr lang="fr-FR" sz="2400" dirty="0">
                <a:solidFill>
                  <a:srgbClr val="0000CC"/>
                </a:solidFill>
              </a:rPr>
              <a:t>du 20 septembre 2022 relatif à l’allongement du délai de mise en service </a:t>
            </a:r>
            <a:r>
              <a:rPr lang="fr-FR" sz="2400" dirty="0" smtClean="0">
                <a:solidFill>
                  <a:srgbClr val="0000CC"/>
                </a:solidFill>
              </a:rPr>
              <a:t>des </a:t>
            </a:r>
            <a:r>
              <a:rPr lang="fr-FR" sz="2400" dirty="0">
                <a:solidFill>
                  <a:srgbClr val="0000CC"/>
                </a:solidFill>
              </a:rPr>
              <a:t>projets d’installations de production de </a:t>
            </a:r>
            <a:r>
              <a:rPr lang="fr-FR" sz="2400" dirty="0" smtClean="0">
                <a:solidFill>
                  <a:srgbClr val="0000CC"/>
                </a:solidFill>
              </a:rPr>
              <a:t>biométhane</a:t>
            </a:r>
          </a:p>
          <a:p>
            <a:pPr lvl="1">
              <a:buFont typeface="Wingdings" panose="05000000000000000000" pitchFamily="2" charset="2"/>
              <a:buChar char="Ø"/>
            </a:pPr>
            <a:r>
              <a:rPr lang="fr-FR" sz="2000" dirty="0" smtClean="0">
                <a:solidFill>
                  <a:srgbClr val="0000CC"/>
                </a:solidFill>
              </a:rPr>
              <a:t>Pour contrat achat biométhane signés avant le 23 mars 2021, prolongation de 18 mois pour mise en service de l’injection</a:t>
            </a:r>
            <a:endParaRPr lang="fr-FR" sz="2400" dirty="0" smtClean="0">
              <a:solidFill>
                <a:srgbClr val="0000CC"/>
              </a:solidFill>
            </a:endParaRPr>
          </a:p>
          <a:p>
            <a:r>
              <a:rPr lang="fr-FR" sz="2400" dirty="0" smtClean="0">
                <a:solidFill>
                  <a:srgbClr val="0000CC"/>
                </a:solidFill>
              </a:rPr>
              <a:t>Arrêté du 20 septembre 2022 portant modification de l’arrêté du 13 décembre 2021 fixant les conditions d’achat du biométhane injecté dans les réseaux de gaz naturel</a:t>
            </a:r>
          </a:p>
          <a:p>
            <a:pPr lvl="1">
              <a:buFont typeface="Wingdings" panose="05000000000000000000" pitchFamily="2" charset="2"/>
              <a:buChar char="Ø"/>
            </a:pPr>
            <a:r>
              <a:rPr lang="fr-FR" sz="2000" dirty="0" smtClean="0">
                <a:solidFill>
                  <a:srgbClr val="0000CC"/>
                </a:solidFill>
              </a:rPr>
              <a:t>Révision des conditions d’évolution du tarif : </a:t>
            </a:r>
            <a:r>
              <a:rPr lang="fr-FR" sz="2000" dirty="0" smtClean="0">
                <a:solidFill>
                  <a:srgbClr val="0000CC"/>
                </a:solidFill>
              </a:rPr>
              <a:t>annoncée </a:t>
            </a:r>
            <a:r>
              <a:rPr lang="fr-FR" sz="2000" dirty="0" smtClean="0">
                <a:solidFill>
                  <a:srgbClr val="0000CC"/>
                </a:solidFill>
              </a:rPr>
              <a:t>comme une augmentation</a:t>
            </a:r>
            <a:endParaRPr lang="fr-FR" sz="2000" dirty="0">
              <a:solidFill>
                <a:srgbClr val="0000CC"/>
              </a:solidFill>
            </a:endParaRPr>
          </a:p>
          <a:p>
            <a:r>
              <a:rPr lang="fr-FR" sz="2400" dirty="0" smtClean="0">
                <a:solidFill>
                  <a:srgbClr val="0000CC"/>
                </a:solidFill>
              </a:rPr>
              <a:t> Projet </a:t>
            </a:r>
            <a:r>
              <a:rPr lang="fr-FR" sz="2400" dirty="0">
                <a:solidFill>
                  <a:srgbClr val="0000CC"/>
                </a:solidFill>
              </a:rPr>
              <a:t>de décret modifiant le code de l’environnement afin de répondre à la mise en demeure de la Commission européenne concernant l’antériorité et les installations relevant de la directive relative aux émissions industrielles, dite directive </a:t>
            </a:r>
            <a:r>
              <a:rPr lang="fr-FR" sz="2400" dirty="0" smtClean="0">
                <a:solidFill>
                  <a:srgbClr val="0000CC"/>
                </a:solidFill>
              </a:rPr>
              <a:t>« IED »</a:t>
            </a:r>
            <a:endParaRPr lang="fr-CH" sz="2400" dirty="0" smtClean="0">
              <a:solidFill>
                <a:srgbClr val="0000CC"/>
              </a:solidFill>
            </a:endParaRPr>
          </a:p>
          <a:p>
            <a:pPr lvl="1">
              <a:buFont typeface="Wingdings" panose="05000000000000000000" pitchFamily="2" charset="2"/>
              <a:buChar char="Ø"/>
            </a:pPr>
            <a:r>
              <a:rPr lang="fr-FR" sz="2000" dirty="0" smtClean="0">
                <a:solidFill>
                  <a:srgbClr val="0000CC"/>
                </a:solidFill>
              </a:rPr>
              <a:t>Remise en cause de droits d’antériorité pour les autorisations</a:t>
            </a:r>
          </a:p>
          <a:p>
            <a:pPr lvl="1">
              <a:buFont typeface="Wingdings" panose="05000000000000000000" pitchFamily="2" charset="2"/>
              <a:buChar char="Ø"/>
            </a:pPr>
            <a:r>
              <a:rPr lang="fr-FR" sz="2000" dirty="0" smtClean="0">
                <a:solidFill>
                  <a:srgbClr val="0000CC"/>
                </a:solidFill>
              </a:rPr>
              <a:t>Consultation en cours : merci de contribuer</a:t>
            </a:r>
          </a:p>
        </p:txBody>
      </p:sp>
    </p:spTree>
    <p:extLst>
      <p:ext uri="{BB962C8B-B14F-4D97-AF65-F5344CB8AC3E}">
        <p14:creationId xmlns:p14="http://schemas.microsoft.com/office/powerpoint/2010/main" val="3922137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0" y="848411"/>
            <a:ext cx="12192000" cy="5461837"/>
          </a:xfrm>
          <a:prstGeom prst="rect">
            <a:avLst/>
          </a:prstGeom>
        </p:spPr>
      </p:pic>
      <p:sp>
        <p:nvSpPr>
          <p:cNvPr id="2" name="Titre 1">
            <a:extLst>
              <a:ext uri="{FF2B5EF4-FFF2-40B4-BE49-F238E27FC236}">
                <a16:creationId xmlns:a16="http://schemas.microsoft.com/office/drawing/2014/main" id="{ABD6EF1F-CDC8-A1AB-3136-1886B46FACD1}"/>
              </a:ext>
            </a:extLst>
          </p:cNvPr>
          <p:cNvSpPr>
            <a:spLocks noGrp="1"/>
          </p:cNvSpPr>
          <p:nvPr>
            <p:ph type="ctrTitle"/>
          </p:nvPr>
        </p:nvSpPr>
        <p:spPr>
          <a:xfrm>
            <a:off x="4025244" y="9421"/>
            <a:ext cx="8166755" cy="838989"/>
          </a:xfrm>
          <a:solidFill>
            <a:schemeClr val="bg1">
              <a:alpha val="65000"/>
            </a:schemeClr>
          </a:solidFill>
        </p:spPr>
        <p:txBody>
          <a:bodyPr>
            <a:normAutofit/>
          </a:bodyPr>
          <a:lstStyle/>
          <a:p>
            <a:pPr algn="ctr"/>
            <a:r>
              <a:rPr lang="fr-FR" dirty="0" smtClean="0">
                <a:solidFill>
                  <a:srgbClr val="0000CC"/>
                </a:solidFill>
              </a:rPr>
              <a:t>Merci pour votre attention</a:t>
            </a:r>
            <a:endParaRPr lang="fr-CH" dirty="0">
              <a:solidFill>
                <a:srgbClr val="0000CC"/>
              </a:solidFill>
            </a:endParaRPr>
          </a:p>
        </p:txBody>
      </p:sp>
      <p:sp>
        <p:nvSpPr>
          <p:cNvPr id="3" name="Sous-titre 2">
            <a:extLst>
              <a:ext uri="{FF2B5EF4-FFF2-40B4-BE49-F238E27FC236}">
                <a16:creationId xmlns:a16="http://schemas.microsoft.com/office/drawing/2014/main" id="{A1BA16EA-35EF-AF20-646D-4DDACE8119A2}"/>
              </a:ext>
            </a:extLst>
          </p:cNvPr>
          <p:cNvSpPr>
            <a:spLocks noGrp="1"/>
          </p:cNvSpPr>
          <p:nvPr>
            <p:ph type="subTitle" idx="1"/>
          </p:nvPr>
        </p:nvSpPr>
        <p:spPr>
          <a:xfrm>
            <a:off x="0" y="5820353"/>
            <a:ext cx="12192000" cy="489895"/>
          </a:xfrm>
          <a:solidFill>
            <a:schemeClr val="bg1">
              <a:alpha val="65000"/>
            </a:schemeClr>
          </a:solidFill>
        </p:spPr>
        <p:txBody>
          <a:bodyPr>
            <a:normAutofit/>
          </a:bodyPr>
          <a:lstStyle/>
          <a:p>
            <a:r>
              <a:rPr lang="fr-CH" dirty="0" smtClean="0"/>
              <a:t>BUGEL Jean-Pierre : Président délégué METHEOR</a:t>
            </a:r>
            <a:endParaRPr lang="fr-CH" dirty="0"/>
          </a:p>
        </p:txBody>
      </p:sp>
    </p:spTree>
    <p:extLst>
      <p:ext uri="{BB962C8B-B14F-4D97-AF65-F5344CB8AC3E}">
        <p14:creationId xmlns:p14="http://schemas.microsoft.com/office/powerpoint/2010/main" val="3070232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Boues de STEP</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9" y="1508289"/>
            <a:ext cx="10303496" cy="2762055"/>
          </a:xfrm>
          <a:solidFill>
            <a:schemeClr val="accent4">
              <a:lumMod val="40000"/>
              <a:lumOff val="60000"/>
            </a:schemeClr>
          </a:solidFill>
        </p:spPr>
        <p:txBody>
          <a:bodyPr>
            <a:normAutofit lnSpcReduction="10000"/>
          </a:bodyPr>
          <a:lstStyle/>
          <a:p>
            <a:r>
              <a:rPr lang="fr-CH" sz="2400" dirty="0" smtClean="0">
                <a:solidFill>
                  <a:schemeClr val="accent2">
                    <a:lumMod val="75000"/>
                  </a:schemeClr>
                </a:solidFill>
              </a:rPr>
              <a:t>Pas de mélange possible avec les OMr (retour au sol)</a:t>
            </a:r>
          </a:p>
          <a:p>
            <a:r>
              <a:rPr lang="fr-CH" sz="2400" dirty="0" smtClean="0">
                <a:solidFill>
                  <a:schemeClr val="accent2">
                    <a:lumMod val="75000"/>
                  </a:schemeClr>
                </a:solidFill>
              </a:rPr>
              <a:t>Pas de mélange possible avec des biodéchets collectés séparément (retour au sol, non mélange, SPAn)</a:t>
            </a:r>
            <a:endParaRPr lang="fr-CH" sz="2400" dirty="0">
              <a:solidFill>
                <a:schemeClr val="accent2">
                  <a:lumMod val="75000"/>
                </a:schemeClr>
              </a:solidFill>
            </a:endParaRPr>
          </a:p>
          <a:p>
            <a:pPr algn="ctr">
              <a:buFont typeface="Wingdings" panose="05000000000000000000" pitchFamily="2" charset="2"/>
              <a:buChar char="à"/>
            </a:pPr>
            <a:r>
              <a:rPr lang="fr-CH" sz="2400" strike="sngStrike" dirty="0" err="1" smtClean="0">
                <a:solidFill>
                  <a:srgbClr val="FF0000"/>
                </a:solidFill>
                <a:sym typeface="Wingdings" panose="05000000000000000000" pitchFamily="2" charset="2"/>
              </a:rPr>
              <a:t>Co-méthanisation</a:t>
            </a:r>
            <a:r>
              <a:rPr lang="fr-CH" sz="2400" strike="sngStrike" dirty="0" smtClean="0">
                <a:solidFill>
                  <a:srgbClr val="FF0000"/>
                </a:solidFill>
                <a:sym typeface="Wingdings" panose="05000000000000000000" pitchFamily="2" charset="2"/>
              </a:rPr>
              <a:t> impossible</a:t>
            </a:r>
            <a:r>
              <a:rPr lang="fr-CH" sz="2400" dirty="0" smtClean="0">
                <a:solidFill>
                  <a:srgbClr val="FF0000"/>
                </a:solidFill>
                <a:sym typeface="Wingdings" panose="05000000000000000000" pitchFamily="2" charset="2"/>
              </a:rPr>
              <a:t> = </a:t>
            </a:r>
            <a:r>
              <a:rPr lang="fr-CH" sz="2400" dirty="0" err="1" smtClean="0">
                <a:solidFill>
                  <a:srgbClr val="FF0000"/>
                </a:solidFill>
                <a:sym typeface="Wingdings" panose="05000000000000000000" pitchFamily="2" charset="2"/>
              </a:rPr>
              <a:t>bi-méthanisation</a:t>
            </a:r>
            <a:endParaRPr lang="fr-CH" sz="2400" dirty="0" smtClean="0">
              <a:solidFill>
                <a:srgbClr val="FF0000"/>
              </a:solidFill>
              <a:sym typeface="Wingdings" panose="05000000000000000000" pitchFamily="2" charset="2"/>
            </a:endParaRPr>
          </a:p>
          <a:p>
            <a:pPr marL="0" indent="0">
              <a:buNone/>
            </a:pPr>
            <a:endParaRPr lang="fr-CH" sz="800" dirty="0" smtClean="0">
              <a:solidFill>
                <a:srgbClr val="FF0000"/>
              </a:solidFill>
              <a:sym typeface="Wingdings" panose="05000000000000000000" pitchFamily="2" charset="2"/>
            </a:endParaRPr>
          </a:p>
          <a:p>
            <a:pPr lvl="1">
              <a:buFont typeface="Wingdings" panose="05000000000000000000" pitchFamily="2" charset="2"/>
              <a:buChar char="Ø"/>
            </a:pPr>
            <a:r>
              <a:rPr lang="fr-CH" sz="2000" i="1" dirty="0" smtClean="0"/>
              <a:t>Pas de possibilité d’utiliser les capacités résiduelles en digestion de boues</a:t>
            </a:r>
          </a:p>
          <a:p>
            <a:pPr lvl="1">
              <a:buFont typeface="Wingdings" panose="05000000000000000000" pitchFamily="2" charset="2"/>
              <a:buChar char="Ø"/>
            </a:pPr>
            <a:r>
              <a:rPr lang="fr-CH" sz="2000" i="1" dirty="0" smtClean="0"/>
              <a:t>Surcoût</a:t>
            </a:r>
          </a:p>
          <a:p>
            <a:pPr lvl="1">
              <a:buFont typeface="Wingdings" panose="05000000000000000000" pitchFamily="2" charset="2"/>
              <a:buChar char="Ø"/>
            </a:pPr>
            <a:r>
              <a:rPr lang="fr-CH" sz="2000" i="1" dirty="0" smtClean="0"/>
              <a:t>Tarification reprise du biométhane</a:t>
            </a:r>
          </a:p>
          <a:p>
            <a:endParaRPr lang="fr-CH" sz="2400" dirty="0"/>
          </a:p>
        </p:txBody>
      </p:sp>
      <p:sp>
        <p:nvSpPr>
          <p:cNvPr id="6" name="Espace réservé du texte 4">
            <a:extLst>
              <a:ext uri="{FF2B5EF4-FFF2-40B4-BE49-F238E27FC236}">
                <a16:creationId xmlns:a16="http://schemas.microsoft.com/office/drawing/2014/main" id="{7A93812A-1851-3009-A460-4128BAD0DB5A}"/>
              </a:ext>
            </a:extLst>
          </p:cNvPr>
          <p:cNvSpPr txBox="1">
            <a:spLocks/>
          </p:cNvSpPr>
          <p:nvPr/>
        </p:nvSpPr>
        <p:spPr>
          <a:xfrm>
            <a:off x="1952924" y="4583001"/>
            <a:ext cx="10067826" cy="1591560"/>
          </a:xfrm>
          <a:prstGeom prst="rect">
            <a:avLst/>
          </a:prstGeom>
          <a:solidFill>
            <a:schemeClr val="tx2">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H" sz="2400" dirty="0" smtClean="0">
                <a:solidFill>
                  <a:srgbClr val="0000CC"/>
                </a:solidFill>
              </a:rPr>
              <a:t>Boues digérées = augmentation concentration en ETM (retour au sol)</a:t>
            </a:r>
          </a:p>
          <a:p>
            <a:pPr marL="0" indent="0" algn="ctr">
              <a:buFont typeface="Arial" panose="020B0604020202020204" pitchFamily="34" charset="0"/>
              <a:buNone/>
            </a:pPr>
            <a:r>
              <a:rPr lang="fr-CH" sz="2400" dirty="0" smtClean="0">
                <a:solidFill>
                  <a:srgbClr val="FF0000"/>
                </a:solidFill>
                <a:sym typeface="Wingdings" panose="05000000000000000000" pitchFamily="2" charset="2"/>
              </a:rPr>
              <a:t> </a:t>
            </a:r>
            <a:r>
              <a:rPr lang="fr-CH" sz="2400" strike="sngStrike" dirty="0" smtClean="0">
                <a:solidFill>
                  <a:srgbClr val="FF0000"/>
                </a:solidFill>
                <a:sym typeface="Wingdings" panose="05000000000000000000" pitchFamily="2" charset="2"/>
              </a:rPr>
              <a:t>Valorisation agronomique impossible</a:t>
            </a:r>
            <a:r>
              <a:rPr lang="fr-CH" sz="2400" dirty="0" smtClean="0">
                <a:solidFill>
                  <a:srgbClr val="FF0000"/>
                </a:solidFill>
                <a:sym typeface="Wingdings" panose="05000000000000000000" pitchFamily="2" charset="2"/>
              </a:rPr>
              <a:t> = Elimination ou compostage</a:t>
            </a:r>
          </a:p>
          <a:p>
            <a:pPr lvl="1">
              <a:buFont typeface="Wingdings" panose="05000000000000000000" pitchFamily="2" charset="2"/>
              <a:buChar char="Ø"/>
            </a:pPr>
            <a:r>
              <a:rPr lang="fr-CH" sz="2000" i="1" dirty="0" smtClean="0"/>
              <a:t>Remise en cause de l’intérêt de la méthanisation</a:t>
            </a:r>
            <a:endParaRPr lang="fr-CH" sz="2000" i="1" dirty="0"/>
          </a:p>
          <a:p>
            <a:pPr lvl="1">
              <a:buFont typeface="Wingdings" panose="05000000000000000000" pitchFamily="2" charset="2"/>
              <a:buChar char="Ø"/>
            </a:pPr>
            <a:r>
              <a:rPr lang="fr-CH" sz="2000" i="1" dirty="0" smtClean="0"/>
              <a:t>Surcoût</a:t>
            </a:r>
          </a:p>
          <a:p>
            <a:endParaRPr lang="fr-CH" sz="2400" dirty="0"/>
          </a:p>
        </p:txBody>
      </p:sp>
    </p:spTree>
    <p:extLst>
      <p:ext uri="{BB962C8B-B14F-4D97-AF65-F5344CB8AC3E}">
        <p14:creationId xmlns:p14="http://schemas.microsoft.com/office/powerpoint/2010/main" val="1756579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OMr</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103691" y="1296231"/>
            <a:ext cx="11871489" cy="3483160"/>
          </a:xfrm>
          <a:solidFill>
            <a:schemeClr val="accent4">
              <a:lumMod val="40000"/>
              <a:lumOff val="60000"/>
            </a:schemeClr>
          </a:solidFill>
        </p:spPr>
        <p:txBody>
          <a:bodyPr>
            <a:noAutofit/>
          </a:bodyPr>
          <a:lstStyle/>
          <a:p>
            <a:pPr marL="0" indent="0">
              <a:buNone/>
            </a:pPr>
            <a:r>
              <a:rPr lang="fr-CH" sz="2400" u="sng" dirty="0" smtClean="0">
                <a:solidFill>
                  <a:schemeClr val="accent2">
                    <a:lumMod val="50000"/>
                  </a:schemeClr>
                </a:solidFill>
              </a:rPr>
              <a:t>Obligations sur la généralisation du tri à la source si modification TMB ou nouvelle installation TMB : </a:t>
            </a:r>
            <a:r>
              <a:rPr lang="fr-FR" sz="2400" u="sng" dirty="0" smtClean="0">
                <a:solidFill>
                  <a:schemeClr val="accent2">
                    <a:lumMod val="50000"/>
                  </a:schemeClr>
                </a:solidFill>
              </a:rPr>
              <a:t>Décret n° 2021-855 du 30 juin 2021 et Arrêté du 7 juillet 2021</a:t>
            </a:r>
            <a:endParaRPr lang="fr-FR" sz="2400" u="sng" dirty="0">
              <a:solidFill>
                <a:schemeClr val="accent2">
                  <a:lumMod val="50000"/>
                </a:schemeClr>
              </a:solidFill>
            </a:endParaRPr>
          </a:p>
          <a:p>
            <a:pPr lvl="1">
              <a:buFont typeface="Wingdings" panose="05000000000000000000" pitchFamily="2" charset="2"/>
              <a:buChar char="Ø"/>
            </a:pPr>
            <a:r>
              <a:rPr lang="fr-FR" sz="2000" dirty="0" smtClean="0">
                <a:solidFill>
                  <a:schemeClr val="accent2">
                    <a:lumMod val="50000"/>
                  </a:schemeClr>
                </a:solidFill>
              </a:rPr>
              <a:t>Création, augmentation de capacité et modifications notables</a:t>
            </a:r>
          </a:p>
          <a:p>
            <a:pPr lvl="1">
              <a:buFont typeface="Wingdings" panose="05000000000000000000" pitchFamily="2" charset="2"/>
              <a:buChar char="Ø"/>
            </a:pPr>
            <a:r>
              <a:rPr lang="fr-FR" sz="2000" dirty="0" smtClean="0">
                <a:solidFill>
                  <a:schemeClr val="accent2">
                    <a:lumMod val="50000"/>
                  </a:schemeClr>
                </a:solidFill>
              </a:rPr>
              <a:t>Justification due la généralisation de la généralisation du tri à la source des biodéchets (3 possibilités) :</a:t>
            </a:r>
          </a:p>
          <a:p>
            <a:pPr lvl="2">
              <a:buFont typeface="Wingdings" panose="05000000000000000000" pitchFamily="2" charset="2"/>
              <a:buChar char="§"/>
            </a:pPr>
            <a:r>
              <a:rPr lang="fr-FR" sz="1800" dirty="0" smtClean="0">
                <a:solidFill>
                  <a:schemeClr val="accent2">
                    <a:lumMod val="50000"/>
                  </a:schemeClr>
                </a:solidFill>
              </a:rPr>
              <a:t>95% de la population couverte et productivité annuelle OMr/</a:t>
            </a:r>
            <a:r>
              <a:rPr lang="fr-FR" sz="1800" dirty="0" err="1" smtClean="0">
                <a:solidFill>
                  <a:schemeClr val="accent2">
                    <a:lumMod val="50000"/>
                  </a:schemeClr>
                </a:solidFill>
              </a:rPr>
              <a:t>hab</a:t>
            </a:r>
            <a:r>
              <a:rPr lang="fr-FR" sz="1800" dirty="0" smtClean="0">
                <a:solidFill>
                  <a:schemeClr val="accent2">
                    <a:lumMod val="50000"/>
                  </a:schemeClr>
                </a:solidFill>
              </a:rPr>
              <a:t> inférieur à un seuil (4 types de communes)</a:t>
            </a:r>
          </a:p>
          <a:p>
            <a:pPr lvl="2">
              <a:buFont typeface="Wingdings" panose="05000000000000000000" pitchFamily="2" charset="2"/>
              <a:buChar char="§"/>
            </a:pPr>
            <a:r>
              <a:rPr lang="fr-FR" sz="1800" dirty="0" smtClean="0">
                <a:solidFill>
                  <a:schemeClr val="accent2">
                    <a:lumMod val="50000"/>
                  </a:schemeClr>
                </a:solidFill>
              </a:rPr>
              <a:t>Quantité de biodéchets restant dans les OMr inférieur à 39 kg/</a:t>
            </a:r>
            <a:r>
              <a:rPr lang="fr-FR" sz="1800" dirty="0" err="1" smtClean="0">
                <a:solidFill>
                  <a:schemeClr val="accent2">
                    <a:lumMod val="50000"/>
                  </a:schemeClr>
                </a:solidFill>
              </a:rPr>
              <a:t>hab</a:t>
            </a:r>
            <a:r>
              <a:rPr lang="fr-FR" sz="1800" dirty="0" smtClean="0">
                <a:solidFill>
                  <a:schemeClr val="accent2">
                    <a:lumMod val="50000"/>
                  </a:schemeClr>
                </a:solidFill>
              </a:rPr>
              <a:t>/an</a:t>
            </a:r>
          </a:p>
          <a:p>
            <a:pPr lvl="2">
              <a:buFont typeface="Wingdings" panose="05000000000000000000" pitchFamily="2" charset="2"/>
              <a:buChar char="§"/>
            </a:pPr>
            <a:r>
              <a:rPr lang="fr-FR" sz="1800" dirty="0" smtClean="0">
                <a:solidFill>
                  <a:schemeClr val="accent2">
                    <a:lumMod val="50000"/>
                  </a:schemeClr>
                </a:solidFill>
              </a:rPr>
              <a:t>Détournement de 50% de la masse des biodéchets présents dans les OMr avant la mise en place du tri à la source</a:t>
            </a:r>
            <a:endParaRPr lang="fr-FR" sz="2400" dirty="0" smtClean="0">
              <a:solidFill>
                <a:schemeClr val="accent2">
                  <a:lumMod val="50000"/>
                </a:schemeClr>
              </a:solidFill>
            </a:endParaRPr>
          </a:p>
          <a:p>
            <a:pPr marL="0" indent="0" algn="ctr">
              <a:buNone/>
            </a:pPr>
            <a:r>
              <a:rPr lang="fr-CH" sz="2400" dirty="0" smtClean="0">
                <a:solidFill>
                  <a:srgbClr val="FF0000"/>
                </a:solidFill>
                <a:sym typeface="Wingdings" panose="05000000000000000000" pitchFamily="2" charset="2"/>
              </a:rPr>
              <a:t> Recours en QPC par METHEOR, FNCC et AMORCE</a:t>
            </a:r>
          </a:p>
          <a:p>
            <a:pPr lvl="1">
              <a:buFont typeface="Wingdings" panose="05000000000000000000" pitchFamily="2" charset="2"/>
              <a:buChar char="Ø"/>
            </a:pPr>
            <a:r>
              <a:rPr lang="fr-CH" sz="2000" i="1" dirty="0" smtClean="0"/>
              <a:t>Décision du conseil d’état de saisir le conseil constitutionnel (24/02/2022)</a:t>
            </a:r>
          </a:p>
          <a:p>
            <a:pPr lvl="1">
              <a:buFont typeface="Wingdings" panose="05000000000000000000" pitchFamily="2" charset="2"/>
              <a:buChar char="Ø"/>
            </a:pPr>
            <a:r>
              <a:rPr lang="fr-CH" sz="2000" i="1" dirty="0" smtClean="0"/>
              <a:t>Rejet par le conseil constitutionnel de la QPC (22/04/2022)</a:t>
            </a:r>
          </a:p>
        </p:txBody>
      </p:sp>
    </p:spTree>
    <p:extLst>
      <p:ext uri="{BB962C8B-B14F-4D97-AF65-F5344CB8AC3E}">
        <p14:creationId xmlns:p14="http://schemas.microsoft.com/office/powerpoint/2010/main" val="387208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OMr</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8" y="1508289"/>
            <a:ext cx="11598825" cy="2950589"/>
          </a:xfrm>
          <a:solidFill>
            <a:schemeClr val="accent1">
              <a:lumMod val="20000"/>
              <a:lumOff val="80000"/>
            </a:schemeClr>
          </a:solidFill>
        </p:spPr>
        <p:txBody>
          <a:bodyPr>
            <a:noAutofit/>
          </a:bodyPr>
          <a:lstStyle/>
          <a:p>
            <a:pPr marL="0" indent="0">
              <a:buNone/>
            </a:pPr>
            <a:r>
              <a:rPr lang="fr-CH" sz="2400" u="sng" dirty="0" smtClean="0">
                <a:solidFill>
                  <a:srgbClr val="0000CC"/>
                </a:solidFill>
              </a:rPr>
              <a:t>Obligations sur la qualité refus de TMB pour enfouissement identique à l’enfouissement d’OMr : </a:t>
            </a:r>
            <a:r>
              <a:rPr lang="fr-FR" sz="2400" u="sng" dirty="0" smtClean="0">
                <a:solidFill>
                  <a:srgbClr val="0000CC"/>
                </a:solidFill>
              </a:rPr>
              <a:t>Décret 2021-1199 du 16 septembre 2021 et arrêté du 16 septembre 2021 :</a:t>
            </a:r>
            <a:endParaRPr lang="fr-CH" sz="2400" u="sng" dirty="0" smtClean="0">
              <a:solidFill>
                <a:srgbClr val="0000CC"/>
              </a:solidFill>
            </a:endParaRPr>
          </a:p>
          <a:p>
            <a:pPr lvl="1">
              <a:buFont typeface="Wingdings" panose="05000000000000000000" pitchFamily="2" charset="2"/>
              <a:buChar char="Ø"/>
            </a:pPr>
            <a:r>
              <a:rPr lang="fr-FR" sz="2000" dirty="0" smtClean="0">
                <a:solidFill>
                  <a:srgbClr val="0000CC"/>
                </a:solidFill>
              </a:rPr>
              <a:t>moins de 65 %, en masse de biodéchets ainsi que de déchets relevant de REP (01/01/2025)</a:t>
            </a:r>
          </a:p>
          <a:p>
            <a:pPr lvl="1">
              <a:buFont typeface="Wingdings" panose="05000000000000000000" pitchFamily="2" charset="2"/>
              <a:buChar char="Ø"/>
            </a:pPr>
            <a:r>
              <a:rPr lang="fr-FR" sz="2000" dirty="0" smtClean="0">
                <a:solidFill>
                  <a:srgbClr val="0000CC"/>
                </a:solidFill>
              </a:rPr>
              <a:t>moins de 60 %, en masse de biodéchets ainsi que de déchets relevant de REP (01/01/2030)</a:t>
            </a:r>
          </a:p>
          <a:p>
            <a:pPr lvl="1">
              <a:buFont typeface="Wingdings" panose="05000000000000000000" pitchFamily="2" charset="2"/>
              <a:buChar char="Ø"/>
            </a:pPr>
            <a:r>
              <a:rPr lang="fr-FR" sz="2000" dirty="0" smtClean="0">
                <a:solidFill>
                  <a:srgbClr val="0000CC"/>
                </a:solidFill>
              </a:rPr>
              <a:t>Procédure de contrôle des déchets entrants avec rapport annuel de caractérisation</a:t>
            </a:r>
            <a:endParaRPr lang="fr-FR" sz="2000" dirty="0">
              <a:solidFill>
                <a:srgbClr val="0000CC"/>
              </a:solidFill>
            </a:endParaRPr>
          </a:p>
          <a:p>
            <a:pPr marL="0" indent="0" algn="ctr">
              <a:buNone/>
            </a:pPr>
            <a:r>
              <a:rPr lang="fr-CH" sz="2400" dirty="0" smtClean="0">
                <a:solidFill>
                  <a:srgbClr val="FF0000"/>
                </a:solidFill>
                <a:sym typeface="Wingdings" panose="05000000000000000000" pitchFamily="2" charset="2"/>
              </a:rPr>
              <a:t> Seuls les refus de TMB sont explicitement cités</a:t>
            </a:r>
          </a:p>
          <a:p>
            <a:pPr lvl="1">
              <a:buFont typeface="Wingdings" panose="05000000000000000000" pitchFamily="2" charset="2"/>
              <a:buChar char="Ø"/>
            </a:pPr>
            <a:r>
              <a:rPr lang="fr-CH" sz="2000" i="1" dirty="0" smtClean="0"/>
              <a:t>Tous les plastiques, métaux, textiles ne relèvent pas nécessairement de REP</a:t>
            </a:r>
          </a:p>
          <a:p>
            <a:pPr lvl="1">
              <a:buFont typeface="Wingdings" panose="05000000000000000000" pitchFamily="2" charset="2"/>
              <a:buChar char="Ø"/>
            </a:pPr>
            <a:r>
              <a:rPr lang="fr-CH" sz="2000" i="1" dirty="0" smtClean="0"/>
              <a:t>Biodéchets et papiers/cartons non identifiables dans les refus</a:t>
            </a:r>
          </a:p>
        </p:txBody>
      </p:sp>
    </p:spTree>
    <p:extLst>
      <p:ext uri="{BB962C8B-B14F-4D97-AF65-F5344CB8AC3E}">
        <p14:creationId xmlns:p14="http://schemas.microsoft.com/office/powerpoint/2010/main" val="2608937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OMr</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8" y="1508289"/>
            <a:ext cx="11598825" cy="4402060"/>
          </a:xfrm>
          <a:solidFill>
            <a:schemeClr val="accent4">
              <a:lumMod val="40000"/>
              <a:lumOff val="60000"/>
            </a:schemeClr>
          </a:solidFill>
        </p:spPr>
        <p:txBody>
          <a:bodyPr>
            <a:noAutofit/>
          </a:bodyPr>
          <a:lstStyle/>
          <a:p>
            <a:r>
              <a:rPr lang="fr-CH" sz="2400" dirty="0">
                <a:solidFill>
                  <a:schemeClr val="accent2">
                    <a:lumMod val="50000"/>
                  </a:schemeClr>
                </a:solidFill>
              </a:rPr>
              <a:t>Obligations sur la généralisation du tri à la source si modification TMB ou nouvelle installation TMB</a:t>
            </a:r>
          </a:p>
          <a:p>
            <a:r>
              <a:rPr lang="fr-CH" sz="2400" dirty="0">
                <a:solidFill>
                  <a:schemeClr val="accent2">
                    <a:lumMod val="50000"/>
                  </a:schemeClr>
                </a:solidFill>
              </a:rPr>
              <a:t>Obligations sur qualité refus de TMB pour enfouissement identique à enfouissement OMr</a:t>
            </a:r>
          </a:p>
          <a:p>
            <a:r>
              <a:rPr lang="fr-CH" sz="2400" dirty="0" smtClean="0">
                <a:solidFill>
                  <a:schemeClr val="accent2">
                    <a:lumMod val="50000"/>
                  </a:schemeClr>
                </a:solidFill>
              </a:rPr>
              <a:t>Production de compost interdite en 2027 (AGEC)</a:t>
            </a:r>
          </a:p>
          <a:p>
            <a:r>
              <a:rPr lang="fr-CH" sz="2400" dirty="0" smtClean="0">
                <a:solidFill>
                  <a:schemeClr val="accent2">
                    <a:lumMod val="50000"/>
                  </a:schemeClr>
                </a:solidFill>
              </a:rPr>
              <a:t>Pas de mélange avec déchets verts pour compostage (AGEC)</a:t>
            </a:r>
          </a:p>
          <a:p>
            <a:r>
              <a:rPr lang="fr-CH" sz="2400" dirty="0" smtClean="0">
                <a:solidFill>
                  <a:schemeClr val="accent2">
                    <a:lumMod val="50000"/>
                  </a:schemeClr>
                </a:solidFill>
              </a:rPr>
              <a:t>Teneur en indésirables à terme (retour au sol)</a:t>
            </a:r>
          </a:p>
          <a:p>
            <a:pPr marL="0" indent="0" algn="ctr">
              <a:buNone/>
            </a:pPr>
            <a:r>
              <a:rPr lang="fr-CH" sz="2400" dirty="0" smtClean="0">
                <a:solidFill>
                  <a:srgbClr val="FF0000"/>
                </a:solidFill>
                <a:sym typeface="Wingdings" panose="05000000000000000000" pitchFamily="2" charset="2"/>
              </a:rPr>
              <a:t> Méthanisation des OMr envisageable uniquement pour des cas spécifiques :</a:t>
            </a:r>
          </a:p>
          <a:p>
            <a:pPr lvl="1">
              <a:buFont typeface="Wingdings" panose="05000000000000000000" pitchFamily="2" charset="2"/>
              <a:buChar char="Ø"/>
            </a:pPr>
            <a:r>
              <a:rPr lang="fr-CH" sz="2000" i="1" dirty="0" smtClean="0"/>
              <a:t>Pas de retour au sol</a:t>
            </a:r>
          </a:p>
          <a:p>
            <a:pPr lvl="1">
              <a:buFont typeface="Wingdings" panose="05000000000000000000" pitchFamily="2" charset="2"/>
              <a:buChar char="Ø"/>
            </a:pPr>
            <a:r>
              <a:rPr lang="fr-CH" sz="2000" i="1" dirty="0" smtClean="0"/>
              <a:t>Valorisation des fractions recyclables non biodégradables (CSR)</a:t>
            </a:r>
          </a:p>
          <a:p>
            <a:pPr lvl="1">
              <a:buFont typeface="Wingdings" panose="05000000000000000000" pitchFamily="2" charset="2"/>
              <a:buChar char="Ø"/>
            </a:pPr>
            <a:r>
              <a:rPr lang="fr-CH" sz="2000" i="1" dirty="0" smtClean="0"/>
              <a:t>Ne pas être considérer comme un TMB</a:t>
            </a:r>
          </a:p>
          <a:p>
            <a:pPr lvl="1">
              <a:buFont typeface="Wingdings" panose="05000000000000000000" pitchFamily="2" charset="2"/>
              <a:buChar char="Ø"/>
            </a:pPr>
            <a:r>
              <a:rPr lang="fr-CH" sz="2000" i="1" dirty="0" smtClean="0"/>
              <a:t>Mettre en place le tri à la source des biodéchets</a:t>
            </a:r>
          </a:p>
        </p:txBody>
      </p:sp>
    </p:spTree>
    <p:extLst>
      <p:ext uri="{BB962C8B-B14F-4D97-AF65-F5344CB8AC3E}">
        <p14:creationId xmlns:p14="http://schemas.microsoft.com/office/powerpoint/2010/main" val="1011195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479590"/>
            <a:ext cx="10165935" cy="750651"/>
          </a:xfrm>
        </p:spPr>
        <p:txBody>
          <a:bodyPr/>
          <a:lstStyle/>
          <a:p>
            <a:r>
              <a:rPr lang="fr-CH" u="sng" dirty="0" smtClean="0">
                <a:solidFill>
                  <a:srgbClr val="0000CC"/>
                </a:solidFill>
              </a:rPr>
              <a:t>Biodéchets triés à la source</a:t>
            </a:r>
            <a:endParaRPr lang="fr-CH" u="sng" dirty="0">
              <a:solidFill>
                <a:srgbClr val="0000CC"/>
              </a:solidFill>
            </a:endParaRPr>
          </a:p>
        </p:txBody>
      </p:sp>
      <p:sp>
        <p:nvSpPr>
          <p:cNvPr id="6" name="Espace réservé du texte 4">
            <a:extLst>
              <a:ext uri="{FF2B5EF4-FFF2-40B4-BE49-F238E27FC236}">
                <a16:creationId xmlns:a16="http://schemas.microsoft.com/office/drawing/2014/main" id="{7A93812A-1851-3009-A460-4128BAD0DB5A}"/>
              </a:ext>
            </a:extLst>
          </p:cNvPr>
          <p:cNvSpPr txBox="1">
            <a:spLocks/>
          </p:cNvSpPr>
          <p:nvPr/>
        </p:nvSpPr>
        <p:spPr>
          <a:xfrm>
            <a:off x="103691" y="1084073"/>
            <a:ext cx="11796791" cy="520360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200" u="sng" dirty="0" smtClean="0">
                <a:solidFill>
                  <a:srgbClr val="0000CC"/>
                </a:solidFill>
              </a:rPr>
              <a:t>Arrêté du 15 mars 2022 listant </a:t>
            </a:r>
            <a:r>
              <a:rPr lang="fr-FR" sz="2200" u="sng" dirty="0">
                <a:solidFill>
                  <a:srgbClr val="0000CC"/>
                </a:solidFill>
              </a:rPr>
              <a:t>les emballages et déchets compostables, </a:t>
            </a:r>
            <a:r>
              <a:rPr lang="fr-FR" sz="2200" u="sng" dirty="0" err="1">
                <a:solidFill>
                  <a:srgbClr val="0000CC"/>
                </a:solidFill>
              </a:rPr>
              <a:t>méthanisables</a:t>
            </a:r>
            <a:r>
              <a:rPr lang="fr-FR" sz="2200" u="sng" dirty="0">
                <a:solidFill>
                  <a:srgbClr val="0000CC"/>
                </a:solidFill>
              </a:rPr>
              <a:t> et biodégradables pouvant faire l’objet d’une collecte conjointe avec des biodéchets ayant fait l’objet d’un tri à la </a:t>
            </a:r>
            <a:r>
              <a:rPr lang="fr-FR" sz="2200" u="sng" dirty="0" smtClean="0">
                <a:solidFill>
                  <a:srgbClr val="0000CC"/>
                </a:solidFill>
              </a:rPr>
              <a:t>source :</a:t>
            </a:r>
          </a:p>
          <a:p>
            <a:pPr marL="228600" lvl="1">
              <a:spcBef>
                <a:spcPts val="1000"/>
              </a:spcBef>
            </a:pPr>
            <a:r>
              <a:rPr lang="fr-FR" sz="2000" dirty="0">
                <a:solidFill>
                  <a:srgbClr val="0000CC"/>
                </a:solidFill>
                <a:sym typeface="Wingdings" panose="05000000000000000000" pitchFamily="2" charset="2"/>
              </a:rPr>
              <a:t>Les emballages et déchets non listés dans le présent arrêté ne peuvent pas être collectés avec les biodéchets. Les sacs de collecte des biodéchets non listés dans le présent arrêté doivent faire l’objet d’un déconditionnement, avant valorisation des biodéchets, dans les conditions prévues au troisième alinéa de l’article R. 543-226 (non mentionné dans la partie réglementaire de l’arrêté)</a:t>
            </a:r>
          </a:p>
          <a:p>
            <a:r>
              <a:rPr lang="fr-FR" sz="2000" dirty="0" smtClean="0">
                <a:solidFill>
                  <a:srgbClr val="0000CC"/>
                </a:solidFill>
              </a:rPr>
              <a:t>Ne peuvent faire l’objet d’une collecte et d’une valorisation conjointe avec les biodéchets que :</a:t>
            </a:r>
          </a:p>
          <a:p>
            <a:pPr lvl="1">
              <a:buFont typeface="Wingdings" panose="05000000000000000000" pitchFamily="2" charset="2"/>
              <a:buChar char="Ø"/>
            </a:pPr>
            <a:r>
              <a:rPr lang="fr-FR" sz="1800" dirty="0" smtClean="0">
                <a:solidFill>
                  <a:srgbClr val="0000CC"/>
                </a:solidFill>
              </a:rPr>
              <a:t>les sacs de collecte de biodéchets composés uniquement de papier ou de carton respectant les conditions de l’arrêté</a:t>
            </a:r>
          </a:p>
          <a:p>
            <a:pPr lvl="1">
              <a:buFont typeface="Wingdings" panose="05000000000000000000" pitchFamily="2" charset="2"/>
              <a:buChar char="Ø"/>
            </a:pPr>
            <a:r>
              <a:rPr lang="fr-FR" sz="1800" dirty="0" smtClean="0">
                <a:solidFill>
                  <a:srgbClr val="0000CC"/>
                </a:solidFill>
              </a:rPr>
              <a:t>les sacs de collecte de biodéchets composés de plastique, et éventuellement d’une partie en papier ou carton respectant les conditions de l’arrêté (norme NFT 51-800)</a:t>
            </a:r>
          </a:p>
          <a:p>
            <a:pPr lvl="1">
              <a:buFont typeface="Wingdings" panose="05000000000000000000" pitchFamily="2" charset="2"/>
              <a:buChar char="Ø"/>
            </a:pPr>
            <a:r>
              <a:rPr lang="fr-FR" sz="1800" dirty="0" smtClean="0">
                <a:solidFill>
                  <a:srgbClr val="0000CC"/>
                </a:solidFill>
              </a:rPr>
              <a:t>les filtres à café en papier et leur contenu, ainsi que les sachets de thé et tisane en papier et leur contenu</a:t>
            </a:r>
          </a:p>
          <a:p>
            <a:pPr lvl="1">
              <a:buFont typeface="Wingdings" panose="05000000000000000000" pitchFamily="2" charset="2"/>
              <a:buChar char="Ø"/>
            </a:pPr>
            <a:r>
              <a:rPr lang="fr-FR" sz="1800" dirty="0" smtClean="0">
                <a:solidFill>
                  <a:srgbClr val="0000CC"/>
                </a:solidFill>
                <a:sym typeface="Wingdings" panose="05000000000000000000" pitchFamily="2" charset="2"/>
              </a:rPr>
              <a:t>les essuie-tout, serviettes et mouchoirs en papier</a:t>
            </a:r>
            <a:endParaRPr lang="fr-FR" sz="1800" dirty="0">
              <a:solidFill>
                <a:srgbClr val="0000CC"/>
              </a:solidFill>
              <a:sym typeface="Wingdings" panose="05000000000000000000" pitchFamily="2" charset="2"/>
            </a:endParaRPr>
          </a:p>
          <a:p>
            <a:pPr lvl="1">
              <a:buFont typeface="Wingdings" panose="05000000000000000000" pitchFamily="2" charset="2"/>
              <a:buChar char="Ø"/>
            </a:pPr>
            <a:r>
              <a:rPr lang="fr-FR" sz="1800" dirty="0" smtClean="0">
                <a:solidFill>
                  <a:srgbClr val="0000CC"/>
                </a:solidFill>
                <a:sym typeface="Wingdings" panose="05000000000000000000" pitchFamily="2" charset="2"/>
              </a:rPr>
              <a:t>les capsules et dosettes à café composées d’au moins 95 % de papier</a:t>
            </a:r>
          </a:p>
          <a:p>
            <a:pPr lvl="1">
              <a:buFont typeface="Wingdings" panose="05000000000000000000" pitchFamily="2" charset="2"/>
              <a:buChar char="Ø"/>
            </a:pPr>
            <a:r>
              <a:rPr lang="fr-FR" sz="1800" dirty="0" smtClean="0">
                <a:solidFill>
                  <a:srgbClr val="0000CC"/>
                </a:solidFill>
                <a:sym typeface="Wingdings" panose="05000000000000000000" pitchFamily="2" charset="2"/>
              </a:rPr>
              <a:t>leurs fanées, cheveux, ongles, plumes et poils d’animaux de compagnie</a:t>
            </a:r>
          </a:p>
          <a:p>
            <a:pPr marL="0" lvl="1" indent="0" algn="ctr">
              <a:spcBef>
                <a:spcPts val="1000"/>
              </a:spcBef>
              <a:buNone/>
            </a:pPr>
            <a:r>
              <a:rPr lang="fr-CH" sz="2000" dirty="0" smtClean="0">
                <a:solidFill>
                  <a:srgbClr val="FF0000"/>
                </a:solidFill>
                <a:sym typeface="Wingdings" panose="05000000000000000000" pitchFamily="2" charset="2"/>
              </a:rPr>
              <a:t> I</a:t>
            </a:r>
            <a:r>
              <a:rPr lang="fr-CH" dirty="0" smtClean="0">
                <a:solidFill>
                  <a:srgbClr val="FF0000"/>
                </a:solidFill>
                <a:sym typeface="Wingdings" panose="05000000000000000000" pitchFamily="2" charset="2"/>
              </a:rPr>
              <a:t>nterprétable compte tenu de l’absence de cohérence entre son objet et son contenu</a:t>
            </a:r>
            <a:endParaRPr lang="fr-CH" dirty="0">
              <a:solidFill>
                <a:srgbClr val="FF0000"/>
              </a:solidFill>
              <a:sym typeface="Wingdings" panose="05000000000000000000" pitchFamily="2" charset="2"/>
            </a:endParaRPr>
          </a:p>
          <a:p>
            <a:pPr marL="228600" lvl="1">
              <a:spcBef>
                <a:spcPts val="1000"/>
              </a:spcBef>
            </a:pPr>
            <a:endParaRPr lang="fr-FR" sz="2000" dirty="0">
              <a:solidFill>
                <a:schemeClr val="accent2">
                  <a:lumMod val="50000"/>
                </a:schemeClr>
              </a:solidFill>
              <a:sym typeface="Wingdings" panose="05000000000000000000" pitchFamily="2" charset="2"/>
            </a:endParaRPr>
          </a:p>
        </p:txBody>
      </p:sp>
    </p:spTree>
    <p:extLst>
      <p:ext uri="{BB962C8B-B14F-4D97-AF65-F5344CB8AC3E}">
        <p14:creationId xmlns:p14="http://schemas.microsoft.com/office/powerpoint/2010/main" val="127592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11568"/>
            <a:ext cx="10165935" cy="750651"/>
          </a:xfrm>
        </p:spPr>
        <p:txBody>
          <a:bodyPr/>
          <a:lstStyle/>
          <a:p>
            <a:r>
              <a:rPr lang="fr-CH" u="sng" dirty="0" smtClean="0">
                <a:solidFill>
                  <a:srgbClr val="0000CC"/>
                </a:solidFill>
              </a:rPr>
              <a:t>Biodéchets triés à la source</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103691" y="1343364"/>
            <a:ext cx="11871489" cy="4916034"/>
          </a:xfrm>
          <a:solidFill>
            <a:schemeClr val="accent4">
              <a:lumMod val="40000"/>
              <a:lumOff val="60000"/>
            </a:schemeClr>
          </a:solidFill>
        </p:spPr>
        <p:txBody>
          <a:bodyPr>
            <a:noAutofit/>
          </a:bodyPr>
          <a:lstStyle/>
          <a:p>
            <a:pPr marL="0" indent="0">
              <a:buNone/>
            </a:pPr>
            <a:r>
              <a:rPr lang="fr-FR" sz="2400" u="sng" dirty="0" smtClean="0">
                <a:solidFill>
                  <a:schemeClr val="accent2">
                    <a:lumMod val="50000"/>
                  </a:schemeClr>
                </a:solidFill>
              </a:rPr>
              <a:t>Projet de décret sur la création d’une rubrique déconditionnement (2783) et d’un AMPG :</a:t>
            </a:r>
          </a:p>
          <a:p>
            <a:r>
              <a:rPr lang="fr-FR" sz="2000" dirty="0" smtClean="0">
                <a:solidFill>
                  <a:schemeClr val="accent2">
                    <a:lumMod val="50000"/>
                  </a:schemeClr>
                </a:solidFill>
              </a:rPr>
              <a:t>Enregistrement (&gt; 10t/j) et Déclaration</a:t>
            </a:r>
          </a:p>
          <a:p>
            <a:r>
              <a:rPr lang="fr-FR" sz="2000" dirty="0" smtClean="0">
                <a:solidFill>
                  <a:schemeClr val="accent2">
                    <a:lumMod val="50000"/>
                  </a:schemeClr>
                </a:solidFill>
              </a:rPr>
              <a:t>Cumulative avec rubriques 2870 et 2781 : non considérée comme unité connexe</a:t>
            </a:r>
          </a:p>
          <a:p>
            <a:r>
              <a:rPr lang="fr-FR" sz="2000" dirty="0" smtClean="0">
                <a:solidFill>
                  <a:schemeClr val="accent2">
                    <a:lumMod val="50000"/>
                  </a:schemeClr>
                </a:solidFill>
              </a:rPr>
              <a:t>Définition déchet emballé : conforme à la directive 94/62/CE</a:t>
            </a:r>
          </a:p>
          <a:p>
            <a:r>
              <a:rPr lang="fr-FR" sz="2000" dirty="0" smtClean="0">
                <a:solidFill>
                  <a:schemeClr val="accent2">
                    <a:lumMod val="50000"/>
                  </a:schemeClr>
                </a:solidFill>
              </a:rPr>
              <a:t>Pas de référence aux sacs de collecte</a:t>
            </a:r>
          </a:p>
          <a:p>
            <a:r>
              <a:rPr lang="fr-FR" sz="2000" dirty="0" smtClean="0">
                <a:solidFill>
                  <a:schemeClr val="accent2">
                    <a:lumMod val="50000"/>
                  </a:schemeClr>
                </a:solidFill>
              </a:rPr>
              <a:t>Possibilité de traiter des déchets non emballés mais fonctionnement par lots sans mélange avec déchets emballés / Idem pour les des déchets emballés dans du verre</a:t>
            </a:r>
          </a:p>
          <a:p>
            <a:r>
              <a:rPr lang="fr-FR" sz="2000" dirty="0" smtClean="0">
                <a:solidFill>
                  <a:schemeClr val="accent2">
                    <a:lumMod val="50000"/>
                  </a:schemeClr>
                </a:solidFill>
              </a:rPr>
              <a:t>Production de pulpe systématique / inadaptée pour méthanisation/compostage ou compostage</a:t>
            </a:r>
          </a:p>
          <a:p>
            <a:r>
              <a:rPr lang="fr-FR" sz="2000" dirty="0" smtClean="0">
                <a:solidFill>
                  <a:schemeClr val="accent2">
                    <a:lumMod val="50000"/>
                  </a:schemeClr>
                </a:solidFill>
              </a:rPr>
              <a:t>Teneur en indésirables de la pulpe : &lt; 0,3% sur sec pour plastiques, verres et métaux et &lt; 0,5% sur le total</a:t>
            </a:r>
          </a:p>
          <a:p>
            <a:r>
              <a:rPr lang="fr-FR" sz="2000" dirty="0" smtClean="0">
                <a:solidFill>
                  <a:schemeClr val="accent2">
                    <a:lumMod val="50000"/>
                  </a:schemeClr>
                </a:solidFill>
              </a:rPr>
              <a:t>Autres règles classiques pour ICPE (incendie, rétention, bruit, odeurs, rejets eaux, …)</a:t>
            </a:r>
            <a:endParaRPr lang="fr-FR" sz="2000" dirty="0">
              <a:solidFill>
                <a:schemeClr val="accent2">
                  <a:lumMod val="50000"/>
                </a:schemeClr>
              </a:solidFill>
            </a:endParaRPr>
          </a:p>
          <a:p>
            <a:pPr algn="ctr">
              <a:buFont typeface="Wingdings" panose="05000000000000000000" pitchFamily="2" charset="2"/>
              <a:buChar char="à"/>
            </a:pPr>
            <a:r>
              <a:rPr lang="fr-CH" sz="2400" dirty="0" smtClean="0">
                <a:solidFill>
                  <a:srgbClr val="FF0000"/>
                </a:solidFill>
                <a:sym typeface="Wingdings" panose="05000000000000000000" pitchFamily="2" charset="2"/>
              </a:rPr>
              <a:t>Mise en conformité des méthanisation traitant des déchets emballés complexe et </a:t>
            </a:r>
          </a:p>
          <a:p>
            <a:pPr algn="ctr">
              <a:buFont typeface="Wingdings" panose="05000000000000000000" pitchFamily="2" charset="2"/>
              <a:buChar char="à"/>
            </a:pPr>
            <a:r>
              <a:rPr lang="fr-CH" sz="2400" dirty="0">
                <a:solidFill>
                  <a:srgbClr val="FF0000"/>
                </a:solidFill>
                <a:sym typeface="Wingdings" panose="05000000000000000000" pitchFamily="2" charset="2"/>
              </a:rPr>
              <a:t> </a:t>
            </a:r>
            <a:r>
              <a:rPr lang="fr-CH" sz="2400" dirty="0" smtClean="0">
                <a:solidFill>
                  <a:srgbClr val="FF0000"/>
                </a:solidFill>
                <a:sym typeface="Wingdings" panose="05000000000000000000" pitchFamily="2" charset="2"/>
              </a:rPr>
              <a:t>Pas de prise en compte de la méthanisation voie pâteuse</a:t>
            </a:r>
          </a:p>
        </p:txBody>
      </p:sp>
    </p:spTree>
    <p:extLst>
      <p:ext uri="{BB962C8B-B14F-4D97-AF65-F5344CB8AC3E}">
        <p14:creationId xmlns:p14="http://schemas.microsoft.com/office/powerpoint/2010/main" val="346428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11568"/>
            <a:ext cx="10165935" cy="750651"/>
          </a:xfrm>
        </p:spPr>
        <p:txBody>
          <a:bodyPr/>
          <a:lstStyle/>
          <a:p>
            <a:r>
              <a:rPr lang="fr-CH" u="sng" dirty="0" smtClean="0">
                <a:solidFill>
                  <a:srgbClr val="0000CC"/>
                </a:solidFill>
              </a:rPr>
              <a:t>Biodéchets triés à la source</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103691" y="1927829"/>
            <a:ext cx="11871489" cy="2050284"/>
          </a:xfrm>
          <a:solidFill>
            <a:schemeClr val="tx2">
              <a:lumMod val="20000"/>
              <a:lumOff val="80000"/>
            </a:schemeClr>
          </a:solidFill>
        </p:spPr>
        <p:txBody>
          <a:bodyPr>
            <a:noAutofit/>
          </a:bodyPr>
          <a:lstStyle/>
          <a:p>
            <a:r>
              <a:rPr lang="fr-FR" sz="2400" dirty="0" smtClean="0">
                <a:solidFill>
                  <a:srgbClr val="0000CC"/>
                </a:solidFill>
              </a:rPr>
              <a:t>Arrêté du 15 mars 2022 listant les emballages et déchets compostables, </a:t>
            </a:r>
            <a:r>
              <a:rPr lang="fr-FR" sz="2400" dirty="0" err="1" smtClean="0">
                <a:solidFill>
                  <a:srgbClr val="0000CC"/>
                </a:solidFill>
              </a:rPr>
              <a:t>méthanisables</a:t>
            </a:r>
            <a:r>
              <a:rPr lang="fr-FR" sz="2400" dirty="0" smtClean="0">
                <a:solidFill>
                  <a:srgbClr val="0000CC"/>
                </a:solidFill>
              </a:rPr>
              <a:t> et biodégradables pouvant faire l’objet d’une collecte conjointe avec des biodéchets ayant fait l’objet d’un tri à la source</a:t>
            </a:r>
          </a:p>
          <a:p>
            <a:r>
              <a:rPr lang="fr-FR" sz="2400" dirty="0" smtClean="0">
                <a:solidFill>
                  <a:srgbClr val="0000CC"/>
                </a:solidFill>
              </a:rPr>
              <a:t>Projet de décret sur la création d’une rubrique déconditionnement (2783) et d’un AMPG </a:t>
            </a:r>
            <a:endParaRPr lang="fr-FR" sz="2400" dirty="0">
              <a:solidFill>
                <a:srgbClr val="0000CC"/>
              </a:solidFill>
            </a:endParaRPr>
          </a:p>
          <a:p>
            <a:pPr marL="0" indent="0" algn="ctr">
              <a:buNone/>
            </a:pPr>
            <a:r>
              <a:rPr lang="fr-CH" sz="2400" dirty="0" smtClean="0">
                <a:solidFill>
                  <a:srgbClr val="FF0000"/>
                </a:solidFill>
                <a:sym typeface="Wingdings" panose="05000000000000000000" pitchFamily="2" charset="2"/>
              </a:rPr>
              <a:t> Nouvelles contraintes qui ne vont pas aider aux développement de la filière</a:t>
            </a:r>
          </a:p>
        </p:txBody>
      </p:sp>
    </p:spTree>
    <p:extLst>
      <p:ext uri="{BB962C8B-B14F-4D97-AF65-F5344CB8AC3E}">
        <p14:creationId xmlns:p14="http://schemas.microsoft.com/office/powerpoint/2010/main" val="4134934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04B85E8-A92E-F480-0614-BB86EB05A16D}"/>
              </a:ext>
            </a:extLst>
          </p:cNvPr>
          <p:cNvSpPr>
            <a:spLocks noGrp="1"/>
          </p:cNvSpPr>
          <p:nvPr>
            <p:ph type="title"/>
          </p:nvPr>
        </p:nvSpPr>
        <p:spPr>
          <a:xfrm>
            <a:off x="1085850" y="677557"/>
            <a:ext cx="10165935" cy="750651"/>
          </a:xfrm>
        </p:spPr>
        <p:txBody>
          <a:bodyPr/>
          <a:lstStyle/>
          <a:p>
            <a:r>
              <a:rPr lang="fr-CH" u="sng" dirty="0" smtClean="0">
                <a:solidFill>
                  <a:srgbClr val="0000CC"/>
                </a:solidFill>
              </a:rPr>
              <a:t>Tous intrants</a:t>
            </a:r>
            <a:endParaRPr lang="fr-CH" u="sng" dirty="0">
              <a:solidFill>
                <a:srgbClr val="0000CC"/>
              </a:solidFill>
            </a:endParaRPr>
          </a:p>
        </p:txBody>
      </p:sp>
      <p:sp>
        <p:nvSpPr>
          <p:cNvPr id="5" name="Espace réservé du texte 4">
            <a:extLst>
              <a:ext uri="{FF2B5EF4-FFF2-40B4-BE49-F238E27FC236}">
                <a16:creationId xmlns:a16="http://schemas.microsoft.com/office/drawing/2014/main" id="{7A93812A-1851-3009-A460-4128BAD0DB5A}"/>
              </a:ext>
            </a:extLst>
          </p:cNvPr>
          <p:cNvSpPr>
            <a:spLocks noGrp="1"/>
          </p:cNvSpPr>
          <p:nvPr>
            <p:ph type="body" sz="quarter" idx="10"/>
          </p:nvPr>
        </p:nvSpPr>
        <p:spPr>
          <a:xfrm>
            <a:off x="329938" y="1508289"/>
            <a:ext cx="11598825" cy="4260916"/>
          </a:xfrm>
          <a:solidFill>
            <a:schemeClr val="accent4">
              <a:lumMod val="40000"/>
              <a:lumOff val="60000"/>
            </a:schemeClr>
          </a:solidFill>
        </p:spPr>
        <p:txBody>
          <a:bodyPr>
            <a:noAutofit/>
          </a:bodyPr>
          <a:lstStyle/>
          <a:p>
            <a:r>
              <a:rPr lang="fr-FR" sz="2400" u="sng" dirty="0" smtClean="0">
                <a:solidFill>
                  <a:schemeClr val="accent2">
                    <a:lumMod val="50000"/>
                  </a:schemeClr>
                </a:solidFill>
              </a:rPr>
              <a:t>Modifications des AMPG pour la rubrique 2781 (14 et 17 juin 2022) :</a:t>
            </a:r>
            <a:endParaRPr lang="fr-CH" sz="2400" u="sng" dirty="0" smtClean="0">
              <a:solidFill>
                <a:schemeClr val="accent2">
                  <a:lumMod val="50000"/>
                </a:schemeClr>
              </a:solidFill>
            </a:endParaRPr>
          </a:p>
          <a:p>
            <a:pPr lvl="1">
              <a:buFont typeface="Wingdings" panose="05000000000000000000" pitchFamily="2" charset="2"/>
              <a:buChar char="Ø"/>
            </a:pPr>
            <a:r>
              <a:rPr lang="fr-FR" sz="2000" dirty="0" smtClean="0">
                <a:solidFill>
                  <a:schemeClr val="accent2">
                    <a:lumMod val="50000"/>
                  </a:schemeClr>
                </a:solidFill>
              </a:rPr>
              <a:t>Distances d’éloignement</a:t>
            </a:r>
          </a:p>
          <a:p>
            <a:pPr lvl="1">
              <a:buFont typeface="Wingdings" panose="05000000000000000000" pitchFamily="2" charset="2"/>
              <a:buChar char="Ø"/>
            </a:pPr>
            <a:r>
              <a:rPr lang="fr-FR" sz="2000" dirty="0" smtClean="0">
                <a:solidFill>
                  <a:schemeClr val="accent2">
                    <a:lumMod val="50000"/>
                  </a:schemeClr>
                </a:solidFill>
              </a:rPr>
              <a:t>Stockages entrants</a:t>
            </a:r>
          </a:p>
          <a:p>
            <a:pPr lvl="1">
              <a:buFont typeface="Wingdings" panose="05000000000000000000" pitchFamily="2" charset="2"/>
              <a:buChar char="Ø"/>
            </a:pPr>
            <a:r>
              <a:rPr lang="fr-FR" sz="2000" dirty="0" smtClean="0">
                <a:solidFill>
                  <a:schemeClr val="accent2">
                    <a:lumMod val="50000"/>
                  </a:schemeClr>
                </a:solidFill>
              </a:rPr>
              <a:t>Volume gazomètre (3h au débit de production)</a:t>
            </a:r>
          </a:p>
          <a:p>
            <a:pPr lvl="1">
              <a:buFont typeface="Wingdings" panose="05000000000000000000" pitchFamily="2" charset="2"/>
              <a:buChar char="Ø"/>
            </a:pPr>
            <a:r>
              <a:rPr lang="fr-FR" sz="2000" dirty="0" smtClean="0">
                <a:solidFill>
                  <a:schemeClr val="accent2">
                    <a:lumMod val="50000"/>
                  </a:schemeClr>
                </a:solidFill>
              </a:rPr>
              <a:t>Limitation utilisation de la torchère</a:t>
            </a:r>
          </a:p>
          <a:p>
            <a:pPr lvl="1">
              <a:buFont typeface="Wingdings" panose="05000000000000000000" pitchFamily="2" charset="2"/>
              <a:buChar char="Ø"/>
            </a:pPr>
            <a:r>
              <a:rPr lang="fr-FR" sz="2000" dirty="0" smtClean="0">
                <a:solidFill>
                  <a:schemeClr val="accent2">
                    <a:lumMod val="50000"/>
                  </a:schemeClr>
                </a:solidFill>
              </a:rPr>
              <a:t>Sécurité / accès pompiers / détection</a:t>
            </a:r>
          </a:p>
          <a:p>
            <a:pPr lvl="1">
              <a:buFont typeface="Wingdings" panose="05000000000000000000" pitchFamily="2" charset="2"/>
              <a:buChar char="Ø"/>
            </a:pPr>
            <a:r>
              <a:rPr lang="fr-FR" sz="2000" dirty="0" smtClean="0">
                <a:solidFill>
                  <a:schemeClr val="accent2">
                    <a:lumMod val="50000"/>
                  </a:schemeClr>
                </a:solidFill>
              </a:rPr>
              <a:t>Rejets offgaz pour l’épuration (0,5% du CH4 injecté)</a:t>
            </a:r>
          </a:p>
          <a:p>
            <a:pPr lvl="1">
              <a:buFont typeface="Wingdings" panose="05000000000000000000" pitchFamily="2" charset="2"/>
              <a:buChar char="Ø"/>
            </a:pPr>
            <a:r>
              <a:rPr lang="fr-FR" sz="2000" dirty="0" smtClean="0">
                <a:solidFill>
                  <a:schemeClr val="accent2">
                    <a:lumMod val="50000"/>
                  </a:schemeClr>
                </a:solidFill>
              </a:rPr>
              <a:t>Rétention et stockage digestat</a:t>
            </a:r>
          </a:p>
          <a:p>
            <a:pPr marL="0" indent="0" algn="ctr">
              <a:buNone/>
            </a:pPr>
            <a:r>
              <a:rPr lang="fr-CH" sz="2400" dirty="0" smtClean="0">
                <a:solidFill>
                  <a:srgbClr val="FF0000"/>
                </a:solidFill>
                <a:sym typeface="Wingdings" panose="05000000000000000000" pitchFamily="2" charset="2"/>
              </a:rPr>
              <a:t> Les installations existantes sont aussi concernées avec des délais de mise en conformité</a:t>
            </a:r>
          </a:p>
          <a:p>
            <a:pPr lvl="1">
              <a:buFont typeface="Wingdings" panose="05000000000000000000" pitchFamily="2" charset="2"/>
              <a:buChar char="Ø"/>
            </a:pPr>
            <a:r>
              <a:rPr lang="fr-CH" sz="2000" i="1" dirty="0" smtClean="0"/>
              <a:t>Pour les existantes possibilité d’adaptation sur certains articles</a:t>
            </a:r>
          </a:p>
          <a:p>
            <a:pPr lvl="1">
              <a:buFont typeface="Wingdings" panose="05000000000000000000" pitchFamily="2" charset="2"/>
              <a:buChar char="Ø"/>
            </a:pPr>
            <a:r>
              <a:rPr lang="fr-CH" sz="2000" i="1" dirty="0" smtClean="0"/>
              <a:t>Modifications liées au nombre d’incidents importants dans les installations autres que celles sous maitrise d’ouvrage des collectivités locales</a:t>
            </a:r>
          </a:p>
        </p:txBody>
      </p:sp>
    </p:spTree>
    <p:extLst>
      <p:ext uri="{BB962C8B-B14F-4D97-AF65-F5344CB8AC3E}">
        <p14:creationId xmlns:p14="http://schemas.microsoft.com/office/powerpoint/2010/main" val="900480657"/>
      </p:ext>
    </p:extLst>
  </p:cSld>
  <p:clrMapOvr>
    <a:masterClrMapping/>
  </p:clrMapOvr>
</p:sld>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sque EG2022.potx" id="{75227F0D-206F-4B74-AC78-E60A2E4C751C}" vid="{BB844987-EF31-4B11-B6A1-88BD6A49B0D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 JP BUGEL EG METHEOR 2022</Template>
  <TotalTime>351</TotalTime>
  <Words>1366</Words>
  <Application>Microsoft Office PowerPoint</Application>
  <PresentationFormat>Grand écran</PresentationFormat>
  <Paragraphs>116</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Wingdings</vt:lpstr>
      <vt:lpstr>Conception personnalisée</vt:lpstr>
      <vt:lpstr>Actualités règlementaires Méthaniser les déchets des collectivités, un défi ?</vt:lpstr>
      <vt:lpstr>Boues de STEP</vt:lpstr>
      <vt:lpstr>OMr</vt:lpstr>
      <vt:lpstr>OMr</vt:lpstr>
      <vt:lpstr>OMr</vt:lpstr>
      <vt:lpstr>Biodéchets triés à la source</vt:lpstr>
      <vt:lpstr>Biodéchets triés à la source</vt:lpstr>
      <vt:lpstr>Biodéchets triés à la source</vt:lpstr>
      <vt:lpstr>Tous intrants</vt:lpstr>
      <vt:lpstr>Tous intrants</vt:lpstr>
      <vt:lpstr>Tous intrants</vt:lpstr>
      <vt:lpstr>Actualités</vt:lpstr>
      <vt:lpstr>Merci pour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Actualités règlementaires Méthaniser les déchets des collectivités, un défi ?</dc:title>
  <dc:creator>BUGEL Jean-Pierre</dc:creator>
  <cp:lastModifiedBy>BUGEL Jean-Pierre</cp:lastModifiedBy>
  <cp:revision>34</cp:revision>
  <dcterms:created xsi:type="dcterms:W3CDTF">2022-10-03T06:32:02Z</dcterms:created>
  <dcterms:modified xsi:type="dcterms:W3CDTF">2022-10-05T14:30:58Z</dcterms:modified>
</cp:coreProperties>
</file>