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63" r:id="rId3"/>
    <p:sldId id="230718088" r:id="rId4"/>
    <p:sldId id="257" r:id="rId5"/>
    <p:sldId id="259" r:id="rId6"/>
    <p:sldId id="261" r:id="rId7"/>
    <p:sldId id="277" r:id="rId8"/>
    <p:sldId id="264" r:id="rId9"/>
    <p:sldId id="265" r:id="rId10"/>
    <p:sldId id="270" r:id="rId11"/>
    <p:sldId id="271" r:id="rId12"/>
    <p:sldId id="266" r:id="rId13"/>
    <p:sldId id="269" r:id="rId14"/>
    <p:sldId id="284" r:id="rId15"/>
    <p:sldId id="4142" r:id="rId16"/>
    <p:sldId id="230718082" r:id="rId17"/>
    <p:sldId id="273" r:id="rId18"/>
    <p:sldId id="278" r:id="rId19"/>
    <p:sldId id="230718087" r:id="rId20"/>
    <p:sldId id="283" r:id="rId21"/>
    <p:sldId id="230718086" r:id="rId22"/>
    <p:sldId id="260" r:id="rId23"/>
    <p:sldId id="230718085" r:id="rId24"/>
    <p:sldId id="230718083" r:id="rId25"/>
    <p:sldId id="276" r:id="rId26"/>
    <p:sldId id="272" r:id="rId27"/>
    <p:sldId id="415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52299-2063-1C1E-A69E-5AE7BD9F21E7}" v="59" dt="2022-09-20T14:40:57.497"/>
    <p1510:client id="{3F177D08-6079-034D-73EB-D6381537E4DB}" v="35" dt="2022-09-19T15:25:22.052"/>
    <p1510:client id="{9E2083F7-B98F-4669-82F8-D308BAF2968A}" v="125" dt="2022-09-19T16:06:13.997"/>
    <p1510:client id="{CAC356B2-F25B-3949-C1CE-DDFDC0E6795B}" v="50" dt="2022-09-21T14:15:35.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03" autoAdjust="0"/>
  </p:normalViewPr>
  <p:slideViewPr>
    <p:cSldViewPr snapToGrid="0">
      <p:cViewPr varScale="1">
        <p:scale>
          <a:sx n="57" d="100"/>
          <a:sy n="57" d="100"/>
        </p:scale>
        <p:origin x="992"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9170767716535"/>
          <c:y val="5.156249682809444E-2"/>
          <c:w val="0.63229170767716536"/>
          <c:h val="0.94843750317190556"/>
        </c:manualLayout>
      </c:layout>
      <c:doughnutChart>
        <c:varyColors val="1"/>
        <c:ser>
          <c:idx val="0"/>
          <c:order val="0"/>
          <c:tx>
            <c:strRef>
              <c:f>Feuil1!$A$1</c:f>
              <c:strCache>
                <c:ptCount val="1"/>
                <c:pt idx="0">
                  <c:v>Série 1</c:v>
                </c:pt>
              </c:strCache>
            </c:strRef>
          </c:tx>
          <c:dPt>
            <c:idx val="0"/>
            <c:bubble3D val="0"/>
            <c:spPr>
              <a:solidFill>
                <a:srgbClr val="572A79"/>
              </a:solidFill>
              <a:ln>
                <a:noFill/>
              </a:ln>
              <a:effectLst/>
            </c:spPr>
            <c:extLst>
              <c:ext xmlns:c16="http://schemas.microsoft.com/office/drawing/2014/chart" uri="{C3380CC4-5D6E-409C-BE32-E72D297353CC}">
                <c16:uniqueId val="{00000001-BA49-4F69-B378-49FBB75522B2}"/>
              </c:ext>
            </c:extLst>
          </c:dPt>
          <c:dPt>
            <c:idx val="1"/>
            <c:bubble3D val="0"/>
            <c:spPr>
              <a:solidFill>
                <a:srgbClr val="005396"/>
              </a:solidFill>
              <a:ln>
                <a:noFill/>
              </a:ln>
              <a:effectLst/>
            </c:spPr>
            <c:extLst>
              <c:ext xmlns:c16="http://schemas.microsoft.com/office/drawing/2014/chart" uri="{C3380CC4-5D6E-409C-BE32-E72D297353CC}">
                <c16:uniqueId val="{00000003-BA49-4F69-B378-49FBB75522B2}"/>
              </c:ext>
            </c:extLst>
          </c:dPt>
          <c:dPt>
            <c:idx val="2"/>
            <c:bubble3D val="0"/>
            <c:spPr>
              <a:solidFill>
                <a:srgbClr val="0095B2"/>
              </a:solidFill>
              <a:ln>
                <a:noFill/>
              </a:ln>
              <a:effectLst/>
            </c:spPr>
            <c:extLst>
              <c:ext xmlns:c16="http://schemas.microsoft.com/office/drawing/2014/chart" uri="{C3380CC4-5D6E-409C-BE32-E72D297353CC}">
                <c16:uniqueId val="{00000005-BA49-4F69-B378-49FBB75522B2}"/>
              </c:ext>
            </c:extLst>
          </c:dPt>
          <c:dPt>
            <c:idx val="3"/>
            <c:bubble3D val="0"/>
            <c:spPr>
              <a:solidFill>
                <a:srgbClr val="3E9091"/>
              </a:solidFill>
              <a:ln>
                <a:noFill/>
              </a:ln>
              <a:effectLst/>
            </c:spPr>
            <c:extLst>
              <c:ext xmlns:c16="http://schemas.microsoft.com/office/drawing/2014/chart" uri="{C3380CC4-5D6E-409C-BE32-E72D297353CC}">
                <c16:uniqueId val="{00000007-BA49-4F69-B378-49FBB75522B2}"/>
              </c:ext>
            </c:extLst>
          </c:dPt>
          <c:dPt>
            <c:idx val="4"/>
            <c:bubble3D val="0"/>
            <c:spPr>
              <a:solidFill>
                <a:srgbClr val="218C66"/>
              </a:solidFill>
              <a:ln>
                <a:noFill/>
              </a:ln>
              <a:effectLst/>
            </c:spPr>
            <c:extLst>
              <c:ext xmlns:c16="http://schemas.microsoft.com/office/drawing/2014/chart" uri="{C3380CC4-5D6E-409C-BE32-E72D297353CC}">
                <c16:uniqueId val="{00000009-BA49-4F69-B378-49FBB75522B2}"/>
              </c:ext>
            </c:extLst>
          </c:dPt>
          <c:dPt>
            <c:idx val="5"/>
            <c:bubble3D val="0"/>
            <c:spPr>
              <a:solidFill>
                <a:srgbClr val="F1AB2B"/>
              </a:solidFill>
              <a:ln>
                <a:noFill/>
              </a:ln>
              <a:effectLst/>
            </c:spPr>
            <c:extLst>
              <c:ext xmlns:c16="http://schemas.microsoft.com/office/drawing/2014/chart" uri="{C3380CC4-5D6E-409C-BE32-E72D297353CC}">
                <c16:uniqueId val="{0000000B-BA49-4F69-B378-49FBB75522B2}"/>
              </c:ext>
            </c:extLst>
          </c:dPt>
          <c:dPt>
            <c:idx val="6"/>
            <c:bubble3D val="0"/>
            <c:spPr>
              <a:solidFill>
                <a:srgbClr val="9D277D"/>
              </a:solidFill>
              <a:ln>
                <a:noFill/>
              </a:ln>
              <a:effectLst/>
            </c:spPr>
            <c:extLst>
              <c:ext xmlns:c16="http://schemas.microsoft.com/office/drawing/2014/chart" uri="{C3380CC4-5D6E-409C-BE32-E72D297353CC}">
                <c16:uniqueId val="{0000000D-BA49-4F69-B378-49FBB75522B2}"/>
              </c:ext>
            </c:extLst>
          </c:dPt>
          <c:val>
            <c:numRef>
              <c:f>Feuil1!$A$2:$A$8</c:f>
              <c:numCache>
                <c:formatCode>General</c:formatCode>
                <c:ptCount val="7"/>
                <c:pt idx="0">
                  <c:v>332</c:v>
                </c:pt>
                <c:pt idx="1">
                  <c:v>2718</c:v>
                </c:pt>
                <c:pt idx="2">
                  <c:v>9703</c:v>
                </c:pt>
                <c:pt idx="3">
                  <c:v>4953</c:v>
                </c:pt>
                <c:pt idx="4">
                  <c:v>1380</c:v>
                </c:pt>
                <c:pt idx="5">
                  <c:v>3872</c:v>
                </c:pt>
                <c:pt idx="6">
                  <c:v>7705</c:v>
                </c:pt>
              </c:numCache>
            </c:numRef>
          </c:val>
          <c:extLst>
            <c:ext xmlns:c16="http://schemas.microsoft.com/office/drawing/2014/chart" uri="{C3380CC4-5D6E-409C-BE32-E72D297353CC}">
              <c16:uniqueId val="{0000000E-BA49-4F69-B378-49FBB75522B2}"/>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09078669528931E-2"/>
          <c:y val="4.4854985469489135E-2"/>
          <c:w val="0.84986131621658434"/>
          <c:h val="0.62202659126833648"/>
        </c:manualLayout>
      </c:layout>
      <c:barChart>
        <c:barDir val="bar"/>
        <c:grouping val="stacked"/>
        <c:varyColors val="0"/>
        <c:ser>
          <c:idx val="0"/>
          <c:order val="0"/>
          <c:tx>
            <c:strRef>
              <c:f>Feuil1!$B$1</c:f>
              <c:strCache>
                <c:ptCount val="1"/>
                <c:pt idx="0">
                  <c:v>Véhicules
légers</c:v>
                </c:pt>
              </c:strCache>
            </c:strRef>
          </c:tx>
          <c:spPr>
            <a:solidFill>
              <a:srgbClr val="005396"/>
            </a:solidFill>
            <a:ln>
              <a:noFill/>
            </a:ln>
            <a:effectLst/>
          </c:spPr>
          <c:invertIfNegative val="0"/>
          <c:cat>
            <c:numRef>
              <c:f>Feuil1!$A$2:$A$7</c:f>
              <c:numCache>
                <c:formatCode>General</c:formatCode>
                <c:ptCount val="6"/>
                <c:pt idx="0">
                  <c:v>2016</c:v>
                </c:pt>
                <c:pt idx="1">
                  <c:v>2017</c:v>
                </c:pt>
                <c:pt idx="2">
                  <c:v>2018</c:v>
                </c:pt>
                <c:pt idx="3">
                  <c:v>2019</c:v>
                </c:pt>
                <c:pt idx="4">
                  <c:v>2020</c:v>
                </c:pt>
                <c:pt idx="5">
                  <c:v>2021</c:v>
                </c:pt>
              </c:numCache>
            </c:numRef>
          </c:cat>
          <c:val>
            <c:numRef>
              <c:f>Feuil1!$B$2:$B$7</c:f>
              <c:numCache>
                <c:formatCode>General</c:formatCode>
                <c:ptCount val="6"/>
                <c:pt idx="0">
                  <c:v>100</c:v>
                </c:pt>
                <c:pt idx="1">
                  <c:v>100</c:v>
                </c:pt>
                <c:pt idx="2">
                  <c:v>100</c:v>
                </c:pt>
                <c:pt idx="3">
                  <c:v>300</c:v>
                </c:pt>
                <c:pt idx="4">
                  <c:v>400</c:v>
                </c:pt>
                <c:pt idx="5">
                  <c:v>150</c:v>
                </c:pt>
              </c:numCache>
            </c:numRef>
          </c:val>
          <c:extLst>
            <c:ext xmlns:c16="http://schemas.microsoft.com/office/drawing/2014/chart" uri="{C3380CC4-5D6E-409C-BE32-E72D297353CC}">
              <c16:uniqueId val="{00000000-507C-4FEB-A3B8-D1C75DA545F6}"/>
            </c:ext>
          </c:extLst>
        </c:ser>
        <c:ser>
          <c:idx val="1"/>
          <c:order val="1"/>
          <c:tx>
            <c:strRef>
              <c:f>Feuil1!$C$1</c:f>
              <c:strCache>
                <c:ptCount val="1"/>
                <c:pt idx="0">
                  <c:v>Véhicules
utilitaires
légers</c:v>
                </c:pt>
              </c:strCache>
            </c:strRef>
          </c:tx>
          <c:spPr>
            <a:solidFill>
              <a:srgbClr val="0095B2"/>
            </a:solidFill>
            <a:ln>
              <a:noFill/>
            </a:ln>
            <a:effectLst/>
          </c:spPr>
          <c:invertIfNegative val="0"/>
          <c:cat>
            <c:numRef>
              <c:f>Feuil1!$A$2:$A$7</c:f>
              <c:numCache>
                <c:formatCode>General</c:formatCode>
                <c:ptCount val="6"/>
                <c:pt idx="0">
                  <c:v>2016</c:v>
                </c:pt>
                <c:pt idx="1">
                  <c:v>2017</c:v>
                </c:pt>
                <c:pt idx="2">
                  <c:v>2018</c:v>
                </c:pt>
                <c:pt idx="3">
                  <c:v>2019</c:v>
                </c:pt>
                <c:pt idx="4">
                  <c:v>2020</c:v>
                </c:pt>
                <c:pt idx="5">
                  <c:v>2021</c:v>
                </c:pt>
              </c:numCache>
            </c:numRef>
          </c:cat>
          <c:val>
            <c:numRef>
              <c:f>Feuil1!$C$2:$C$7</c:f>
              <c:numCache>
                <c:formatCode>General</c:formatCode>
                <c:ptCount val="6"/>
                <c:pt idx="0">
                  <c:v>505</c:v>
                </c:pt>
                <c:pt idx="1">
                  <c:v>650</c:v>
                </c:pt>
                <c:pt idx="2">
                  <c:v>600</c:v>
                </c:pt>
                <c:pt idx="3">
                  <c:v>1000</c:v>
                </c:pt>
                <c:pt idx="4">
                  <c:v>1070</c:v>
                </c:pt>
                <c:pt idx="5">
                  <c:v>1320</c:v>
                </c:pt>
              </c:numCache>
            </c:numRef>
          </c:val>
          <c:extLst>
            <c:ext xmlns:c16="http://schemas.microsoft.com/office/drawing/2014/chart" uri="{C3380CC4-5D6E-409C-BE32-E72D297353CC}">
              <c16:uniqueId val="{00000001-507C-4FEB-A3B8-D1C75DA545F6}"/>
            </c:ext>
          </c:extLst>
        </c:ser>
        <c:ser>
          <c:idx val="2"/>
          <c:order val="2"/>
          <c:tx>
            <c:strRef>
              <c:f>Feuil1!$D$1</c:f>
              <c:strCache>
                <c:ptCount val="1"/>
                <c:pt idx="0">
                  <c:v>Bus et cars</c:v>
                </c:pt>
              </c:strCache>
            </c:strRef>
          </c:tx>
          <c:spPr>
            <a:solidFill>
              <a:srgbClr val="3E9091"/>
            </a:solidFill>
            <a:ln>
              <a:noFill/>
            </a:ln>
            <a:effectLst/>
          </c:spPr>
          <c:invertIfNegative val="0"/>
          <c:cat>
            <c:numRef>
              <c:f>Feuil1!$A$2:$A$7</c:f>
              <c:numCache>
                <c:formatCode>General</c:formatCode>
                <c:ptCount val="6"/>
                <c:pt idx="0">
                  <c:v>2016</c:v>
                </c:pt>
                <c:pt idx="1">
                  <c:v>2017</c:v>
                </c:pt>
                <c:pt idx="2">
                  <c:v>2018</c:v>
                </c:pt>
                <c:pt idx="3">
                  <c:v>2019</c:v>
                </c:pt>
                <c:pt idx="4">
                  <c:v>2020</c:v>
                </c:pt>
                <c:pt idx="5">
                  <c:v>2021</c:v>
                </c:pt>
              </c:numCache>
            </c:numRef>
          </c:cat>
          <c:val>
            <c:numRef>
              <c:f>Feuil1!$D$2:$D$7</c:f>
              <c:numCache>
                <c:formatCode>General</c:formatCode>
                <c:ptCount val="6"/>
                <c:pt idx="0">
                  <c:v>250</c:v>
                </c:pt>
                <c:pt idx="1">
                  <c:v>280</c:v>
                </c:pt>
                <c:pt idx="2">
                  <c:v>280</c:v>
                </c:pt>
                <c:pt idx="3">
                  <c:v>500</c:v>
                </c:pt>
                <c:pt idx="4">
                  <c:v>1030</c:v>
                </c:pt>
                <c:pt idx="5">
                  <c:v>1730</c:v>
                </c:pt>
              </c:numCache>
            </c:numRef>
          </c:val>
          <c:extLst>
            <c:ext xmlns:c16="http://schemas.microsoft.com/office/drawing/2014/chart" uri="{C3380CC4-5D6E-409C-BE32-E72D297353CC}">
              <c16:uniqueId val="{00000002-507C-4FEB-A3B8-D1C75DA545F6}"/>
            </c:ext>
          </c:extLst>
        </c:ser>
        <c:ser>
          <c:idx val="3"/>
          <c:order val="3"/>
          <c:tx>
            <c:strRef>
              <c:f>Feuil1!$E$1</c:f>
              <c:strCache>
                <c:ptCount val="1"/>
                <c:pt idx="0">
                  <c:v>BOM et
véhicules
de voirie</c:v>
                </c:pt>
              </c:strCache>
            </c:strRef>
          </c:tx>
          <c:spPr>
            <a:solidFill>
              <a:srgbClr val="F1AB2B"/>
            </a:solidFill>
            <a:ln>
              <a:noFill/>
            </a:ln>
            <a:effectLst/>
          </c:spPr>
          <c:invertIfNegative val="0"/>
          <c:cat>
            <c:numRef>
              <c:f>Feuil1!$A$2:$A$7</c:f>
              <c:numCache>
                <c:formatCode>General</c:formatCode>
                <c:ptCount val="6"/>
                <c:pt idx="0">
                  <c:v>2016</c:v>
                </c:pt>
                <c:pt idx="1">
                  <c:v>2017</c:v>
                </c:pt>
                <c:pt idx="2">
                  <c:v>2018</c:v>
                </c:pt>
                <c:pt idx="3">
                  <c:v>2019</c:v>
                </c:pt>
                <c:pt idx="4">
                  <c:v>2020</c:v>
                </c:pt>
                <c:pt idx="5">
                  <c:v>2021</c:v>
                </c:pt>
              </c:numCache>
            </c:numRef>
          </c:cat>
          <c:val>
            <c:numRef>
              <c:f>Feuil1!$E$2:$E$7</c:f>
              <c:numCache>
                <c:formatCode>General</c:formatCode>
                <c:ptCount val="6"/>
                <c:pt idx="0">
                  <c:v>345</c:v>
                </c:pt>
                <c:pt idx="1">
                  <c:v>370</c:v>
                </c:pt>
                <c:pt idx="2">
                  <c:v>420</c:v>
                </c:pt>
                <c:pt idx="3">
                  <c:v>600</c:v>
                </c:pt>
                <c:pt idx="4">
                  <c:v>400</c:v>
                </c:pt>
                <c:pt idx="5">
                  <c:v>650</c:v>
                </c:pt>
              </c:numCache>
            </c:numRef>
          </c:val>
          <c:extLst>
            <c:ext xmlns:c16="http://schemas.microsoft.com/office/drawing/2014/chart" uri="{C3380CC4-5D6E-409C-BE32-E72D297353CC}">
              <c16:uniqueId val="{00000003-507C-4FEB-A3B8-D1C75DA545F6}"/>
            </c:ext>
          </c:extLst>
        </c:ser>
        <c:ser>
          <c:idx val="4"/>
          <c:order val="4"/>
          <c:tx>
            <c:strRef>
              <c:f>Feuil1!$F$1</c:f>
              <c:strCache>
                <c:ptCount val="1"/>
                <c:pt idx="0">
                  <c:v>Poids lourds</c:v>
                </c:pt>
              </c:strCache>
            </c:strRef>
          </c:tx>
          <c:spPr>
            <a:solidFill>
              <a:srgbClr val="9D277D"/>
            </a:solidFill>
            <a:ln>
              <a:noFill/>
            </a:ln>
            <a:effectLst/>
          </c:spPr>
          <c:invertIfNegative val="0"/>
          <c:cat>
            <c:numRef>
              <c:f>Feuil1!$A$2:$A$7</c:f>
              <c:numCache>
                <c:formatCode>General</c:formatCode>
                <c:ptCount val="6"/>
                <c:pt idx="0">
                  <c:v>2016</c:v>
                </c:pt>
                <c:pt idx="1">
                  <c:v>2017</c:v>
                </c:pt>
                <c:pt idx="2">
                  <c:v>2018</c:v>
                </c:pt>
                <c:pt idx="3">
                  <c:v>2019</c:v>
                </c:pt>
                <c:pt idx="4">
                  <c:v>2020</c:v>
                </c:pt>
                <c:pt idx="5">
                  <c:v>2021</c:v>
                </c:pt>
              </c:numCache>
            </c:numRef>
          </c:cat>
          <c:val>
            <c:numRef>
              <c:f>Feuil1!$F$2:$F$7</c:f>
              <c:numCache>
                <c:formatCode>General</c:formatCode>
                <c:ptCount val="6"/>
                <c:pt idx="0">
                  <c:v>150</c:v>
                </c:pt>
                <c:pt idx="1">
                  <c:v>715</c:v>
                </c:pt>
                <c:pt idx="2">
                  <c:v>1037</c:v>
                </c:pt>
                <c:pt idx="3">
                  <c:v>1268</c:v>
                </c:pt>
                <c:pt idx="4">
                  <c:v>1615</c:v>
                </c:pt>
                <c:pt idx="5">
                  <c:v>1150</c:v>
                </c:pt>
              </c:numCache>
            </c:numRef>
          </c:val>
          <c:extLst>
            <c:ext xmlns:c16="http://schemas.microsoft.com/office/drawing/2014/chart" uri="{C3380CC4-5D6E-409C-BE32-E72D297353CC}">
              <c16:uniqueId val="{00000004-507C-4FEB-A3B8-D1C75DA545F6}"/>
            </c:ext>
          </c:extLst>
        </c:ser>
        <c:ser>
          <c:idx val="5"/>
          <c:order val="5"/>
          <c:tx>
            <c:strRef>
              <c:f>Feuil1!$G$1</c:f>
              <c:strCache>
                <c:ptCount val="1"/>
                <c:pt idx="0">
                  <c:v>Tracteurs agricoles</c:v>
                </c:pt>
              </c:strCache>
            </c:strRef>
          </c:tx>
          <c:spPr>
            <a:solidFill>
              <a:srgbClr val="572A79"/>
            </a:solidFill>
            <a:ln>
              <a:noFill/>
            </a:ln>
            <a:effectLst/>
          </c:spPr>
          <c:invertIfNegative val="0"/>
          <c:cat>
            <c:numRef>
              <c:f>Feuil1!$A$2:$A$7</c:f>
              <c:numCache>
                <c:formatCode>General</c:formatCode>
                <c:ptCount val="6"/>
                <c:pt idx="0">
                  <c:v>2016</c:v>
                </c:pt>
                <c:pt idx="1">
                  <c:v>2017</c:v>
                </c:pt>
                <c:pt idx="2">
                  <c:v>2018</c:v>
                </c:pt>
                <c:pt idx="3">
                  <c:v>2019</c:v>
                </c:pt>
                <c:pt idx="4">
                  <c:v>2020</c:v>
                </c:pt>
                <c:pt idx="5">
                  <c:v>2021</c:v>
                </c:pt>
              </c:numCache>
            </c:numRef>
          </c:cat>
          <c:val>
            <c:numRef>
              <c:f>Feuil1!$G$2:$G$7</c:f>
              <c:numCache>
                <c:formatCode>General</c:formatCode>
                <c:ptCount val="6"/>
                <c:pt idx="5">
                  <c:v>50</c:v>
                </c:pt>
              </c:numCache>
            </c:numRef>
          </c:val>
          <c:extLst>
            <c:ext xmlns:c16="http://schemas.microsoft.com/office/drawing/2014/chart" uri="{C3380CC4-5D6E-409C-BE32-E72D297353CC}">
              <c16:uniqueId val="{00000005-507C-4FEB-A3B8-D1C75DA545F6}"/>
            </c:ext>
          </c:extLst>
        </c:ser>
        <c:dLbls>
          <c:showLegendKey val="0"/>
          <c:showVal val="0"/>
          <c:showCatName val="0"/>
          <c:showSerName val="0"/>
          <c:showPercent val="0"/>
          <c:showBubbleSize val="0"/>
        </c:dLbls>
        <c:gapWidth val="150"/>
        <c:overlap val="100"/>
        <c:axId val="1328907343"/>
        <c:axId val="1328908991"/>
      </c:barChart>
      <c:catAx>
        <c:axId val="13289073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Book" panose="02000503020000020003" pitchFamily="2" charset="0"/>
                <a:ea typeface="+mn-ea"/>
                <a:cs typeface="Arial" panose="020B0604020202020204" pitchFamily="34" charset="0"/>
              </a:defRPr>
            </a:pPr>
            <a:endParaRPr lang="fr-FR"/>
          </a:p>
        </c:txPr>
        <c:crossAx val="1328908991"/>
        <c:crosses val="autoZero"/>
        <c:auto val="1"/>
        <c:lblAlgn val="ctr"/>
        <c:lblOffset val="100"/>
        <c:noMultiLvlLbl val="0"/>
      </c:catAx>
      <c:valAx>
        <c:axId val="1328908991"/>
        <c:scaling>
          <c:orientation val="minMax"/>
          <c:max val="550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solidFill>
              <a:srgbClr val="0095B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328907343"/>
        <c:crosses val="autoZero"/>
        <c:crossBetween val="between"/>
        <c:majorUnit val="500"/>
      </c:valAx>
      <c:spPr>
        <a:noFill/>
        <a:ln>
          <a:noFill/>
        </a:ln>
        <a:effectLst/>
      </c:spPr>
    </c:plotArea>
    <c:legend>
      <c:legendPos val="b"/>
      <c:layout>
        <c:manualLayout>
          <c:xMode val="edge"/>
          <c:yMode val="edge"/>
          <c:x val="5.8780070242812114E-2"/>
          <c:y val="0.76734357987735358"/>
          <c:w val="0.89451554265737898"/>
          <c:h val="0.155179671266084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44D6A45-0FA1-43F5-971B-E58957818F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4FDA5F8D-E877-A147-5B2B-B17F6B5124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16D11A-411D-45AB-A8FB-38728DFE231B}" type="datetimeFigureOut">
              <a:rPr lang="fr-CH" smtClean="0"/>
              <a:t>26.09.2022</a:t>
            </a:fld>
            <a:endParaRPr lang="fr-CH"/>
          </a:p>
        </p:txBody>
      </p:sp>
      <p:sp>
        <p:nvSpPr>
          <p:cNvPr id="4" name="Espace réservé du pied de page 3">
            <a:extLst>
              <a:ext uri="{FF2B5EF4-FFF2-40B4-BE49-F238E27FC236}">
                <a16:creationId xmlns:a16="http://schemas.microsoft.com/office/drawing/2014/main" id="{10FD7FD9-0659-3ED7-D6C1-00B729E5B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B07924AA-06DD-0573-E099-8EEE2BF473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7A1F5F-613B-4023-9370-BCCFAE428538}" type="slidenum">
              <a:rPr lang="fr-CH" smtClean="0"/>
              <a:t>‹N°›</a:t>
            </a:fld>
            <a:endParaRPr lang="fr-CH"/>
          </a:p>
        </p:txBody>
      </p:sp>
    </p:spTree>
    <p:extLst>
      <p:ext uri="{BB962C8B-B14F-4D97-AF65-F5344CB8AC3E}">
        <p14:creationId xmlns:p14="http://schemas.microsoft.com/office/powerpoint/2010/main" val="6365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03D18-CEEC-4DF4-85C4-DFEBBC2484C0}" type="datetimeFigureOut">
              <a:rPr lang="fr-FR" smtClean="0"/>
              <a:t>26/09/2022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CADB4-4C8C-4B7C-A606-E5769D0C9B9D}" type="slidenum">
              <a:rPr lang="fr-FR" smtClean="0"/>
              <a:t>‹N°›</a:t>
            </a:fld>
            <a:endParaRPr lang="fr-FR"/>
          </a:p>
        </p:txBody>
      </p:sp>
    </p:spTree>
    <p:extLst>
      <p:ext uri="{BB962C8B-B14F-4D97-AF65-F5344CB8AC3E}">
        <p14:creationId xmlns:p14="http://schemas.microsoft.com/office/powerpoint/2010/main" val="37378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62589-2883-EF4C-AFDB-F46E7ED593D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05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Parallèlement à son intérêt environnemental, le GNV / BioGNV participe au développement économique et social du pays. </a:t>
            </a:r>
          </a:p>
          <a:p>
            <a:r>
              <a:rPr lang="fr-FR"/>
              <a:t>Que ce soit lors de la production du carburant, de la maintenance des véhicules ou de la fabrication des moteurs et des stations… l’ensemble de la filière crée et maintient des emplois et des compétences en France, à hauteur de 41 000 emplois à l'horizon 2030*.</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62589-2883-EF4C-AFDB-F46E7ED593D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742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Premier arrivé, premier servi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62589-2883-EF4C-AFDB-F46E7ED593D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044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a:t>Si la collectivité est maître d’ouvrage du projet, le choix d’un gestionnaire 100 % public est possible en régie, en SPL, avec différents modes de gestion (internalisée, personnalisée). Elle peut aussi faire le choix d’un opérateur privé via un marché d’exploitation ou une délégation de service public. </a:t>
            </a:r>
          </a:p>
          <a:p>
            <a:endParaRPr lang="fr-FR"/>
          </a:p>
          <a:p>
            <a:pPr marL="171450" indent="-171450">
              <a:buFont typeface="Arial" panose="020B0604020202020204" pitchFamily="34" charset="0"/>
              <a:buChar char="•"/>
            </a:pPr>
            <a:r>
              <a:rPr lang="fr-FR"/>
              <a:t>Si la collectivité investit dans un projet avec un ou plusieurs acteurs privés, on distingue le cas où les collectivités sont majoritaires (Société d’Economie Mixte) ou minoritaires (Société anonyme ou Société par Actions Simplifiées). En effet, la loi du 17 août 2015 relative à la transition énergétique pour la croissance verte a ouvert la possibilité pour les collectivités territoriales et leurs groupements de participer au capital de sociétés anonymes (SA) ou de sociétés par actions simplifiée (SAS) portant des projets locaux de production d’énergies renouvelables.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62589-2883-EF4C-AFDB-F46E7ED593D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00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7978027-C955-ADDA-FE7B-45F3680230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85EE8991-7FA0-20C3-D0A5-2754F52FE738}"/>
              </a:ext>
            </a:extLst>
          </p:cNvPr>
          <p:cNvSpPr>
            <a:spLocks noGrp="1"/>
          </p:cNvSpPr>
          <p:nvPr>
            <p:ph type="dt" sz="half" idx="10"/>
          </p:nvPr>
        </p:nvSpPr>
        <p:spPr/>
        <p:txBody>
          <a:bodyPr/>
          <a:lstStyle/>
          <a:p>
            <a:endParaRPr lang="fr-CH"/>
          </a:p>
        </p:txBody>
      </p:sp>
      <p:sp>
        <p:nvSpPr>
          <p:cNvPr id="6" name="Espace réservé du numéro de diapositive 5">
            <a:extLst>
              <a:ext uri="{FF2B5EF4-FFF2-40B4-BE49-F238E27FC236}">
                <a16:creationId xmlns:a16="http://schemas.microsoft.com/office/drawing/2014/main" id="{3066127D-4A2D-1F9C-ADC2-64BFEEBA63D4}"/>
              </a:ext>
            </a:extLst>
          </p:cNvPr>
          <p:cNvSpPr>
            <a:spLocks noGrp="1"/>
          </p:cNvSpPr>
          <p:nvPr>
            <p:ph type="sldNum" sz="quarter" idx="12"/>
          </p:nvPr>
        </p:nvSpPr>
        <p:spPr/>
        <p:txBody>
          <a:bodyPr/>
          <a:lstStyle/>
          <a:p>
            <a:endParaRPr lang="fr-CH"/>
          </a:p>
        </p:txBody>
      </p:sp>
      <p:sp>
        <p:nvSpPr>
          <p:cNvPr id="10" name="Titre 9">
            <a:extLst>
              <a:ext uri="{FF2B5EF4-FFF2-40B4-BE49-F238E27FC236}">
                <a16:creationId xmlns:a16="http://schemas.microsoft.com/office/drawing/2014/main" id="{7CEB8261-123B-C7F9-E1F8-1BCF408F20CA}"/>
              </a:ext>
            </a:extLst>
          </p:cNvPr>
          <p:cNvSpPr>
            <a:spLocks noGrp="1"/>
          </p:cNvSpPr>
          <p:nvPr>
            <p:ph type="title"/>
          </p:nvPr>
        </p:nvSpPr>
        <p:spPr/>
        <p:txBody>
          <a:bodyPr/>
          <a:lstStyle/>
          <a:p>
            <a:r>
              <a:rPr lang="fr-FR"/>
              <a:t>Modifiez le style du titre</a:t>
            </a:r>
            <a:endParaRPr lang="fr-CH"/>
          </a:p>
        </p:txBody>
      </p:sp>
    </p:spTree>
    <p:extLst>
      <p:ext uri="{BB962C8B-B14F-4D97-AF65-F5344CB8AC3E}">
        <p14:creationId xmlns:p14="http://schemas.microsoft.com/office/powerpoint/2010/main" val="224225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C2556-2A52-416F-BD55-6856F4116463}"/>
              </a:ext>
            </a:extLst>
          </p:cNvPr>
          <p:cNvSpPr>
            <a:spLocks noGrp="1"/>
          </p:cNvSpPr>
          <p:nvPr>
            <p:ph type="title"/>
          </p:nvPr>
        </p:nvSpPr>
        <p:spPr>
          <a:xfrm>
            <a:off x="1187864" y="940037"/>
            <a:ext cx="10165935" cy="750651"/>
          </a:xfrm>
        </p:spPr>
        <p:txBody>
          <a:bodyPr>
            <a:normAutofit/>
          </a:bodyPr>
          <a:lstStyle>
            <a:lvl1pPr>
              <a:defRPr sz="3600" b="1"/>
            </a:lvl1pPr>
          </a:lstStyle>
          <a:p>
            <a:r>
              <a:rPr lang="fr-FR"/>
              <a:t>Modifiez le style du titre</a:t>
            </a:r>
            <a:endParaRPr lang="fr-CH"/>
          </a:p>
        </p:txBody>
      </p:sp>
      <p:sp>
        <p:nvSpPr>
          <p:cNvPr id="7" name="Espace réservé du texte 6">
            <a:extLst>
              <a:ext uri="{FF2B5EF4-FFF2-40B4-BE49-F238E27FC236}">
                <a16:creationId xmlns:a16="http://schemas.microsoft.com/office/drawing/2014/main" id="{02FEDB6A-8E15-4060-EF0A-923E44144B16}"/>
              </a:ext>
            </a:extLst>
          </p:cNvPr>
          <p:cNvSpPr>
            <a:spLocks noGrp="1"/>
          </p:cNvSpPr>
          <p:nvPr>
            <p:ph type="body" sz="quarter" idx="10"/>
          </p:nvPr>
        </p:nvSpPr>
        <p:spPr>
          <a:xfrm>
            <a:off x="1085850" y="1982788"/>
            <a:ext cx="10164763" cy="38290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523767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C33DD7-8797-9BE9-2768-D93432B1181E}"/>
              </a:ext>
            </a:extLst>
          </p:cNvPr>
          <p:cNvSpPr>
            <a:spLocks noGrp="1"/>
          </p:cNvSpPr>
          <p:nvPr>
            <p:ph type="title"/>
          </p:nvPr>
        </p:nvSpPr>
        <p:spPr>
          <a:xfrm>
            <a:off x="838200" y="831954"/>
            <a:ext cx="10515600" cy="858734"/>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ABE9E95F-32CE-A477-B8EB-271D98BDA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p:txBody>
      </p:sp>
      <p:pic>
        <p:nvPicPr>
          <p:cNvPr id="8" name="Image 7">
            <a:extLst>
              <a:ext uri="{FF2B5EF4-FFF2-40B4-BE49-F238E27FC236}">
                <a16:creationId xmlns:a16="http://schemas.microsoft.com/office/drawing/2014/main" id="{9FA3F857-F791-2449-0595-825CFD68BF10}"/>
              </a:ext>
            </a:extLst>
          </p:cNvPr>
          <p:cNvPicPr>
            <a:picLocks noChangeAspect="1"/>
          </p:cNvPicPr>
          <p:nvPr userDrawn="1"/>
        </p:nvPicPr>
        <p:blipFill>
          <a:blip r:embed="rId4"/>
          <a:stretch>
            <a:fillRect/>
          </a:stretch>
        </p:blipFill>
        <p:spPr>
          <a:xfrm>
            <a:off x="3899731" y="6311900"/>
            <a:ext cx="4114801" cy="499801"/>
          </a:xfrm>
          <a:prstGeom prst="rect">
            <a:avLst/>
          </a:prstGeom>
        </p:spPr>
      </p:pic>
      <p:pic>
        <p:nvPicPr>
          <p:cNvPr id="10" name="Image 9">
            <a:extLst>
              <a:ext uri="{FF2B5EF4-FFF2-40B4-BE49-F238E27FC236}">
                <a16:creationId xmlns:a16="http://schemas.microsoft.com/office/drawing/2014/main" id="{35B138B7-90C9-CF6F-9341-9385A9E7CA5A}"/>
              </a:ext>
            </a:extLst>
          </p:cNvPr>
          <p:cNvPicPr>
            <a:picLocks noChangeAspect="1"/>
          </p:cNvPicPr>
          <p:nvPr userDrawn="1"/>
        </p:nvPicPr>
        <p:blipFill>
          <a:blip r:embed="rId5"/>
          <a:stretch>
            <a:fillRect/>
          </a:stretch>
        </p:blipFill>
        <p:spPr>
          <a:xfrm>
            <a:off x="367558" y="6492875"/>
            <a:ext cx="2843207" cy="280987"/>
          </a:xfrm>
          <a:prstGeom prst="rect">
            <a:avLst/>
          </a:prstGeom>
        </p:spPr>
      </p:pic>
      <p:pic>
        <p:nvPicPr>
          <p:cNvPr id="12" name="Image 11">
            <a:extLst>
              <a:ext uri="{FF2B5EF4-FFF2-40B4-BE49-F238E27FC236}">
                <a16:creationId xmlns:a16="http://schemas.microsoft.com/office/drawing/2014/main" id="{051BE080-5584-9AE9-A580-17E17D12B8AF}"/>
              </a:ext>
            </a:extLst>
          </p:cNvPr>
          <p:cNvPicPr>
            <a:picLocks noChangeAspect="1"/>
          </p:cNvPicPr>
          <p:nvPr userDrawn="1"/>
        </p:nvPicPr>
        <p:blipFill>
          <a:blip r:embed="rId6"/>
          <a:stretch>
            <a:fillRect/>
          </a:stretch>
        </p:blipFill>
        <p:spPr>
          <a:xfrm>
            <a:off x="8531819" y="6423288"/>
            <a:ext cx="3099010" cy="365126"/>
          </a:xfrm>
          <a:prstGeom prst="rect">
            <a:avLst/>
          </a:prstGeom>
        </p:spPr>
      </p:pic>
      <p:pic>
        <p:nvPicPr>
          <p:cNvPr id="14" name="Image 13" descr="Une image contenant texte, clipart&#10;&#10;Description générée automatiquement">
            <a:extLst>
              <a:ext uri="{FF2B5EF4-FFF2-40B4-BE49-F238E27FC236}">
                <a16:creationId xmlns:a16="http://schemas.microsoft.com/office/drawing/2014/main" id="{C4434E9F-FD86-BD9E-E736-AFD46695364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641" y="67398"/>
            <a:ext cx="2417476" cy="585629"/>
          </a:xfrm>
          <a:prstGeom prst="rect">
            <a:avLst/>
          </a:prstGeom>
        </p:spPr>
      </p:pic>
    </p:spTree>
    <p:extLst>
      <p:ext uri="{BB962C8B-B14F-4D97-AF65-F5344CB8AC3E}">
        <p14:creationId xmlns:p14="http://schemas.microsoft.com/office/powerpoint/2010/main" val="2538898182"/>
      </p:ext>
    </p:extLst>
  </p:cSld>
  <p:clrMap bg1="lt1" tx1="dk1" bg2="lt2" tx2="dk2" accent1="accent1" accent2="accent2" accent3="accent3" accent4="accent4" accent5="accent5" accent6="accent6" hlink="hlink" folHlink="folHlink"/>
  <p:sldLayoutIdLst>
    <p:sldLayoutId id="2147483672" r:id="rId1"/>
    <p:sldLayoutId id="2147483666" r:id="rId2"/>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21" Type="http://schemas.openxmlformats.org/officeDocument/2006/relationships/image" Target="../media/image56.jpeg"/><Relationship Id="rId7" Type="http://schemas.openxmlformats.org/officeDocument/2006/relationships/image" Target="../media/image42.jpe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jpe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jpe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rdf.fr/acteurs-gnv/contact-gnv-grdf" TargetMode="Externa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hyperlink" Target="mailto:Sylvain.illes@grdf.f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71.emf"/><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6EF1F-CDC8-A1AB-3136-1886B46FACD1}"/>
              </a:ext>
            </a:extLst>
          </p:cNvPr>
          <p:cNvSpPr>
            <a:spLocks noGrp="1"/>
          </p:cNvSpPr>
          <p:nvPr>
            <p:ph type="ctrTitle"/>
          </p:nvPr>
        </p:nvSpPr>
        <p:spPr>
          <a:xfrm>
            <a:off x="549846" y="1122363"/>
            <a:ext cx="5443330" cy="2387600"/>
          </a:xfrm>
        </p:spPr>
        <p:txBody>
          <a:bodyPr/>
          <a:lstStyle/>
          <a:p>
            <a:pPr algn="ctr"/>
            <a:r>
              <a:rPr lang="fr-CH"/>
              <a:t>Le développement du Biométhane Carburant</a:t>
            </a:r>
          </a:p>
        </p:txBody>
      </p:sp>
      <p:sp>
        <p:nvSpPr>
          <p:cNvPr id="3" name="Sous-titre 2">
            <a:extLst>
              <a:ext uri="{FF2B5EF4-FFF2-40B4-BE49-F238E27FC236}">
                <a16:creationId xmlns:a16="http://schemas.microsoft.com/office/drawing/2014/main" id="{A1BA16EA-35EF-AF20-646D-4DDACE8119A2}"/>
              </a:ext>
            </a:extLst>
          </p:cNvPr>
          <p:cNvSpPr>
            <a:spLocks noGrp="1"/>
          </p:cNvSpPr>
          <p:nvPr>
            <p:ph type="subTitle" idx="1"/>
          </p:nvPr>
        </p:nvSpPr>
        <p:spPr>
          <a:xfrm>
            <a:off x="549846" y="3690173"/>
            <a:ext cx="5546154" cy="1655762"/>
          </a:xfrm>
        </p:spPr>
        <p:txBody>
          <a:bodyPr/>
          <a:lstStyle/>
          <a:p>
            <a:r>
              <a:rPr lang="fr-CH"/>
              <a:t>Une opportunité pour les collectivités</a:t>
            </a:r>
          </a:p>
        </p:txBody>
      </p:sp>
      <p:pic>
        <p:nvPicPr>
          <p:cNvPr id="4" name="Image 3">
            <a:extLst>
              <a:ext uri="{FF2B5EF4-FFF2-40B4-BE49-F238E27FC236}">
                <a16:creationId xmlns:a16="http://schemas.microsoft.com/office/drawing/2014/main" id="{A234BE3B-80CA-4425-BF7F-4464DB14B54C}"/>
              </a:ext>
            </a:extLst>
          </p:cNvPr>
          <p:cNvPicPr>
            <a:picLocks noChangeAspect="1"/>
          </p:cNvPicPr>
          <p:nvPr/>
        </p:nvPicPr>
        <p:blipFill rotWithShape="1">
          <a:blip r:embed="rId2"/>
          <a:srcRect r="21715"/>
          <a:stretch/>
        </p:blipFill>
        <p:spPr>
          <a:xfrm>
            <a:off x="6748670" y="3509963"/>
            <a:ext cx="5443330" cy="2642044"/>
          </a:xfrm>
          <a:prstGeom prst="rect">
            <a:avLst/>
          </a:prstGeom>
        </p:spPr>
      </p:pic>
      <p:pic>
        <p:nvPicPr>
          <p:cNvPr id="1026" name="Picture 2" descr="Méthavalor, triple valorisation du biogaz : bioélectricité, biométhane et  bioGNV – MAGAZINE ET PORTAIL FRANCOPHONE DES BIOÉNERGIES">
            <a:extLst>
              <a:ext uri="{FF2B5EF4-FFF2-40B4-BE49-F238E27FC236}">
                <a16:creationId xmlns:a16="http://schemas.microsoft.com/office/drawing/2014/main" id="{4EC37CE1-9821-4A69-9A50-C6D94406D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670" y="234567"/>
            <a:ext cx="5441016" cy="311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1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664877"/>
          </a:xfrm>
          <a:prstGeom prst="roundRect">
            <a:avLst/>
          </a:prstGeom>
          <a:solidFill>
            <a:srgbClr val="92D050"/>
          </a:solidFill>
        </p:spPr>
        <p:txBody>
          <a:bodyPr>
            <a:normAutofit/>
          </a:bodyPr>
          <a:lstStyle/>
          <a:p>
            <a:r>
              <a:rPr lang="fr-CH" sz="2800">
                <a:solidFill>
                  <a:schemeClr val="bg1"/>
                </a:solidFill>
              </a:rPr>
              <a:t>BioGNV : une solution concrète pour la mobilité plus propre</a:t>
            </a:r>
          </a:p>
        </p:txBody>
      </p:sp>
      <p:sp>
        <p:nvSpPr>
          <p:cNvPr id="19" name="ZoneTexte 18">
            <a:extLst>
              <a:ext uri="{FF2B5EF4-FFF2-40B4-BE49-F238E27FC236}">
                <a16:creationId xmlns:a16="http://schemas.microsoft.com/office/drawing/2014/main" id="{220589E4-B55A-4623-B59F-3DD1937C0B74}"/>
              </a:ext>
            </a:extLst>
          </p:cNvPr>
          <p:cNvSpPr txBox="1"/>
          <p:nvPr/>
        </p:nvSpPr>
        <p:spPr>
          <a:xfrm>
            <a:off x="9149832" y="1349086"/>
            <a:ext cx="2320454" cy="1077218"/>
          </a:xfrm>
          <a:prstGeom prst="rect">
            <a:avLst/>
          </a:prstGeom>
          <a:noFill/>
        </p:spPr>
        <p:txBody>
          <a:bodyPr wrap="square" rtlCol="0">
            <a:spAutoFit/>
          </a:bodyPr>
          <a:lstStyle/>
          <a:p>
            <a:pPr lvl="0" algn="ctr">
              <a:defRPr/>
            </a:pPr>
            <a:r>
              <a:rPr lang="fr-FR" sz="1600" i="1">
                <a:solidFill>
                  <a:schemeClr val="bg1"/>
                </a:solidFill>
                <a:latin typeface="Marianne"/>
              </a:rPr>
              <a:t>Le BioGNV/GNV </a:t>
            </a:r>
            <a:br>
              <a:rPr lang="fr-FR" sz="1600" i="1">
                <a:solidFill>
                  <a:schemeClr val="bg1"/>
                </a:solidFill>
                <a:latin typeface="Marianne"/>
              </a:rPr>
            </a:br>
            <a:r>
              <a:rPr lang="fr-FR" sz="1600" i="1">
                <a:solidFill>
                  <a:schemeClr val="bg1"/>
                </a:solidFill>
                <a:latin typeface="Marianne"/>
              </a:rPr>
              <a:t>permet de répondre </a:t>
            </a:r>
            <a:br>
              <a:rPr lang="fr-FR" sz="1600" i="1">
                <a:solidFill>
                  <a:schemeClr val="bg1"/>
                </a:solidFill>
                <a:latin typeface="Marianne"/>
              </a:rPr>
            </a:br>
            <a:r>
              <a:rPr lang="fr-FR" sz="1600" i="1">
                <a:solidFill>
                  <a:schemeClr val="bg1"/>
                </a:solidFill>
                <a:latin typeface="Marianne"/>
              </a:rPr>
              <a:t>aux critères </a:t>
            </a:r>
            <a:br>
              <a:rPr lang="fr-FR" sz="1600" i="1">
                <a:solidFill>
                  <a:schemeClr val="bg1"/>
                </a:solidFill>
                <a:latin typeface="Marianne"/>
              </a:rPr>
            </a:br>
            <a:r>
              <a:rPr lang="fr-FR" sz="1600" i="1">
                <a:solidFill>
                  <a:schemeClr val="bg1"/>
                </a:solidFill>
                <a:latin typeface="Marianne"/>
              </a:rPr>
              <a:t>les plus stricts </a:t>
            </a:r>
          </a:p>
        </p:txBody>
      </p:sp>
      <p:sp>
        <p:nvSpPr>
          <p:cNvPr id="46" name="ZoneTexte 45">
            <a:extLst>
              <a:ext uri="{FF2B5EF4-FFF2-40B4-BE49-F238E27FC236}">
                <a16:creationId xmlns:a16="http://schemas.microsoft.com/office/drawing/2014/main" id="{4D9700CF-160F-47DA-9885-FA7C32A7A96B}"/>
              </a:ext>
            </a:extLst>
          </p:cNvPr>
          <p:cNvSpPr txBox="1"/>
          <p:nvPr/>
        </p:nvSpPr>
        <p:spPr>
          <a:xfrm>
            <a:off x="486718" y="6221026"/>
            <a:ext cx="11625943" cy="230832"/>
          </a:xfrm>
          <a:prstGeom prst="rect">
            <a:avLst/>
          </a:prstGeom>
          <a:noFill/>
        </p:spPr>
        <p:txBody>
          <a:bodyPr wrap="square">
            <a:spAutoFit/>
          </a:bodyPr>
          <a:lstStyle/>
          <a:p>
            <a:pPr>
              <a:buFont typeface="Arial" panose="020B0604020202020204" pitchFamily="34" charset="0"/>
              <a:buNone/>
              <a:defRPr/>
            </a:pPr>
            <a:r>
              <a:rPr lang="fr-FR" sz="900" i="1">
                <a:solidFill>
                  <a:srgbClr val="000000"/>
                </a:solidFill>
                <a:latin typeface="Avenir Book" panose="02000503020000020003" pitchFamily="2" charset="0"/>
              </a:rPr>
              <a:t>*Ordonnance n° 2021-1490 du 17 novembre 2021 </a:t>
            </a:r>
            <a:endParaRPr lang="fr-FR" sz="900" i="1">
              <a:solidFill>
                <a:srgbClr val="000000"/>
              </a:solidFill>
              <a:latin typeface="Avenir Book" panose="02000503020000020003" pitchFamily="2" charset="0"/>
              <a:ea typeface="Avenir LT Std 55 Roman" panose="020B0503020203020204" pitchFamily="34" charset="0"/>
              <a:cs typeface="Times New Roman" panose="02020603050405020304" pitchFamily="18" charset="0"/>
            </a:endParaRPr>
          </a:p>
        </p:txBody>
      </p:sp>
      <p:sp>
        <p:nvSpPr>
          <p:cNvPr id="42" name="Espace réservé du texte 7">
            <a:extLst>
              <a:ext uri="{FF2B5EF4-FFF2-40B4-BE49-F238E27FC236}">
                <a16:creationId xmlns:a16="http://schemas.microsoft.com/office/drawing/2014/main" id="{98A12E06-FBCA-4ED8-BF77-F0E725C34BB2}"/>
              </a:ext>
            </a:extLst>
          </p:cNvPr>
          <p:cNvSpPr txBox="1">
            <a:spLocks/>
          </p:cNvSpPr>
          <p:nvPr/>
        </p:nvSpPr>
        <p:spPr>
          <a:xfrm>
            <a:off x="487363" y="1514820"/>
            <a:ext cx="8841694" cy="556586"/>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14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Avec des émissions de CO</a:t>
            </a:r>
            <a:r>
              <a:rPr kumimoji="0" lang="fr-FR" sz="1400" b="0" i="0" u="none" strike="noStrike" kern="1200" cap="none" spc="0" normalizeH="0" baseline="-25000" noProof="0">
                <a:ln>
                  <a:noFill/>
                </a:ln>
                <a:solidFill>
                  <a:srgbClr val="000000"/>
                </a:solidFill>
                <a:effectLst/>
                <a:uLnTx/>
                <a:uFillTx/>
                <a:latin typeface="Avenir LT Std 55 Roman" panose="020B0503020203020204" pitchFamily="34" charset="0"/>
                <a:ea typeface="+mn-ea"/>
                <a:cs typeface="+mn-cs"/>
              </a:rPr>
              <a:t>2</a:t>
            </a:r>
            <a:r>
              <a:rPr kumimoji="0" lang="fr-FR" sz="14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 de 80% inférieures au diesel, le BioGNV (Gaz Naturel Véhicule) </a:t>
            </a:r>
            <a:br>
              <a:rPr kumimoji="0" lang="fr-FR" sz="14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br>
            <a:r>
              <a:rPr kumimoji="0" lang="fr-FR" sz="14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contribue efficacement à la lutte contre le réchauffement climatique. </a:t>
            </a:r>
          </a:p>
        </p:txBody>
      </p:sp>
      <p:sp>
        <p:nvSpPr>
          <p:cNvPr id="43" name="Espace réservé du texte 7">
            <a:extLst>
              <a:ext uri="{FF2B5EF4-FFF2-40B4-BE49-F238E27FC236}">
                <a16:creationId xmlns:a16="http://schemas.microsoft.com/office/drawing/2014/main" id="{78ADF01A-FC9A-41BB-A278-4CEE76900DA5}"/>
              </a:ext>
            </a:extLst>
          </p:cNvPr>
          <p:cNvSpPr txBox="1">
            <a:spLocks/>
          </p:cNvSpPr>
          <p:nvPr/>
        </p:nvSpPr>
        <p:spPr>
          <a:xfrm>
            <a:off x="1304159" y="3824400"/>
            <a:ext cx="2505841" cy="1239368"/>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Le BioGNV/GNV améliore également la qualité de vie : pas d'odeur, pas de fumée, et deux fois moins de bruit que les véhicules au diesel.</a:t>
            </a:r>
          </a:p>
        </p:txBody>
      </p:sp>
      <p:sp>
        <p:nvSpPr>
          <p:cNvPr id="44" name="Espace réservé du texte 7">
            <a:extLst>
              <a:ext uri="{FF2B5EF4-FFF2-40B4-BE49-F238E27FC236}">
                <a16:creationId xmlns:a16="http://schemas.microsoft.com/office/drawing/2014/main" id="{7736068D-F85D-42D4-AEA1-726CC8E567A8}"/>
              </a:ext>
            </a:extLst>
          </p:cNvPr>
          <p:cNvSpPr txBox="1">
            <a:spLocks/>
          </p:cNvSpPr>
          <p:nvPr/>
        </p:nvSpPr>
        <p:spPr>
          <a:xfrm>
            <a:off x="4377504" y="3822028"/>
            <a:ext cx="3598030" cy="2454586"/>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70B856"/>
              </a:buClr>
              <a:buNone/>
              <a:defRPr/>
            </a:pPr>
            <a:br>
              <a:rPr lang="fr-FR" sz="1400" b="0" i="1" u="none" strike="noStrike" kern="1200" cap="none" spc="0" normalizeH="0" baseline="0" noProof="0" dirty="0">
                <a:ln>
                  <a:noFill/>
                </a:ln>
                <a:effectLst/>
                <a:uLnTx/>
                <a:uFillTx/>
                <a:latin typeface="Avenir LT Std 55 Roman" panose="020B0503020203020204" pitchFamily="34" charset="0"/>
              </a:rPr>
            </a:br>
            <a:r>
              <a:rPr lang="fr-FR" i="1" dirty="0">
                <a:solidFill>
                  <a:srgbClr val="000000"/>
                </a:solidFill>
                <a:latin typeface="Avenir LT Std 55 Roman"/>
              </a:rPr>
              <a:t>Avec - 80 % d’émissions de gaz à effet de serre, des niveaux de polluants locaux très faibles, le BioGNV présente des atouts dans la lutte contre le réchauffement climatique et pour la qualité de vie. </a:t>
            </a:r>
            <a:endParaRPr lang="fr-FR" i="1">
              <a:solidFill>
                <a:srgbClr val="000000"/>
              </a:solidFill>
              <a:latin typeface="Avenir LT Std 55 Roman"/>
            </a:endParaRPr>
          </a:p>
        </p:txBody>
      </p:sp>
      <p:sp>
        <p:nvSpPr>
          <p:cNvPr id="45" name="Espace réservé du texte 7">
            <a:extLst>
              <a:ext uri="{FF2B5EF4-FFF2-40B4-BE49-F238E27FC236}">
                <a16:creationId xmlns:a16="http://schemas.microsoft.com/office/drawing/2014/main" id="{9DDCE75E-7D8A-4F08-B230-47215DD21B45}"/>
              </a:ext>
            </a:extLst>
          </p:cNvPr>
          <p:cNvSpPr txBox="1">
            <a:spLocks/>
          </p:cNvSpPr>
          <p:nvPr/>
        </p:nvSpPr>
        <p:spPr>
          <a:xfrm>
            <a:off x="8280575" y="3591338"/>
            <a:ext cx="2819618" cy="1864297"/>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Tous les véhicules qui roulent au BioGNV/GNV quelle que soit leur génération bénéficient de la vignette </a:t>
            </a:r>
            <a:r>
              <a:rPr kumimoji="0" lang="fr-FR" sz="1400" b="0" i="1" u="none" strike="noStrike" kern="1200" cap="none" spc="0" normalizeH="0" baseline="0" noProof="0" err="1">
                <a:ln>
                  <a:noFill/>
                </a:ln>
                <a:solidFill>
                  <a:srgbClr val="000000"/>
                </a:solidFill>
                <a:effectLst/>
                <a:uLnTx/>
                <a:uFillTx/>
                <a:latin typeface="Avenir LT Std 55 Roman" panose="020B0503020203020204" pitchFamily="34" charset="0"/>
                <a:ea typeface="+mn-ea"/>
                <a:cs typeface="+mn-cs"/>
              </a:rPr>
              <a:t>Crit'AIR</a:t>
            </a:r>
            <a: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 1, un certificat </a:t>
            </a:r>
            <a:b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br>
            <a: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de qualité de l'air qui </a:t>
            </a:r>
            <a:b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br>
            <a: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les autorise à circuler lors </a:t>
            </a:r>
            <a:b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br>
            <a: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des pics de pollution et </a:t>
            </a:r>
            <a:b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br>
            <a:r>
              <a:rPr kumimoji="0" lang="fr-FR" sz="14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dans les Zones à Faible Emission (ZFE).</a:t>
            </a:r>
          </a:p>
        </p:txBody>
      </p:sp>
      <p:pic>
        <p:nvPicPr>
          <p:cNvPr id="47" name="Picture 2">
            <a:extLst>
              <a:ext uri="{FF2B5EF4-FFF2-40B4-BE49-F238E27FC236}">
                <a16:creationId xmlns:a16="http://schemas.microsoft.com/office/drawing/2014/main" id="{DE018AF5-4B3C-4186-8EC1-5C728815BD3F}"/>
              </a:ext>
            </a:extLst>
          </p:cNvPr>
          <p:cNvPicPr>
            <a:picLocks noChangeAspect="1" noChangeArrowheads="1"/>
          </p:cNvPicPr>
          <p:nvPr/>
        </p:nvPicPr>
        <p:blipFill>
          <a:blip r:embed="rId2"/>
          <a:srcRect/>
          <a:stretch/>
        </p:blipFill>
        <p:spPr bwMode="auto">
          <a:xfrm>
            <a:off x="8932582" y="2154371"/>
            <a:ext cx="1194014" cy="1201975"/>
          </a:xfrm>
          <a:prstGeom prst="rect">
            <a:avLst/>
          </a:prstGeom>
          <a:noFill/>
          <a:extLst>
            <a:ext uri="{909E8E84-426E-40DD-AFC4-6F175D3DCCD1}">
              <a14:hiddenFill xmlns:a14="http://schemas.microsoft.com/office/drawing/2010/main">
                <a:solidFill>
                  <a:srgbClr val="FFFFFF"/>
                </a:solidFill>
              </a14:hiddenFill>
            </a:ext>
          </a:extLst>
        </p:spPr>
      </p:pic>
      <p:sp>
        <p:nvSpPr>
          <p:cNvPr id="48" name="Ellipse 47">
            <a:extLst>
              <a:ext uri="{FF2B5EF4-FFF2-40B4-BE49-F238E27FC236}">
                <a16:creationId xmlns:a16="http://schemas.microsoft.com/office/drawing/2014/main" id="{8617B15B-6AB6-453F-8741-6ED9990E0DD9}"/>
              </a:ext>
            </a:extLst>
          </p:cNvPr>
          <p:cNvSpPr/>
          <p:nvPr/>
        </p:nvSpPr>
        <p:spPr>
          <a:xfrm>
            <a:off x="1939653" y="2550589"/>
            <a:ext cx="1097101" cy="1097101"/>
          </a:xfrm>
          <a:prstGeom prst="ellipse">
            <a:avLst/>
          </a:prstGeom>
          <a:solidFill>
            <a:srgbClr val="009C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pic>
        <p:nvPicPr>
          <p:cNvPr id="49" name="Image 48">
            <a:extLst>
              <a:ext uri="{FF2B5EF4-FFF2-40B4-BE49-F238E27FC236}">
                <a16:creationId xmlns:a16="http://schemas.microsoft.com/office/drawing/2014/main" id="{490E732B-0823-440F-9D0F-C8A633B3CE28}"/>
              </a:ext>
            </a:extLst>
          </p:cNvPr>
          <p:cNvPicPr>
            <a:picLocks noChangeAspect="1"/>
          </p:cNvPicPr>
          <p:nvPr/>
        </p:nvPicPr>
        <p:blipFill>
          <a:blip r:embed="rId3"/>
          <a:srcRect/>
          <a:stretch/>
        </p:blipFill>
        <p:spPr>
          <a:xfrm>
            <a:off x="2240553" y="2220415"/>
            <a:ext cx="495300" cy="507999"/>
          </a:xfrm>
          <a:prstGeom prst="rect">
            <a:avLst/>
          </a:prstGeom>
        </p:spPr>
      </p:pic>
      <p:sp>
        <p:nvSpPr>
          <p:cNvPr id="50" name="Espace réservé du texte 7">
            <a:extLst>
              <a:ext uri="{FF2B5EF4-FFF2-40B4-BE49-F238E27FC236}">
                <a16:creationId xmlns:a16="http://schemas.microsoft.com/office/drawing/2014/main" id="{9E71DF36-F95C-4254-8783-ACD77B1EE0D6}"/>
              </a:ext>
            </a:extLst>
          </p:cNvPr>
          <p:cNvSpPr txBox="1">
            <a:spLocks/>
          </p:cNvSpPr>
          <p:nvPr/>
        </p:nvSpPr>
        <p:spPr>
          <a:xfrm>
            <a:off x="1851461" y="3063710"/>
            <a:ext cx="1267009" cy="538844"/>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800" b="0" i="0"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t>Moins de bruit que</a:t>
            </a:r>
            <a:br>
              <a:rPr kumimoji="0" lang="fr-FR" sz="800" b="0" i="0"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br>
            <a:r>
              <a:rPr kumimoji="0" lang="fr-FR" sz="800" b="0" i="0"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t>les moteurs diesel</a:t>
            </a:r>
            <a:br>
              <a:rPr kumimoji="0" lang="fr-FR" sz="800" b="0" i="0"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br>
            <a:r>
              <a:rPr kumimoji="0" lang="fr-FR" sz="800" b="0" i="1"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t>(certification </a:t>
            </a:r>
            <a:br>
              <a:rPr kumimoji="0" lang="fr-FR" sz="800" b="0" i="1"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br>
            <a:r>
              <a:rPr kumimoji="0" lang="fr-FR" sz="800" b="0" i="1"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t>PIEK)</a:t>
            </a:r>
          </a:p>
        </p:txBody>
      </p:sp>
      <p:sp>
        <p:nvSpPr>
          <p:cNvPr id="51" name="Espace réservé du texte 7">
            <a:extLst>
              <a:ext uri="{FF2B5EF4-FFF2-40B4-BE49-F238E27FC236}">
                <a16:creationId xmlns:a16="http://schemas.microsoft.com/office/drawing/2014/main" id="{5675CE7F-3387-49A7-8465-94C20DC3FF91}"/>
              </a:ext>
            </a:extLst>
          </p:cNvPr>
          <p:cNvSpPr txBox="1">
            <a:spLocks/>
          </p:cNvSpPr>
          <p:nvPr/>
        </p:nvSpPr>
        <p:spPr>
          <a:xfrm>
            <a:off x="1851461" y="2595883"/>
            <a:ext cx="1267009" cy="538844"/>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70B856"/>
              </a:buClr>
              <a:buFont typeface="Arial" panose="020B0604020202020204" pitchFamily="34" charset="0"/>
              <a:buNone/>
            </a:pPr>
            <a:r>
              <a:rPr lang="fr-FR" sz="3600" b="1">
                <a:solidFill>
                  <a:srgbClr val="FFFFFF"/>
                </a:solidFill>
                <a:latin typeface="Avenir Black" panose="02000503020000020003" pitchFamily="2" charset="0"/>
              </a:rPr>
              <a:t>2 x</a:t>
            </a:r>
          </a:p>
        </p:txBody>
      </p:sp>
      <p:sp>
        <p:nvSpPr>
          <p:cNvPr id="52" name="Ellipse 51">
            <a:extLst>
              <a:ext uri="{FF2B5EF4-FFF2-40B4-BE49-F238E27FC236}">
                <a16:creationId xmlns:a16="http://schemas.microsoft.com/office/drawing/2014/main" id="{25686CFD-EB5E-43B5-BE23-9E62B9E0A8A6}"/>
              </a:ext>
            </a:extLst>
          </p:cNvPr>
          <p:cNvSpPr/>
          <p:nvPr/>
        </p:nvSpPr>
        <p:spPr>
          <a:xfrm>
            <a:off x="5460174" y="2252096"/>
            <a:ext cx="1032032" cy="1032032"/>
          </a:xfrm>
          <a:prstGeom prst="ellipse">
            <a:avLst/>
          </a:prstGeom>
          <a:solidFill>
            <a:srgbClr val="01B1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53" name="Ellipse 52">
            <a:extLst>
              <a:ext uri="{FF2B5EF4-FFF2-40B4-BE49-F238E27FC236}">
                <a16:creationId xmlns:a16="http://schemas.microsoft.com/office/drawing/2014/main" id="{3C8924EF-6BF2-4005-8939-2C84D56936E7}"/>
              </a:ext>
            </a:extLst>
          </p:cNvPr>
          <p:cNvSpPr/>
          <p:nvPr/>
        </p:nvSpPr>
        <p:spPr>
          <a:xfrm>
            <a:off x="6111387" y="2467911"/>
            <a:ext cx="671534" cy="671534"/>
          </a:xfrm>
          <a:prstGeom prst="ellipse">
            <a:avLst/>
          </a:prstGeom>
          <a:solidFill>
            <a:srgbClr val="6FB956"/>
          </a:solidFill>
          <a:ln w="2857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54" name="Espace réservé du texte 7">
            <a:extLst>
              <a:ext uri="{FF2B5EF4-FFF2-40B4-BE49-F238E27FC236}">
                <a16:creationId xmlns:a16="http://schemas.microsoft.com/office/drawing/2014/main" id="{DA435D1A-EB16-45C0-BF07-03BD87B6B59D}"/>
              </a:ext>
            </a:extLst>
          </p:cNvPr>
          <p:cNvSpPr txBox="1">
            <a:spLocks/>
          </p:cNvSpPr>
          <p:nvPr/>
        </p:nvSpPr>
        <p:spPr>
          <a:xfrm>
            <a:off x="5445906" y="2595883"/>
            <a:ext cx="716283" cy="404027"/>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1100" b="0" i="0"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t>Gazole</a:t>
            </a:r>
            <a:br>
              <a:rPr kumimoji="0" lang="fr-FR" sz="1100" b="0" i="0"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br>
            <a:r>
              <a:rPr kumimoji="0" lang="fr-FR" sz="1100" b="0" i="0"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t>B7</a:t>
            </a:r>
            <a:endParaRPr kumimoji="0" lang="fr-FR" sz="1100" b="0" i="1"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endParaRPr>
          </a:p>
        </p:txBody>
      </p:sp>
      <p:sp>
        <p:nvSpPr>
          <p:cNvPr id="55" name="Espace réservé du texte 7">
            <a:extLst>
              <a:ext uri="{FF2B5EF4-FFF2-40B4-BE49-F238E27FC236}">
                <a16:creationId xmlns:a16="http://schemas.microsoft.com/office/drawing/2014/main" id="{78971970-B8A9-4AF1-841D-8CA749942A57}"/>
              </a:ext>
            </a:extLst>
          </p:cNvPr>
          <p:cNvSpPr txBox="1">
            <a:spLocks/>
          </p:cNvSpPr>
          <p:nvPr/>
        </p:nvSpPr>
        <p:spPr>
          <a:xfrm>
            <a:off x="4834021" y="3304353"/>
            <a:ext cx="2311118" cy="463329"/>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8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Un véhicule léger roulant au BioGNV émet 85% de CO</a:t>
            </a:r>
            <a:r>
              <a:rPr kumimoji="0" lang="fr-FR" sz="800" b="0" i="0" u="none" strike="noStrike" kern="1200" cap="none" spc="0" normalizeH="0" baseline="-25000" noProof="0">
                <a:ln>
                  <a:noFill/>
                </a:ln>
                <a:solidFill>
                  <a:srgbClr val="000000"/>
                </a:solidFill>
                <a:effectLst/>
                <a:uLnTx/>
                <a:uFillTx/>
                <a:latin typeface="Avenir LT Std 55 Roman" panose="020B0503020203020204" pitchFamily="34" charset="0"/>
                <a:ea typeface="+mn-ea"/>
                <a:cs typeface="+mn-cs"/>
              </a:rPr>
              <a:t>2</a:t>
            </a:r>
            <a:r>
              <a:rPr kumimoji="0" lang="fr-FR" sz="8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 en moins qu’un véhicule diesel, en considérant le cycle de vie du carburant.</a:t>
            </a:r>
            <a:endParaRPr kumimoji="0" lang="fr-FR" sz="800" b="0" i="1"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endParaRPr>
          </a:p>
        </p:txBody>
      </p:sp>
      <p:sp>
        <p:nvSpPr>
          <p:cNvPr id="56" name="Espace réservé du texte 7">
            <a:extLst>
              <a:ext uri="{FF2B5EF4-FFF2-40B4-BE49-F238E27FC236}">
                <a16:creationId xmlns:a16="http://schemas.microsoft.com/office/drawing/2014/main" id="{59825108-59D5-4353-BE13-34CDC8A9056F}"/>
              </a:ext>
            </a:extLst>
          </p:cNvPr>
          <p:cNvSpPr txBox="1">
            <a:spLocks/>
          </p:cNvSpPr>
          <p:nvPr/>
        </p:nvSpPr>
        <p:spPr>
          <a:xfrm>
            <a:off x="6080906" y="2595883"/>
            <a:ext cx="716283" cy="404027"/>
          </a:xfrm>
          <a:prstGeom prst="rect">
            <a:avLst/>
          </a:prstGeom>
        </p:spPr>
        <p:txBody>
          <a:bodyPr vert="horz" lIns="72000" tIns="45720" rIns="90000" bIns="45720" rtlCol="0" anchor="ctr" anchorCtr="0">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1100" b="0" i="0"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rPr>
              <a:t>BioGNV</a:t>
            </a:r>
            <a:endParaRPr kumimoji="0" lang="fr-FR" sz="1100" b="0" i="1" u="none" strike="noStrike" kern="1200" cap="none" spc="0" normalizeH="0" baseline="0" noProof="0">
              <a:ln>
                <a:noFill/>
              </a:ln>
              <a:solidFill>
                <a:srgbClr val="FFFFFF"/>
              </a:solidFill>
              <a:effectLst/>
              <a:uLnTx/>
              <a:uFillTx/>
              <a:latin typeface="Avenir LT Std 55 Roman" panose="020B0503020203020204" pitchFamily="34" charset="0"/>
              <a:ea typeface="+mn-ea"/>
              <a:cs typeface="+mn-cs"/>
            </a:endParaRPr>
          </a:p>
        </p:txBody>
      </p:sp>
      <p:sp>
        <p:nvSpPr>
          <p:cNvPr id="57" name="Espace réservé du texte 7">
            <a:extLst>
              <a:ext uri="{FF2B5EF4-FFF2-40B4-BE49-F238E27FC236}">
                <a16:creationId xmlns:a16="http://schemas.microsoft.com/office/drawing/2014/main" id="{BA677F57-EA72-4C03-9D04-E70FDB57A194}"/>
              </a:ext>
            </a:extLst>
          </p:cNvPr>
          <p:cNvSpPr txBox="1">
            <a:spLocks/>
          </p:cNvSpPr>
          <p:nvPr/>
        </p:nvSpPr>
        <p:spPr>
          <a:xfrm>
            <a:off x="4373681" y="2550788"/>
            <a:ext cx="1146824" cy="463329"/>
          </a:xfrm>
          <a:prstGeom prst="rect">
            <a:avLst/>
          </a:prstGeom>
        </p:spPr>
        <p:txBody>
          <a:bodyPr vert="horz" lIns="72000" tIns="45720" rIns="90000" bIns="45720" rtlCol="0" anchor="ctr" anchorCtr="0">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70B856"/>
              </a:buClr>
              <a:buFont typeface="Arial" panose="020B0604020202020204" pitchFamily="34" charset="0"/>
              <a:buNone/>
            </a:pPr>
            <a:r>
              <a:rPr lang="fr-FR" sz="1000" b="1">
                <a:solidFill>
                  <a:srgbClr val="01B1B0"/>
                </a:solidFill>
                <a:latin typeface="Avenir Black" panose="02000503020000020003" pitchFamily="2" charset="0"/>
              </a:rPr>
              <a:t>133gCO</a:t>
            </a:r>
            <a:r>
              <a:rPr lang="fr-FR" sz="1000" b="1" baseline="-25000">
                <a:solidFill>
                  <a:srgbClr val="01B1B0"/>
                </a:solidFill>
                <a:latin typeface="Avenir Black" panose="02000503020000020003" pitchFamily="2" charset="0"/>
              </a:rPr>
              <a:t>2eq</a:t>
            </a:r>
            <a:r>
              <a:rPr lang="fr-FR" sz="1000" b="1">
                <a:solidFill>
                  <a:srgbClr val="01B1B0"/>
                </a:solidFill>
                <a:latin typeface="Avenir Black" panose="02000503020000020003" pitchFamily="2" charset="0"/>
              </a:rPr>
              <a:t>/km</a:t>
            </a:r>
          </a:p>
        </p:txBody>
      </p:sp>
      <p:sp>
        <p:nvSpPr>
          <p:cNvPr id="58" name="Espace réservé du texte 7">
            <a:extLst>
              <a:ext uri="{FF2B5EF4-FFF2-40B4-BE49-F238E27FC236}">
                <a16:creationId xmlns:a16="http://schemas.microsoft.com/office/drawing/2014/main" id="{9C444959-6EF6-4F2E-B65A-D48CC30F5F49}"/>
              </a:ext>
            </a:extLst>
          </p:cNvPr>
          <p:cNvSpPr txBox="1">
            <a:spLocks/>
          </p:cNvSpPr>
          <p:nvPr/>
        </p:nvSpPr>
        <p:spPr>
          <a:xfrm>
            <a:off x="6727413" y="2550788"/>
            <a:ext cx="1032032" cy="463329"/>
          </a:xfrm>
          <a:prstGeom prst="rect">
            <a:avLst/>
          </a:prstGeom>
        </p:spPr>
        <p:txBody>
          <a:bodyPr vert="horz" lIns="72000" tIns="45720" rIns="90000" bIns="45720" rtlCol="0" anchor="ctr" anchorCtr="0">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70B856"/>
              </a:buClr>
              <a:buFont typeface="Arial" panose="020B0604020202020204" pitchFamily="34" charset="0"/>
              <a:buNone/>
            </a:pPr>
            <a:r>
              <a:rPr lang="fr-FR" sz="1000" b="1">
                <a:solidFill>
                  <a:srgbClr val="01B1B0"/>
                </a:solidFill>
                <a:latin typeface="Avenir Black" panose="02000503020000020003" pitchFamily="2" charset="0"/>
              </a:rPr>
              <a:t>18gCO</a:t>
            </a:r>
            <a:r>
              <a:rPr lang="fr-FR" sz="1000" b="1" baseline="-25000">
                <a:solidFill>
                  <a:srgbClr val="01B1B0"/>
                </a:solidFill>
                <a:latin typeface="Avenir Black" panose="02000503020000020003" pitchFamily="2" charset="0"/>
              </a:rPr>
              <a:t>2eq</a:t>
            </a:r>
            <a:r>
              <a:rPr lang="fr-FR" sz="1000" b="1">
                <a:solidFill>
                  <a:srgbClr val="01B1B0"/>
                </a:solidFill>
                <a:latin typeface="Avenir Black" panose="02000503020000020003" pitchFamily="2" charset="0"/>
              </a:rPr>
              <a:t>/km</a:t>
            </a:r>
          </a:p>
        </p:txBody>
      </p:sp>
    </p:spTree>
    <p:extLst>
      <p:ext uri="{BB962C8B-B14F-4D97-AF65-F5344CB8AC3E}">
        <p14:creationId xmlns:p14="http://schemas.microsoft.com/office/powerpoint/2010/main" val="160260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3"/>
            <a:ext cx="9439836" cy="619180"/>
          </a:xfrm>
          <a:prstGeom prst="roundRect">
            <a:avLst/>
          </a:prstGeom>
          <a:solidFill>
            <a:srgbClr val="92D050"/>
          </a:solidFill>
        </p:spPr>
        <p:txBody>
          <a:bodyPr>
            <a:noAutofit/>
          </a:bodyPr>
          <a:lstStyle/>
          <a:p>
            <a:r>
              <a:rPr lang="fr-CH" sz="2800">
                <a:solidFill>
                  <a:schemeClr val="bg1"/>
                </a:solidFill>
              </a:rPr>
              <a:t>BioGNV affiche le meilleur bilan carbone, en considérant l’ACV</a:t>
            </a:r>
          </a:p>
        </p:txBody>
      </p:sp>
      <p:sp>
        <p:nvSpPr>
          <p:cNvPr id="46" name="ZoneTexte 45">
            <a:extLst>
              <a:ext uri="{FF2B5EF4-FFF2-40B4-BE49-F238E27FC236}">
                <a16:creationId xmlns:a16="http://schemas.microsoft.com/office/drawing/2014/main" id="{4D9700CF-160F-47DA-9885-FA7C32A7A96B}"/>
              </a:ext>
            </a:extLst>
          </p:cNvPr>
          <p:cNvSpPr txBox="1"/>
          <p:nvPr/>
        </p:nvSpPr>
        <p:spPr>
          <a:xfrm>
            <a:off x="486718" y="6221026"/>
            <a:ext cx="11625943" cy="230832"/>
          </a:xfrm>
          <a:prstGeom prst="rect">
            <a:avLst/>
          </a:prstGeom>
          <a:noFill/>
        </p:spPr>
        <p:txBody>
          <a:bodyPr wrap="square">
            <a:spAutoFit/>
          </a:bodyPr>
          <a:lstStyle/>
          <a:p>
            <a:pPr>
              <a:buFont typeface="Arial" panose="020B0604020202020204" pitchFamily="34" charset="0"/>
              <a:buNone/>
              <a:defRPr/>
            </a:pPr>
            <a:r>
              <a:rPr lang="fr-FR" sz="900" i="1">
                <a:solidFill>
                  <a:srgbClr val="000000"/>
                </a:solidFill>
                <a:latin typeface="Avenir Book" panose="02000503020000020003" pitchFamily="2" charset="0"/>
              </a:rPr>
              <a:t>*Ordonnance n° 2021-1490 du 17 novembre 2021 </a:t>
            </a:r>
            <a:endParaRPr lang="fr-FR" sz="900" i="1">
              <a:solidFill>
                <a:srgbClr val="000000"/>
              </a:solidFill>
              <a:latin typeface="Avenir Book" panose="02000503020000020003" pitchFamily="2" charset="0"/>
              <a:ea typeface="Avenir LT Std 55 Roman" panose="020B050302020302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id="{80CDDA07-8ED4-4794-9BEE-54805D6A0313}"/>
              </a:ext>
            </a:extLst>
          </p:cNvPr>
          <p:cNvSpPr txBox="1"/>
          <p:nvPr/>
        </p:nvSpPr>
        <p:spPr>
          <a:xfrm>
            <a:off x="545947" y="2299201"/>
            <a:ext cx="4577588" cy="584775"/>
          </a:xfrm>
          <a:prstGeom prst="rect">
            <a:avLst/>
          </a:prstGeom>
          <a:noFill/>
        </p:spPr>
        <p:txBody>
          <a:bodyPr wrap="square">
            <a:spAutoFit/>
          </a:bodyPr>
          <a:lstStyle/>
          <a:p>
            <a:pPr algn="ctr"/>
            <a:r>
              <a:rPr lang="fr-FR" sz="1600">
                <a:solidFill>
                  <a:srgbClr val="6DB955"/>
                </a:solidFill>
                <a:latin typeface="Avenir Book" panose="02000503020000020003" pitchFamily="2" charset="0"/>
              </a:rPr>
              <a:t>Cette méthode permet de mesurer l’impact véritable du véhicule sur la planète</a:t>
            </a:r>
            <a:endParaRPr lang="fr-FR">
              <a:solidFill>
                <a:srgbClr val="6DB955"/>
              </a:solidFill>
              <a:latin typeface="Avenir Book" panose="02000503020000020003" pitchFamily="2" charset="0"/>
            </a:endParaRPr>
          </a:p>
        </p:txBody>
      </p:sp>
      <p:sp>
        <p:nvSpPr>
          <p:cNvPr id="22" name="ZoneTexte 21">
            <a:extLst>
              <a:ext uri="{FF2B5EF4-FFF2-40B4-BE49-F238E27FC236}">
                <a16:creationId xmlns:a16="http://schemas.microsoft.com/office/drawing/2014/main" id="{2C649AE1-2837-4C63-8171-55FC9710D6E8}"/>
              </a:ext>
            </a:extLst>
          </p:cNvPr>
          <p:cNvSpPr txBox="1"/>
          <p:nvPr/>
        </p:nvSpPr>
        <p:spPr>
          <a:xfrm>
            <a:off x="6536596" y="2296970"/>
            <a:ext cx="4555947" cy="830997"/>
          </a:xfrm>
          <a:prstGeom prst="rect">
            <a:avLst/>
          </a:prstGeom>
          <a:noFill/>
        </p:spPr>
        <p:txBody>
          <a:bodyPr wrap="square">
            <a:spAutoFit/>
          </a:bodyPr>
          <a:lstStyle/>
          <a:p>
            <a:pPr algn="ctr"/>
            <a:r>
              <a:rPr lang="fr-FR" sz="1600">
                <a:solidFill>
                  <a:srgbClr val="6DB955"/>
                </a:solidFill>
                <a:latin typeface="Avenir Book" panose="02000503020000020003" pitchFamily="2" charset="0"/>
              </a:rPr>
              <a:t>Les résultats montrent que le véhicules BioGNV ont un meilleur bilan carbone que les véhicules électriques, pénalisés par la batterie </a:t>
            </a:r>
            <a:endParaRPr lang="fr-FR">
              <a:solidFill>
                <a:srgbClr val="6DB955"/>
              </a:solidFill>
              <a:latin typeface="Avenir Book" panose="02000503020000020003" pitchFamily="2" charset="0"/>
            </a:endParaRPr>
          </a:p>
        </p:txBody>
      </p:sp>
      <p:cxnSp>
        <p:nvCxnSpPr>
          <p:cNvPr id="23" name="Connecteur droit 22">
            <a:extLst>
              <a:ext uri="{FF2B5EF4-FFF2-40B4-BE49-F238E27FC236}">
                <a16:creationId xmlns:a16="http://schemas.microsoft.com/office/drawing/2014/main" id="{22FE1694-296E-4034-945A-2DED0413A96B}"/>
              </a:ext>
            </a:extLst>
          </p:cNvPr>
          <p:cNvCxnSpPr>
            <a:cxnSpLocks/>
          </p:cNvCxnSpPr>
          <p:nvPr/>
        </p:nvCxnSpPr>
        <p:spPr>
          <a:xfrm>
            <a:off x="1077034" y="1652820"/>
            <a:ext cx="3790801" cy="0"/>
          </a:xfrm>
          <a:prstGeom prst="line">
            <a:avLst/>
          </a:prstGeom>
          <a:noFill/>
          <a:ln w="28575" cap="flat" cmpd="sng" algn="ctr">
            <a:solidFill>
              <a:srgbClr val="70B856"/>
            </a:solidFill>
            <a:prstDash val="solid"/>
            <a:miter lim="800000"/>
          </a:ln>
          <a:effectLst/>
        </p:spPr>
      </p:cxnSp>
      <p:sp>
        <p:nvSpPr>
          <p:cNvPr id="24" name="ZoneTexte 7">
            <a:extLst>
              <a:ext uri="{FF2B5EF4-FFF2-40B4-BE49-F238E27FC236}">
                <a16:creationId xmlns:a16="http://schemas.microsoft.com/office/drawing/2014/main" id="{ADFB9C44-BD16-4E78-A66F-9A1CE980DC2A}"/>
              </a:ext>
            </a:extLst>
          </p:cNvPr>
          <p:cNvSpPr txBox="1"/>
          <p:nvPr/>
        </p:nvSpPr>
        <p:spPr>
          <a:xfrm>
            <a:off x="450537" y="1378363"/>
            <a:ext cx="10520040" cy="584775"/>
          </a:xfrm>
          <a:prstGeom prst="rect">
            <a:avLst/>
          </a:prstGeom>
          <a:noFill/>
        </p:spPr>
        <p:txBody>
          <a:bodyPr wrap="square">
            <a:spAutoFit/>
          </a:bodyPr>
          <a:lstStyle/>
          <a:p>
            <a:pPr algn="ctr"/>
            <a:r>
              <a:rPr lang="fr-FR" sz="1600">
                <a:solidFill>
                  <a:srgbClr val="000000"/>
                </a:solidFill>
                <a:latin typeface="Avenir Book" panose="02000503020000020003" pitchFamily="2" charset="0"/>
              </a:rPr>
              <a:t>Une étude menée par l’IFP Énergies Nouvelles mesure les émissions des véhicules BioGNV en Analyse de Cycle de Vie (ACV), c’est-à-dire en considérant la fabrication, l’usage et le recyclage du véhicule.</a:t>
            </a:r>
            <a:endParaRPr lang="fr-FR">
              <a:solidFill>
                <a:srgbClr val="000000"/>
              </a:solidFill>
              <a:latin typeface="Avenir Book" panose="02000503020000020003" pitchFamily="2" charset="0"/>
            </a:endParaRPr>
          </a:p>
        </p:txBody>
      </p:sp>
      <p:sp>
        <p:nvSpPr>
          <p:cNvPr id="25" name="ZoneTexte 7">
            <a:extLst>
              <a:ext uri="{FF2B5EF4-FFF2-40B4-BE49-F238E27FC236}">
                <a16:creationId xmlns:a16="http://schemas.microsoft.com/office/drawing/2014/main" id="{6C994F4E-1CFC-46F4-B481-18A50CDE6926}"/>
              </a:ext>
            </a:extLst>
          </p:cNvPr>
          <p:cNvSpPr txBox="1"/>
          <p:nvPr/>
        </p:nvSpPr>
        <p:spPr>
          <a:xfrm>
            <a:off x="7746306" y="3166897"/>
            <a:ext cx="2744802" cy="400110"/>
          </a:xfrm>
          <a:prstGeom prst="rect">
            <a:avLst/>
          </a:prstGeom>
          <a:noFill/>
        </p:spPr>
        <p:txBody>
          <a:bodyPr wrap="square">
            <a:spAutoFit/>
          </a:bodyPr>
          <a:lstStyle/>
          <a:p>
            <a:pPr algn="ctr"/>
            <a:r>
              <a:rPr lang="fr-FR" sz="1000">
                <a:solidFill>
                  <a:srgbClr val="1E92BA"/>
                </a:solidFill>
                <a:latin typeface="Avenir Book" panose="02000503020000020003" pitchFamily="2" charset="0"/>
              </a:rPr>
              <a:t>Émissions de CO  des véhicules Électriques.</a:t>
            </a:r>
          </a:p>
          <a:p>
            <a:pPr algn="ctr"/>
            <a:r>
              <a:rPr lang="fr-FR" sz="1000">
                <a:solidFill>
                  <a:srgbClr val="1E92BA"/>
                </a:solidFill>
                <a:latin typeface="Avenir Book" panose="02000503020000020003" pitchFamily="2" charset="0"/>
              </a:rPr>
              <a:t>Diesel et BioGNV</a:t>
            </a:r>
          </a:p>
        </p:txBody>
      </p:sp>
      <p:sp>
        <p:nvSpPr>
          <p:cNvPr id="26" name="ZoneTexte 7">
            <a:extLst>
              <a:ext uri="{FF2B5EF4-FFF2-40B4-BE49-F238E27FC236}">
                <a16:creationId xmlns:a16="http://schemas.microsoft.com/office/drawing/2014/main" id="{A99619B0-E0B3-48E4-A325-A9C4B9443915}"/>
              </a:ext>
            </a:extLst>
          </p:cNvPr>
          <p:cNvSpPr txBox="1"/>
          <p:nvPr/>
        </p:nvSpPr>
        <p:spPr>
          <a:xfrm>
            <a:off x="8738369" y="3254839"/>
            <a:ext cx="231597" cy="215444"/>
          </a:xfrm>
          <a:prstGeom prst="rect">
            <a:avLst/>
          </a:prstGeom>
          <a:noFill/>
        </p:spPr>
        <p:txBody>
          <a:bodyPr wrap="square">
            <a:spAutoFit/>
          </a:bodyPr>
          <a:lstStyle/>
          <a:p>
            <a:pPr algn="ctr"/>
            <a:r>
              <a:rPr lang="fr-FR" sz="800">
                <a:solidFill>
                  <a:srgbClr val="1E92BA"/>
                </a:solidFill>
                <a:latin typeface="Avenir Book" panose="02000503020000020003" pitchFamily="2" charset="0"/>
              </a:rPr>
              <a:t>2</a:t>
            </a:r>
          </a:p>
        </p:txBody>
      </p:sp>
      <p:pic>
        <p:nvPicPr>
          <p:cNvPr id="27" name="Picture 20" descr="A picture containing text, container, can&#10;&#10;Description automatically generated">
            <a:extLst>
              <a:ext uri="{FF2B5EF4-FFF2-40B4-BE49-F238E27FC236}">
                <a16:creationId xmlns:a16="http://schemas.microsoft.com/office/drawing/2014/main" id="{91F446B8-2435-40D8-B198-6151491DE53C}"/>
              </a:ext>
            </a:extLst>
          </p:cNvPr>
          <p:cNvPicPr>
            <a:picLocks noChangeAspect="1"/>
          </p:cNvPicPr>
          <p:nvPr/>
        </p:nvPicPr>
        <p:blipFill>
          <a:blip r:embed="rId2"/>
          <a:stretch>
            <a:fillRect/>
          </a:stretch>
        </p:blipFill>
        <p:spPr>
          <a:xfrm>
            <a:off x="9638773" y="5061372"/>
            <a:ext cx="686057" cy="447085"/>
          </a:xfrm>
          <a:prstGeom prst="rect">
            <a:avLst/>
          </a:prstGeom>
        </p:spPr>
      </p:pic>
      <p:pic>
        <p:nvPicPr>
          <p:cNvPr id="28" name="Picture 21" descr="A picture containing text, container, can&#10;&#10;Description automatically generated">
            <a:extLst>
              <a:ext uri="{FF2B5EF4-FFF2-40B4-BE49-F238E27FC236}">
                <a16:creationId xmlns:a16="http://schemas.microsoft.com/office/drawing/2014/main" id="{9F32EB52-CC28-4FD9-BD17-55326CAADC09}"/>
              </a:ext>
            </a:extLst>
          </p:cNvPr>
          <p:cNvPicPr>
            <a:picLocks noChangeAspect="1"/>
          </p:cNvPicPr>
          <p:nvPr/>
        </p:nvPicPr>
        <p:blipFill>
          <a:blip r:embed="rId2"/>
          <a:stretch>
            <a:fillRect/>
          </a:stretch>
        </p:blipFill>
        <p:spPr>
          <a:xfrm>
            <a:off x="8483213" y="3664651"/>
            <a:ext cx="686057" cy="447085"/>
          </a:xfrm>
          <a:prstGeom prst="rect">
            <a:avLst/>
          </a:prstGeom>
        </p:spPr>
      </p:pic>
      <p:sp>
        <p:nvSpPr>
          <p:cNvPr id="29" name="ZoneTexte 7">
            <a:extLst>
              <a:ext uri="{FF2B5EF4-FFF2-40B4-BE49-F238E27FC236}">
                <a16:creationId xmlns:a16="http://schemas.microsoft.com/office/drawing/2014/main" id="{98897A23-38CE-4413-A37D-E158ACE8A78B}"/>
              </a:ext>
            </a:extLst>
          </p:cNvPr>
          <p:cNvSpPr txBox="1"/>
          <p:nvPr/>
        </p:nvSpPr>
        <p:spPr>
          <a:xfrm>
            <a:off x="1458240" y="3166897"/>
            <a:ext cx="2744802" cy="400110"/>
          </a:xfrm>
          <a:prstGeom prst="rect">
            <a:avLst/>
          </a:prstGeom>
          <a:noFill/>
        </p:spPr>
        <p:txBody>
          <a:bodyPr wrap="square">
            <a:spAutoFit/>
          </a:bodyPr>
          <a:lstStyle/>
          <a:p>
            <a:pPr algn="ctr"/>
            <a:r>
              <a:rPr lang="fr-FR" sz="1000">
                <a:solidFill>
                  <a:srgbClr val="1E92BA"/>
                </a:solidFill>
                <a:latin typeface="Avenir Book" panose="02000503020000020003" pitchFamily="2" charset="0"/>
              </a:rPr>
              <a:t>Émissions de CO  des véhicules à travers leur cycle de vie</a:t>
            </a:r>
          </a:p>
        </p:txBody>
      </p:sp>
      <p:sp>
        <p:nvSpPr>
          <p:cNvPr id="30" name="ZoneTexte 7">
            <a:extLst>
              <a:ext uri="{FF2B5EF4-FFF2-40B4-BE49-F238E27FC236}">
                <a16:creationId xmlns:a16="http://schemas.microsoft.com/office/drawing/2014/main" id="{B54DD576-5D2F-4546-A872-FD55C4AC719B}"/>
              </a:ext>
            </a:extLst>
          </p:cNvPr>
          <p:cNvSpPr txBox="1"/>
          <p:nvPr/>
        </p:nvSpPr>
        <p:spPr>
          <a:xfrm>
            <a:off x="2412725" y="3254839"/>
            <a:ext cx="231597" cy="215444"/>
          </a:xfrm>
          <a:prstGeom prst="rect">
            <a:avLst/>
          </a:prstGeom>
          <a:noFill/>
        </p:spPr>
        <p:txBody>
          <a:bodyPr wrap="square">
            <a:spAutoFit/>
          </a:bodyPr>
          <a:lstStyle/>
          <a:p>
            <a:pPr algn="ctr"/>
            <a:r>
              <a:rPr lang="fr-FR" sz="800">
                <a:solidFill>
                  <a:srgbClr val="1E92BA"/>
                </a:solidFill>
                <a:latin typeface="Avenir Book" panose="02000503020000020003" pitchFamily="2" charset="0"/>
              </a:rPr>
              <a:t>2</a:t>
            </a:r>
          </a:p>
        </p:txBody>
      </p:sp>
      <p:pic>
        <p:nvPicPr>
          <p:cNvPr id="31" name="Picture 11" descr="Graphical user interface, application&#10;&#10;Description automatically generated">
            <a:extLst>
              <a:ext uri="{FF2B5EF4-FFF2-40B4-BE49-F238E27FC236}">
                <a16:creationId xmlns:a16="http://schemas.microsoft.com/office/drawing/2014/main" id="{29D6120A-6FAA-443C-B095-B0A5D327A588}"/>
              </a:ext>
            </a:extLst>
          </p:cNvPr>
          <p:cNvPicPr>
            <a:picLocks noChangeAspect="1"/>
          </p:cNvPicPr>
          <p:nvPr/>
        </p:nvPicPr>
        <p:blipFill>
          <a:blip r:embed="rId3"/>
          <a:stretch>
            <a:fillRect/>
          </a:stretch>
        </p:blipFill>
        <p:spPr>
          <a:xfrm>
            <a:off x="1005254" y="3567007"/>
            <a:ext cx="3650773" cy="2840301"/>
          </a:xfrm>
          <a:prstGeom prst="rect">
            <a:avLst/>
          </a:prstGeom>
        </p:spPr>
      </p:pic>
      <p:pic>
        <p:nvPicPr>
          <p:cNvPr id="32" name="Picture 16" descr="Chart, bar chart&#10;&#10;Description automatically generated">
            <a:extLst>
              <a:ext uri="{FF2B5EF4-FFF2-40B4-BE49-F238E27FC236}">
                <a16:creationId xmlns:a16="http://schemas.microsoft.com/office/drawing/2014/main" id="{4018B313-965C-4B6F-BA4C-A6D56FD2F6B3}"/>
              </a:ext>
            </a:extLst>
          </p:cNvPr>
          <p:cNvPicPr>
            <a:picLocks noChangeAspect="1"/>
          </p:cNvPicPr>
          <p:nvPr/>
        </p:nvPicPr>
        <p:blipFill>
          <a:blip r:embed="rId4"/>
          <a:stretch>
            <a:fillRect/>
          </a:stretch>
        </p:blipFill>
        <p:spPr>
          <a:xfrm>
            <a:off x="7564035" y="3718249"/>
            <a:ext cx="3109345" cy="2419070"/>
          </a:xfrm>
          <a:prstGeom prst="rect">
            <a:avLst/>
          </a:prstGeom>
        </p:spPr>
      </p:pic>
    </p:spTree>
    <p:extLst>
      <p:ext uri="{BB962C8B-B14F-4D97-AF65-F5344CB8AC3E}">
        <p14:creationId xmlns:p14="http://schemas.microsoft.com/office/powerpoint/2010/main" val="70604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628331"/>
          </a:xfrm>
          <a:prstGeom prst="roundRect">
            <a:avLst/>
          </a:prstGeom>
          <a:solidFill>
            <a:srgbClr val="92D050"/>
          </a:solidFill>
        </p:spPr>
        <p:txBody>
          <a:bodyPr>
            <a:normAutofit fontScale="90000"/>
          </a:bodyPr>
          <a:lstStyle/>
          <a:p>
            <a:r>
              <a:rPr lang="fr-CH" sz="2500">
                <a:solidFill>
                  <a:schemeClr val="bg1"/>
                </a:solidFill>
              </a:rPr>
              <a:t>Décrets du 17 novembre 2021 : les impacts en synthèse sur le renouvellement du transport public urbain (autobus)</a:t>
            </a:r>
            <a:endParaRPr lang="fr-FR" sz="2500">
              <a:solidFill>
                <a:schemeClr val="bg1"/>
              </a:solidFill>
            </a:endParaRPr>
          </a:p>
        </p:txBody>
      </p:sp>
      <p:sp>
        <p:nvSpPr>
          <p:cNvPr id="32" name="ZoneTexte 31">
            <a:extLst>
              <a:ext uri="{FF2B5EF4-FFF2-40B4-BE49-F238E27FC236}">
                <a16:creationId xmlns:a16="http://schemas.microsoft.com/office/drawing/2014/main" id="{2A86DFBD-2D7A-474C-A17B-CA471876E74B}"/>
              </a:ext>
            </a:extLst>
          </p:cNvPr>
          <p:cNvSpPr txBox="1"/>
          <p:nvPr/>
        </p:nvSpPr>
        <p:spPr>
          <a:xfrm>
            <a:off x="9299573" y="1149895"/>
            <a:ext cx="2320454" cy="830997"/>
          </a:xfrm>
          <a:prstGeom prst="rect">
            <a:avLst/>
          </a:prstGeom>
          <a:noFill/>
        </p:spPr>
        <p:txBody>
          <a:bodyPr wrap="square" rtlCol="0">
            <a:spAutoFit/>
          </a:bodyPr>
          <a:lstStyle/>
          <a:p>
            <a:pPr algn="ctr"/>
            <a:r>
              <a:rPr lang="fr-FR" sz="1600" i="1">
                <a:solidFill>
                  <a:schemeClr val="bg1"/>
                </a:solidFill>
              </a:rPr>
              <a:t>Le logo indiquant </a:t>
            </a:r>
          </a:p>
          <a:p>
            <a:pPr algn="ctr"/>
            <a:r>
              <a:rPr lang="fr-FR" sz="1600" i="1">
                <a:solidFill>
                  <a:schemeClr val="bg1"/>
                </a:solidFill>
              </a:rPr>
              <a:t>qu’un véhicule roule </a:t>
            </a:r>
          </a:p>
          <a:p>
            <a:pPr algn="ctr"/>
            <a:r>
              <a:rPr lang="fr-FR" sz="1600" i="1">
                <a:solidFill>
                  <a:schemeClr val="bg1"/>
                </a:solidFill>
              </a:rPr>
              <a:t>au BioGNV : </a:t>
            </a:r>
          </a:p>
        </p:txBody>
      </p:sp>
      <p:sp>
        <p:nvSpPr>
          <p:cNvPr id="19" name="ZoneTexte 18">
            <a:extLst>
              <a:ext uri="{FF2B5EF4-FFF2-40B4-BE49-F238E27FC236}">
                <a16:creationId xmlns:a16="http://schemas.microsoft.com/office/drawing/2014/main" id="{220589E4-B55A-4623-B59F-3DD1937C0B74}"/>
              </a:ext>
            </a:extLst>
          </p:cNvPr>
          <p:cNvSpPr txBox="1"/>
          <p:nvPr/>
        </p:nvSpPr>
        <p:spPr>
          <a:xfrm>
            <a:off x="9149832" y="1349086"/>
            <a:ext cx="2320454" cy="1077218"/>
          </a:xfrm>
          <a:prstGeom prst="rect">
            <a:avLst/>
          </a:prstGeom>
          <a:noFill/>
        </p:spPr>
        <p:txBody>
          <a:bodyPr wrap="square" rtlCol="0">
            <a:spAutoFit/>
          </a:bodyPr>
          <a:lstStyle/>
          <a:p>
            <a:pPr lvl="0" algn="ctr">
              <a:defRPr/>
            </a:pPr>
            <a:r>
              <a:rPr lang="fr-FR" sz="1600" i="1">
                <a:solidFill>
                  <a:schemeClr val="bg1"/>
                </a:solidFill>
                <a:latin typeface="Marianne"/>
              </a:rPr>
              <a:t>Le BioGNV/GNV </a:t>
            </a:r>
            <a:br>
              <a:rPr lang="fr-FR" sz="1600" i="1">
                <a:solidFill>
                  <a:schemeClr val="bg1"/>
                </a:solidFill>
                <a:latin typeface="Marianne"/>
              </a:rPr>
            </a:br>
            <a:r>
              <a:rPr lang="fr-FR" sz="1600" i="1">
                <a:solidFill>
                  <a:schemeClr val="bg1"/>
                </a:solidFill>
                <a:latin typeface="Marianne"/>
              </a:rPr>
              <a:t>permet de répondre </a:t>
            </a:r>
            <a:br>
              <a:rPr lang="fr-FR" sz="1600" i="1">
                <a:solidFill>
                  <a:schemeClr val="bg1"/>
                </a:solidFill>
                <a:latin typeface="Marianne"/>
              </a:rPr>
            </a:br>
            <a:r>
              <a:rPr lang="fr-FR" sz="1600" i="1">
                <a:solidFill>
                  <a:schemeClr val="bg1"/>
                </a:solidFill>
                <a:latin typeface="Marianne"/>
              </a:rPr>
              <a:t>aux critères </a:t>
            </a:r>
            <a:br>
              <a:rPr lang="fr-FR" sz="1600" i="1">
                <a:solidFill>
                  <a:schemeClr val="bg1"/>
                </a:solidFill>
                <a:latin typeface="Marianne"/>
              </a:rPr>
            </a:br>
            <a:r>
              <a:rPr lang="fr-FR" sz="1600" i="1">
                <a:solidFill>
                  <a:schemeClr val="bg1"/>
                </a:solidFill>
                <a:latin typeface="Marianne"/>
              </a:rPr>
              <a:t>les plus stricts </a:t>
            </a:r>
          </a:p>
        </p:txBody>
      </p:sp>
      <p:sp>
        <p:nvSpPr>
          <p:cNvPr id="18" name="Espace réservé du texte 3">
            <a:extLst>
              <a:ext uri="{FF2B5EF4-FFF2-40B4-BE49-F238E27FC236}">
                <a16:creationId xmlns:a16="http://schemas.microsoft.com/office/drawing/2014/main" id="{47C5E88B-EB63-49F8-A2A7-CD9C4E7A82F5}"/>
              </a:ext>
            </a:extLst>
          </p:cNvPr>
          <p:cNvSpPr txBox="1">
            <a:spLocks/>
          </p:cNvSpPr>
          <p:nvPr/>
        </p:nvSpPr>
        <p:spPr>
          <a:xfrm>
            <a:off x="486717" y="6112351"/>
            <a:ext cx="6463936" cy="2788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900" i="1">
                <a:solidFill>
                  <a:srgbClr val="000000"/>
                </a:solidFill>
              </a:rPr>
              <a:t>*LTECV, loi d’orientation des mobilités, ordonnance du 17 novembre 2021</a:t>
            </a:r>
          </a:p>
        </p:txBody>
      </p:sp>
      <p:pic>
        <p:nvPicPr>
          <p:cNvPr id="2" name="Image 2" descr="Une image contenant table&#10;&#10;Description générée automatiquement">
            <a:extLst>
              <a:ext uri="{FF2B5EF4-FFF2-40B4-BE49-F238E27FC236}">
                <a16:creationId xmlns:a16="http://schemas.microsoft.com/office/drawing/2014/main" id="{B9D1030C-8096-647B-70E6-C1AD14F9AA84}"/>
              </a:ext>
            </a:extLst>
          </p:cNvPr>
          <p:cNvPicPr>
            <a:picLocks noChangeAspect="1"/>
          </p:cNvPicPr>
          <p:nvPr/>
        </p:nvPicPr>
        <p:blipFill>
          <a:blip r:embed="rId2"/>
          <a:stretch>
            <a:fillRect/>
          </a:stretch>
        </p:blipFill>
        <p:spPr>
          <a:xfrm>
            <a:off x="4724400" y="2775788"/>
            <a:ext cx="2743200" cy="1306424"/>
          </a:xfrm>
          <a:prstGeom prst="rect">
            <a:avLst/>
          </a:prstGeom>
        </p:spPr>
      </p:pic>
      <p:pic>
        <p:nvPicPr>
          <p:cNvPr id="3" name="Image 4" descr="Une image contenant table&#10;&#10;Description générée automatiquement">
            <a:extLst>
              <a:ext uri="{FF2B5EF4-FFF2-40B4-BE49-F238E27FC236}">
                <a16:creationId xmlns:a16="http://schemas.microsoft.com/office/drawing/2014/main" id="{40AC9F57-6FD3-0BF9-08D0-1F737A398645}"/>
              </a:ext>
            </a:extLst>
          </p:cNvPr>
          <p:cNvPicPr>
            <a:picLocks noChangeAspect="1"/>
          </p:cNvPicPr>
          <p:nvPr/>
        </p:nvPicPr>
        <p:blipFill>
          <a:blip r:embed="rId2"/>
          <a:stretch>
            <a:fillRect/>
          </a:stretch>
        </p:blipFill>
        <p:spPr>
          <a:xfrm>
            <a:off x="4724400" y="2775788"/>
            <a:ext cx="2743200" cy="1306424"/>
          </a:xfrm>
          <a:prstGeom prst="rect">
            <a:avLst/>
          </a:prstGeom>
        </p:spPr>
      </p:pic>
      <p:pic>
        <p:nvPicPr>
          <p:cNvPr id="5" name="Image 5" descr="Une image contenant table&#10;&#10;Description générée automatiquement">
            <a:extLst>
              <a:ext uri="{FF2B5EF4-FFF2-40B4-BE49-F238E27FC236}">
                <a16:creationId xmlns:a16="http://schemas.microsoft.com/office/drawing/2014/main" id="{AECFE80B-03AA-D30D-57BB-484B3B19029A}"/>
              </a:ext>
            </a:extLst>
          </p:cNvPr>
          <p:cNvPicPr>
            <a:picLocks noChangeAspect="1"/>
          </p:cNvPicPr>
          <p:nvPr/>
        </p:nvPicPr>
        <p:blipFill>
          <a:blip r:embed="rId2"/>
          <a:stretch>
            <a:fillRect/>
          </a:stretch>
        </p:blipFill>
        <p:spPr>
          <a:xfrm>
            <a:off x="3643953" y="1149432"/>
            <a:ext cx="8134065" cy="3910870"/>
          </a:xfrm>
          <a:prstGeom prst="rect">
            <a:avLst/>
          </a:prstGeom>
        </p:spPr>
      </p:pic>
      <p:pic>
        <p:nvPicPr>
          <p:cNvPr id="6" name="Image 6">
            <a:extLst>
              <a:ext uri="{FF2B5EF4-FFF2-40B4-BE49-F238E27FC236}">
                <a16:creationId xmlns:a16="http://schemas.microsoft.com/office/drawing/2014/main" id="{BD9FD8E5-447F-7EAF-1E89-9344E4D6E4D2}"/>
              </a:ext>
            </a:extLst>
          </p:cNvPr>
          <p:cNvPicPr>
            <a:picLocks noChangeAspect="1"/>
          </p:cNvPicPr>
          <p:nvPr/>
        </p:nvPicPr>
        <p:blipFill>
          <a:blip r:embed="rId3"/>
          <a:stretch>
            <a:fillRect/>
          </a:stretch>
        </p:blipFill>
        <p:spPr>
          <a:xfrm>
            <a:off x="322996" y="955307"/>
            <a:ext cx="5768454" cy="386756"/>
          </a:xfrm>
          <a:prstGeom prst="rect">
            <a:avLst/>
          </a:prstGeom>
        </p:spPr>
      </p:pic>
      <p:pic>
        <p:nvPicPr>
          <p:cNvPr id="8" name="Image 8">
            <a:extLst>
              <a:ext uri="{FF2B5EF4-FFF2-40B4-BE49-F238E27FC236}">
                <a16:creationId xmlns:a16="http://schemas.microsoft.com/office/drawing/2014/main" id="{2A042FFC-C327-BD16-0B0D-8082D089B67C}"/>
              </a:ext>
            </a:extLst>
          </p:cNvPr>
          <p:cNvPicPr>
            <a:picLocks noChangeAspect="1"/>
          </p:cNvPicPr>
          <p:nvPr/>
        </p:nvPicPr>
        <p:blipFill>
          <a:blip r:embed="rId4"/>
          <a:stretch>
            <a:fillRect/>
          </a:stretch>
        </p:blipFill>
        <p:spPr>
          <a:xfrm>
            <a:off x="369658" y="1348854"/>
            <a:ext cx="2092593" cy="4581098"/>
          </a:xfrm>
          <a:prstGeom prst="rect">
            <a:avLst/>
          </a:prstGeom>
        </p:spPr>
      </p:pic>
      <p:pic>
        <p:nvPicPr>
          <p:cNvPr id="10" name="Image 10">
            <a:extLst>
              <a:ext uri="{FF2B5EF4-FFF2-40B4-BE49-F238E27FC236}">
                <a16:creationId xmlns:a16="http://schemas.microsoft.com/office/drawing/2014/main" id="{1ED99F5D-AA38-002C-87C6-DF30D9FDB857}"/>
              </a:ext>
            </a:extLst>
          </p:cNvPr>
          <p:cNvPicPr>
            <a:picLocks noChangeAspect="1"/>
          </p:cNvPicPr>
          <p:nvPr/>
        </p:nvPicPr>
        <p:blipFill>
          <a:blip r:embed="rId5"/>
          <a:stretch>
            <a:fillRect/>
          </a:stretch>
        </p:blipFill>
        <p:spPr>
          <a:xfrm>
            <a:off x="5611505" y="5260716"/>
            <a:ext cx="4744871" cy="612868"/>
          </a:xfrm>
          <a:prstGeom prst="rect">
            <a:avLst/>
          </a:prstGeom>
        </p:spPr>
      </p:pic>
    </p:spTree>
    <p:extLst>
      <p:ext uri="{BB962C8B-B14F-4D97-AF65-F5344CB8AC3E}">
        <p14:creationId xmlns:p14="http://schemas.microsoft.com/office/powerpoint/2010/main" val="286646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3"/>
            <a:ext cx="9439836" cy="839432"/>
          </a:xfrm>
          <a:prstGeom prst="roundRect">
            <a:avLst/>
          </a:prstGeom>
          <a:solidFill>
            <a:srgbClr val="92D050"/>
          </a:solidFill>
        </p:spPr>
        <p:txBody>
          <a:bodyPr>
            <a:normAutofit fontScale="90000"/>
          </a:bodyPr>
          <a:lstStyle/>
          <a:p>
            <a:r>
              <a:rPr lang="fr-CH" sz="2600" dirty="0">
                <a:solidFill>
                  <a:schemeClr val="bg1"/>
                </a:solidFill>
              </a:rPr>
              <a:t>Décrets du 17 novembre 2021 : les impacts en synthèse sur le renouvellement du transport public non urbain (autocar)</a:t>
            </a:r>
            <a:r>
              <a:rPr lang="fr-CH" sz="2800" dirty="0">
                <a:ea typeface="+mj-lt"/>
                <a:cs typeface="+mj-lt"/>
              </a:rPr>
              <a:t> </a:t>
            </a:r>
            <a:endParaRPr lang="fr-FR" dirty="0"/>
          </a:p>
        </p:txBody>
      </p:sp>
      <p:sp>
        <p:nvSpPr>
          <p:cNvPr id="19" name="ZoneTexte 18">
            <a:extLst>
              <a:ext uri="{FF2B5EF4-FFF2-40B4-BE49-F238E27FC236}">
                <a16:creationId xmlns:a16="http://schemas.microsoft.com/office/drawing/2014/main" id="{220589E4-B55A-4623-B59F-3DD1937C0B74}"/>
              </a:ext>
            </a:extLst>
          </p:cNvPr>
          <p:cNvSpPr txBox="1"/>
          <p:nvPr/>
        </p:nvSpPr>
        <p:spPr>
          <a:xfrm>
            <a:off x="9149832" y="1349086"/>
            <a:ext cx="2320454" cy="1077218"/>
          </a:xfrm>
          <a:prstGeom prst="rect">
            <a:avLst/>
          </a:prstGeom>
          <a:noFill/>
        </p:spPr>
        <p:txBody>
          <a:bodyPr wrap="square" rtlCol="0">
            <a:spAutoFit/>
          </a:bodyPr>
          <a:lstStyle/>
          <a:p>
            <a:pPr lvl="0" algn="ctr">
              <a:defRPr/>
            </a:pPr>
            <a:r>
              <a:rPr lang="fr-FR" sz="1600" i="1">
                <a:solidFill>
                  <a:schemeClr val="bg1"/>
                </a:solidFill>
                <a:latin typeface="Marianne"/>
              </a:rPr>
              <a:t>Le BioGNV/GNV </a:t>
            </a:r>
            <a:br>
              <a:rPr lang="fr-FR" sz="1600" i="1">
                <a:solidFill>
                  <a:schemeClr val="bg1"/>
                </a:solidFill>
                <a:latin typeface="Marianne"/>
              </a:rPr>
            </a:br>
            <a:r>
              <a:rPr lang="fr-FR" sz="1600" i="1">
                <a:solidFill>
                  <a:schemeClr val="bg1"/>
                </a:solidFill>
                <a:latin typeface="Marianne"/>
              </a:rPr>
              <a:t>permet de répondre </a:t>
            </a:r>
            <a:br>
              <a:rPr lang="fr-FR" sz="1600" i="1">
                <a:solidFill>
                  <a:schemeClr val="bg1"/>
                </a:solidFill>
                <a:latin typeface="Marianne"/>
              </a:rPr>
            </a:br>
            <a:r>
              <a:rPr lang="fr-FR" sz="1600" i="1">
                <a:solidFill>
                  <a:schemeClr val="bg1"/>
                </a:solidFill>
                <a:latin typeface="Marianne"/>
              </a:rPr>
              <a:t>aux critères </a:t>
            </a:r>
            <a:br>
              <a:rPr lang="fr-FR" sz="1600" i="1">
                <a:solidFill>
                  <a:schemeClr val="bg1"/>
                </a:solidFill>
                <a:latin typeface="Marianne"/>
              </a:rPr>
            </a:br>
            <a:r>
              <a:rPr lang="fr-FR" sz="1600" i="1">
                <a:solidFill>
                  <a:schemeClr val="bg1"/>
                </a:solidFill>
                <a:latin typeface="Marianne"/>
              </a:rPr>
              <a:t>les plus stricts </a:t>
            </a:r>
          </a:p>
        </p:txBody>
      </p:sp>
      <p:pic>
        <p:nvPicPr>
          <p:cNvPr id="3" name="Image 4" descr="Une image contenant table&#10;&#10;Description générée automatiquement">
            <a:extLst>
              <a:ext uri="{FF2B5EF4-FFF2-40B4-BE49-F238E27FC236}">
                <a16:creationId xmlns:a16="http://schemas.microsoft.com/office/drawing/2014/main" id="{3E8F439A-289B-2EFE-CD96-EC09C5B4ED05}"/>
              </a:ext>
            </a:extLst>
          </p:cNvPr>
          <p:cNvPicPr>
            <a:picLocks noChangeAspect="1"/>
          </p:cNvPicPr>
          <p:nvPr/>
        </p:nvPicPr>
        <p:blipFill>
          <a:blip r:embed="rId2"/>
          <a:stretch>
            <a:fillRect/>
          </a:stretch>
        </p:blipFill>
        <p:spPr>
          <a:xfrm>
            <a:off x="1869744" y="1786883"/>
            <a:ext cx="9123527" cy="2374384"/>
          </a:xfrm>
          <a:prstGeom prst="rect">
            <a:avLst/>
          </a:prstGeom>
        </p:spPr>
      </p:pic>
      <p:pic>
        <p:nvPicPr>
          <p:cNvPr id="5" name="Image 5" descr="Une image contenant texte, signe&#10;&#10;Description générée automatiquement">
            <a:extLst>
              <a:ext uri="{FF2B5EF4-FFF2-40B4-BE49-F238E27FC236}">
                <a16:creationId xmlns:a16="http://schemas.microsoft.com/office/drawing/2014/main" id="{AE09FCBF-F57B-16FC-6418-31BAC54DB371}"/>
              </a:ext>
            </a:extLst>
          </p:cNvPr>
          <p:cNvPicPr>
            <a:picLocks noChangeAspect="1"/>
          </p:cNvPicPr>
          <p:nvPr/>
        </p:nvPicPr>
        <p:blipFill>
          <a:blip r:embed="rId3"/>
          <a:stretch>
            <a:fillRect/>
          </a:stretch>
        </p:blipFill>
        <p:spPr>
          <a:xfrm>
            <a:off x="413982" y="1239636"/>
            <a:ext cx="8088573" cy="545980"/>
          </a:xfrm>
          <a:prstGeom prst="rect">
            <a:avLst/>
          </a:prstGeom>
        </p:spPr>
      </p:pic>
      <p:pic>
        <p:nvPicPr>
          <p:cNvPr id="7" name="Image 7">
            <a:extLst>
              <a:ext uri="{FF2B5EF4-FFF2-40B4-BE49-F238E27FC236}">
                <a16:creationId xmlns:a16="http://schemas.microsoft.com/office/drawing/2014/main" id="{436C495A-C4D7-0B9C-1B78-F700F705ED9B}"/>
              </a:ext>
            </a:extLst>
          </p:cNvPr>
          <p:cNvPicPr>
            <a:picLocks noChangeAspect="1"/>
          </p:cNvPicPr>
          <p:nvPr/>
        </p:nvPicPr>
        <p:blipFill>
          <a:blip r:embed="rId4"/>
          <a:stretch>
            <a:fillRect/>
          </a:stretch>
        </p:blipFill>
        <p:spPr>
          <a:xfrm>
            <a:off x="686937" y="4384676"/>
            <a:ext cx="5677468" cy="738589"/>
          </a:xfrm>
          <a:prstGeom prst="rect">
            <a:avLst/>
          </a:prstGeom>
        </p:spPr>
      </p:pic>
    </p:spTree>
    <p:extLst>
      <p:ext uri="{BB962C8B-B14F-4D97-AF65-F5344CB8AC3E}">
        <p14:creationId xmlns:p14="http://schemas.microsoft.com/office/powerpoint/2010/main" val="55696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3"/>
            <a:ext cx="9439836" cy="839432"/>
          </a:xfrm>
          <a:prstGeom prst="roundRect">
            <a:avLst/>
          </a:prstGeom>
          <a:solidFill>
            <a:srgbClr val="92D050"/>
          </a:solidFill>
        </p:spPr>
        <p:txBody>
          <a:bodyPr>
            <a:normAutofit/>
          </a:bodyPr>
          <a:lstStyle/>
          <a:p>
            <a:r>
              <a:rPr lang="fr-CH" sz="2300" dirty="0">
                <a:solidFill>
                  <a:schemeClr val="bg1"/>
                </a:solidFill>
              </a:rPr>
              <a:t>Décret du 17 novembre 2021 : impacts sur les véhicules de TRM et les VUL/VL soumis à la Commande Publique</a:t>
            </a:r>
            <a:endParaRPr lang="fr-FR" sz="2300" dirty="0">
              <a:solidFill>
                <a:schemeClr val="bg1"/>
              </a:solidFill>
            </a:endParaRPr>
          </a:p>
        </p:txBody>
      </p:sp>
      <p:sp>
        <p:nvSpPr>
          <p:cNvPr id="19" name="ZoneTexte 18">
            <a:extLst>
              <a:ext uri="{FF2B5EF4-FFF2-40B4-BE49-F238E27FC236}">
                <a16:creationId xmlns:a16="http://schemas.microsoft.com/office/drawing/2014/main" id="{220589E4-B55A-4623-B59F-3DD1937C0B74}"/>
              </a:ext>
            </a:extLst>
          </p:cNvPr>
          <p:cNvSpPr txBox="1"/>
          <p:nvPr/>
        </p:nvSpPr>
        <p:spPr>
          <a:xfrm>
            <a:off x="9149832" y="1349086"/>
            <a:ext cx="2320454" cy="1077218"/>
          </a:xfrm>
          <a:prstGeom prst="rect">
            <a:avLst/>
          </a:prstGeom>
          <a:noFill/>
        </p:spPr>
        <p:txBody>
          <a:bodyPr wrap="square" rtlCol="0">
            <a:spAutoFit/>
          </a:bodyPr>
          <a:lstStyle/>
          <a:p>
            <a:pPr lvl="0" algn="ctr">
              <a:defRPr/>
            </a:pPr>
            <a:r>
              <a:rPr lang="fr-FR" sz="1600" i="1">
                <a:solidFill>
                  <a:schemeClr val="bg1"/>
                </a:solidFill>
                <a:latin typeface="Marianne"/>
              </a:rPr>
              <a:t>Le BioGNV/GNV </a:t>
            </a:r>
            <a:br>
              <a:rPr lang="fr-FR" sz="1600" i="1">
                <a:solidFill>
                  <a:schemeClr val="bg1"/>
                </a:solidFill>
                <a:latin typeface="Marianne"/>
              </a:rPr>
            </a:br>
            <a:r>
              <a:rPr lang="fr-FR" sz="1600" i="1">
                <a:solidFill>
                  <a:schemeClr val="bg1"/>
                </a:solidFill>
                <a:latin typeface="Marianne"/>
              </a:rPr>
              <a:t>permet de répondre </a:t>
            </a:r>
            <a:br>
              <a:rPr lang="fr-FR" sz="1600" i="1">
                <a:solidFill>
                  <a:schemeClr val="bg1"/>
                </a:solidFill>
                <a:latin typeface="Marianne"/>
              </a:rPr>
            </a:br>
            <a:r>
              <a:rPr lang="fr-FR" sz="1600" i="1">
                <a:solidFill>
                  <a:schemeClr val="bg1"/>
                </a:solidFill>
                <a:latin typeface="Marianne"/>
              </a:rPr>
              <a:t>aux critères </a:t>
            </a:r>
            <a:br>
              <a:rPr lang="fr-FR" sz="1600" i="1">
                <a:solidFill>
                  <a:schemeClr val="bg1"/>
                </a:solidFill>
                <a:latin typeface="Marianne"/>
              </a:rPr>
            </a:br>
            <a:r>
              <a:rPr lang="fr-FR" sz="1600" i="1">
                <a:solidFill>
                  <a:schemeClr val="bg1"/>
                </a:solidFill>
                <a:latin typeface="Marianne"/>
              </a:rPr>
              <a:t>les plus stricts </a:t>
            </a:r>
          </a:p>
        </p:txBody>
      </p:sp>
      <p:pic>
        <p:nvPicPr>
          <p:cNvPr id="2" name="Image 5" descr="Une image contenant table&#10;&#10;Description générée automatiquement">
            <a:extLst>
              <a:ext uri="{FF2B5EF4-FFF2-40B4-BE49-F238E27FC236}">
                <a16:creationId xmlns:a16="http://schemas.microsoft.com/office/drawing/2014/main" id="{3B88FEAE-D003-3F8B-C339-5DAAE2871667}"/>
              </a:ext>
            </a:extLst>
          </p:cNvPr>
          <p:cNvPicPr>
            <a:picLocks noChangeAspect="1"/>
          </p:cNvPicPr>
          <p:nvPr/>
        </p:nvPicPr>
        <p:blipFill>
          <a:blip r:embed="rId2"/>
          <a:stretch>
            <a:fillRect/>
          </a:stretch>
        </p:blipFill>
        <p:spPr>
          <a:xfrm>
            <a:off x="857535" y="1089218"/>
            <a:ext cx="10465557" cy="5191356"/>
          </a:xfrm>
          <a:prstGeom prst="rect">
            <a:avLst/>
          </a:prstGeom>
        </p:spPr>
      </p:pic>
    </p:spTree>
    <p:extLst>
      <p:ext uri="{BB962C8B-B14F-4D97-AF65-F5344CB8AC3E}">
        <p14:creationId xmlns:p14="http://schemas.microsoft.com/office/powerpoint/2010/main" val="122029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6A669FA-1ED3-419F-B8E5-7096BFD07F2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B92BA"/>
              </a:solidFill>
              <a:effectLst/>
              <a:uLnTx/>
              <a:uFillTx/>
              <a:latin typeface="Avenir Book" panose="02000503020000020003" pitchFamily="2" charset="0"/>
              <a:ea typeface="+mn-ea"/>
              <a:cs typeface="+mn-cs"/>
            </a:endParaRPr>
          </a:p>
        </p:txBody>
      </p:sp>
      <p:sp>
        <p:nvSpPr>
          <p:cNvPr id="7" name="Titre 2">
            <a:extLst>
              <a:ext uri="{FF2B5EF4-FFF2-40B4-BE49-F238E27FC236}">
                <a16:creationId xmlns:a16="http://schemas.microsoft.com/office/drawing/2014/main" id="{A7A78D92-BE56-4463-BFD6-03D2EBE611BC}"/>
              </a:ext>
            </a:extLst>
          </p:cNvPr>
          <p:cNvSpPr>
            <a:spLocks noGrp="1"/>
          </p:cNvSpPr>
          <p:nvPr>
            <p:ph type="title"/>
          </p:nvPr>
        </p:nvSpPr>
        <p:spPr>
          <a:xfrm>
            <a:off x="2841402" y="41112"/>
            <a:ext cx="9350598" cy="534111"/>
          </a:xfrm>
          <a:prstGeom prst="roundRect">
            <a:avLst/>
          </a:prstGeom>
          <a:solidFill>
            <a:srgbClr val="92D050"/>
          </a:solidFill>
        </p:spPr>
        <p:txBody>
          <a:bodyPr vert="horz" lIns="91440" tIns="45720" rIns="91440" bIns="45720" rtlCol="0" anchor="ctr">
            <a:noAutofit/>
          </a:bodyPr>
          <a:lstStyle/>
          <a:p>
            <a:r>
              <a:rPr lang="fr-FR" sz="2800" dirty="0">
                <a:solidFill>
                  <a:schemeClr val="bg1"/>
                </a:solidFill>
              </a:rPr>
              <a:t>Les intérêts pour les collectivités</a:t>
            </a:r>
          </a:p>
        </p:txBody>
      </p:sp>
      <p:sp>
        <p:nvSpPr>
          <p:cNvPr id="10" name="Espace réservé du texte 3">
            <a:extLst>
              <a:ext uri="{FF2B5EF4-FFF2-40B4-BE49-F238E27FC236}">
                <a16:creationId xmlns:a16="http://schemas.microsoft.com/office/drawing/2014/main" id="{94767DA6-46A6-4C64-9223-0F957D5C5DEF}"/>
              </a:ext>
            </a:extLst>
          </p:cNvPr>
          <p:cNvSpPr txBox="1">
            <a:spLocks/>
          </p:cNvSpPr>
          <p:nvPr/>
        </p:nvSpPr>
        <p:spPr>
          <a:xfrm>
            <a:off x="486920" y="1491343"/>
            <a:ext cx="11189144" cy="4601482"/>
          </a:xfrm>
          <a:prstGeom prst="rect">
            <a:avLst/>
          </a:prstGeom>
        </p:spPr>
        <p:txBody>
          <a:bodyPr vert="horz" lIns="72000" tIns="45720" rIns="72000" bIns="45720" rtlCol="0" anchor="t">
            <a:noAutofit/>
          </a:bodyPr>
          <a:lstStyle>
            <a:lvl1pPr marL="228600" indent="-228600" algn="just" defTabSz="914400" rtl="0" eaLnBrk="1" latinLnBrk="0" hangingPunct="1">
              <a:lnSpc>
                <a:spcPct val="100000"/>
              </a:lnSpc>
              <a:spcBef>
                <a:spcPts val="1000"/>
              </a:spcBef>
              <a:buClr>
                <a:schemeClr val="accent2"/>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1000"/>
              </a:spcBef>
              <a:spcAft>
                <a:spcPts val="0"/>
              </a:spcAft>
              <a:buClr>
                <a:srgbClr val="1B92BA"/>
              </a:buClr>
              <a:buSzTx/>
              <a:buFont typeface="+mj-lt"/>
              <a:buAutoNum type="arabicPeriod"/>
              <a:tabLst/>
              <a:defRPr/>
            </a:pPr>
            <a:r>
              <a:rPr kumimoji="0" lang="fr-FR" sz="1600" b="1" i="0" u="none" strike="noStrike" kern="1200" cap="none" spc="0" normalizeH="0" baseline="0" noProof="0">
                <a:ln>
                  <a:noFill/>
                </a:ln>
                <a:solidFill>
                  <a:srgbClr val="70B856"/>
                </a:solidFill>
                <a:effectLst/>
                <a:uLnTx/>
                <a:uFillTx/>
                <a:latin typeface="Avenir LT Std 55 Roman" panose="020B0503020203020204" pitchFamily="34" charset="0"/>
                <a:ea typeface="+mn-ea"/>
                <a:cs typeface="+mn-cs"/>
              </a:rPr>
              <a:t>Possibilité de montrer l’exemple en soutenant des projets locaux</a:t>
            </a:r>
          </a:p>
          <a:p>
            <a:pPr marL="0" marR="0" lvl="0" indent="0" algn="just" defTabSz="914400" rtl="0" eaLnBrk="1" fontAlgn="auto" latinLnBrk="0" hangingPunct="1">
              <a:lnSpc>
                <a:spcPct val="100000"/>
              </a:lnSpc>
              <a:spcBef>
                <a:spcPts val="1000"/>
              </a:spcBef>
              <a:spcAft>
                <a:spcPts val="0"/>
              </a:spcAft>
              <a:buClr>
                <a:srgbClr val="1B92BA"/>
              </a:buClr>
              <a:buSzTx/>
              <a:buFont typeface="Arial" panose="020B0604020202020204" pitchFamily="34" charset="0"/>
              <a:buNone/>
              <a:tabLst/>
              <a:defRPr/>
            </a:pPr>
            <a:r>
              <a:rPr kumimoji="0" lang="fr-FR" sz="1600" b="0" i="0" u="none" strike="noStrike" kern="1200" cap="none" spc="0" normalizeH="0" baseline="0" noProof="0">
                <a:ln>
                  <a:noFill/>
                </a:ln>
                <a:solidFill>
                  <a:srgbClr val="000000"/>
                </a:solidFill>
                <a:effectLst/>
                <a:uLnTx/>
                <a:uFillTx/>
                <a:latin typeface="Arial"/>
                <a:ea typeface="+mn-ea"/>
                <a:cs typeface="+mn-cs"/>
              </a:rPr>
              <a:t>La flotte de véhicules publics est une vitrine de l’engagement écologique de la collectivité : une référence pour rassurer les acteurs privés du territoire sur l'efficacité de la technologie BioGNV / GNV.  Au travers des marchés publics, elle peut également inciter ses délégataires à favoriser l’usage BioGNV / GNV dans une démarche d’économie circulaire locale. </a:t>
            </a:r>
          </a:p>
          <a:p>
            <a:pPr marL="0" marR="0" lvl="0" indent="0" algn="just" defTabSz="914400" rtl="0" eaLnBrk="1" fontAlgn="auto" latinLnBrk="0" hangingPunct="1">
              <a:lnSpc>
                <a:spcPct val="100000"/>
              </a:lnSpc>
              <a:spcBef>
                <a:spcPts val="1000"/>
              </a:spcBef>
              <a:spcAft>
                <a:spcPts val="0"/>
              </a:spcAft>
              <a:buClr>
                <a:srgbClr val="1B92BA"/>
              </a:buClr>
              <a:buSzTx/>
              <a:buFont typeface="Arial" panose="020B0604020202020204" pitchFamily="34" charset="0"/>
              <a:buNone/>
              <a:tabLst/>
              <a:defRPr/>
            </a:pPr>
            <a:endParaRPr kumimoji="0" lang="fr-FR" sz="16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endParaRPr>
          </a:p>
          <a:p>
            <a:pPr marL="342900" marR="0" lvl="0" indent="-342900" algn="just" defTabSz="914400" rtl="0" eaLnBrk="1" fontAlgn="auto" latinLnBrk="0" hangingPunct="1">
              <a:lnSpc>
                <a:spcPct val="100000"/>
              </a:lnSpc>
              <a:spcBef>
                <a:spcPts val="1000"/>
              </a:spcBef>
              <a:spcAft>
                <a:spcPts val="0"/>
              </a:spcAft>
              <a:buClr>
                <a:srgbClr val="1B92BA"/>
              </a:buClr>
              <a:buSzTx/>
              <a:buFont typeface="+mj-lt"/>
              <a:buAutoNum type="arabicPeriod" startAt="2"/>
              <a:tabLst/>
              <a:defRPr/>
            </a:pPr>
            <a:r>
              <a:rPr kumimoji="0" lang="fr-FR" sz="1600" b="1" i="0" u="none" strike="noStrike" kern="1200" cap="none" spc="0" normalizeH="0" baseline="0" noProof="0">
                <a:ln>
                  <a:noFill/>
                </a:ln>
                <a:solidFill>
                  <a:srgbClr val="1B92BA"/>
                </a:solidFill>
                <a:effectLst/>
                <a:uLnTx/>
                <a:uFillTx/>
                <a:latin typeface="Avenir LT Std 55 Roman" panose="020B0503020203020204" pitchFamily="34" charset="0"/>
                <a:ea typeface="+mn-ea"/>
                <a:cs typeface="+mn-cs"/>
              </a:rPr>
              <a:t>Développement de l’économie circulaire </a:t>
            </a:r>
          </a:p>
          <a:p>
            <a:pPr marL="800100" marR="0" lvl="1" indent="-342900" algn="l" defTabSz="914400" rtl="0" eaLnBrk="1" fontAlgn="auto" latinLnBrk="0" hangingPunct="1">
              <a:lnSpc>
                <a:spcPct val="90000"/>
              </a:lnSpc>
              <a:spcBef>
                <a:spcPts val="500"/>
              </a:spcBef>
              <a:spcAft>
                <a:spcPts val="0"/>
              </a:spcAft>
              <a:buClr>
                <a:srgbClr val="1B92BA"/>
              </a:buClr>
              <a:buSzTx/>
              <a:buFont typeface="Wingdings" panose="05000000000000000000" pitchFamily="2" charset="2"/>
              <a:buChar char="ü"/>
              <a:tabLst/>
              <a:defRPr/>
            </a:pPr>
            <a:r>
              <a:rPr kumimoji="0" lang="fr-FR" sz="16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En amont avec la production : meilleure gestion des déchets, autonomie énergétique et création d’emplois</a:t>
            </a:r>
          </a:p>
          <a:p>
            <a:pPr marL="800100" marR="0" lvl="1" indent="-342900" algn="l" defTabSz="914400" rtl="0" eaLnBrk="1" fontAlgn="auto" latinLnBrk="0" hangingPunct="1">
              <a:lnSpc>
                <a:spcPct val="90000"/>
              </a:lnSpc>
              <a:spcBef>
                <a:spcPts val="500"/>
              </a:spcBef>
              <a:spcAft>
                <a:spcPts val="0"/>
              </a:spcAft>
              <a:buClr>
                <a:srgbClr val="1B92BA"/>
              </a:buClr>
              <a:buSzTx/>
              <a:buFont typeface="Wingdings" panose="05000000000000000000" pitchFamily="2" charset="2"/>
              <a:buChar char="ü"/>
              <a:tabLst/>
              <a:defRPr/>
            </a:pPr>
            <a:r>
              <a:rPr kumimoji="0" lang="fr-FR" sz="16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rPr>
              <a:t>En aval avec l’utilisation : amélioration de la qualité environnementale et contribution à la transition énergétique pour une croissance verte</a:t>
            </a:r>
          </a:p>
          <a:p>
            <a:pPr marL="0" marR="0" lvl="0" indent="0" algn="just" defTabSz="914400" rtl="0" eaLnBrk="1" fontAlgn="auto" latinLnBrk="0" hangingPunct="1">
              <a:lnSpc>
                <a:spcPct val="100000"/>
              </a:lnSpc>
              <a:spcBef>
                <a:spcPts val="1000"/>
              </a:spcBef>
              <a:spcAft>
                <a:spcPts val="0"/>
              </a:spcAft>
              <a:buClr>
                <a:srgbClr val="1B92BA"/>
              </a:buClr>
              <a:buSzTx/>
              <a:buFont typeface="Arial" panose="020B0604020202020204" pitchFamily="34" charset="0"/>
              <a:buNone/>
              <a:tabLst/>
              <a:defRPr/>
            </a:pPr>
            <a:endParaRPr kumimoji="0" lang="fr-FR" sz="1600" b="0" i="0" u="none" strike="noStrike" kern="1200" cap="none" spc="0" normalizeH="0" baseline="0" noProof="0">
              <a:ln>
                <a:noFill/>
              </a:ln>
              <a:solidFill>
                <a:srgbClr val="000000"/>
              </a:solidFill>
              <a:effectLst/>
              <a:uLnTx/>
              <a:uFillTx/>
              <a:latin typeface="Avenir LT Std 55 Roman" panose="020B0503020203020204" pitchFamily="34" charset="0"/>
              <a:ea typeface="+mn-ea"/>
              <a:cs typeface="+mn-cs"/>
            </a:endParaRPr>
          </a:p>
          <a:p>
            <a:pPr marL="342900" marR="0" lvl="0" indent="-342900" algn="just" defTabSz="914400" rtl="0" eaLnBrk="1" fontAlgn="auto" latinLnBrk="0" hangingPunct="1">
              <a:lnSpc>
                <a:spcPct val="100000"/>
              </a:lnSpc>
              <a:spcBef>
                <a:spcPts val="1000"/>
              </a:spcBef>
              <a:spcAft>
                <a:spcPts val="0"/>
              </a:spcAft>
              <a:buClr>
                <a:srgbClr val="1B92BA"/>
              </a:buClr>
              <a:buSzTx/>
              <a:buFont typeface="+mj-lt"/>
              <a:buAutoNum type="arabicPeriod" startAt="3"/>
              <a:tabLst/>
              <a:defRPr/>
            </a:pPr>
            <a:r>
              <a:rPr kumimoji="0" lang="fr-FR" sz="1600" b="0" i="0" u="none" strike="noStrike" kern="1200" cap="none" spc="0" normalizeH="0" baseline="0" noProof="0">
                <a:ln>
                  <a:noFill/>
                </a:ln>
                <a:solidFill>
                  <a:srgbClr val="00B1AE"/>
                </a:solidFill>
                <a:effectLst/>
                <a:uLnTx/>
                <a:uFillTx/>
                <a:latin typeface="Avenir LT Std 55 Roman" panose="020B0503020203020204" pitchFamily="34" charset="0"/>
                <a:ea typeface="+mn-ea"/>
                <a:cs typeface="+mn-cs"/>
              </a:rPr>
              <a:t>Tendre vers une autonomie énergétique des communes </a:t>
            </a:r>
          </a:p>
          <a:p>
            <a:pPr marL="0" marR="0" lvl="0" indent="0" algn="just" defTabSz="914400" rtl="0" eaLnBrk="1" fontAlgn="auto" latinLnBrk="0" hangingPunct="1">
              <a:lnSpc>
                <a:spcPct val="100000"/>
              </a:lnSpc>
              <a:spcBef>
                <a:spcPts val="1000"/>
              </a:spcBef>
              <a:spcAft>
                <a:spcPts val="0"/>
              </a:spcAft>
              <a:buClr>
                <a:srgbClr val="1B92BA"/>
              </a:buClr>
              <a:buSzTx/>
              <a:buFont typeface="Arial" panose="020B0604020202020204" pitchFamily="34" charset="0"/>
              <a:buNone/>
              <a:tabLst/>
              <a:defRPr/>
            </a:pPr>
            <a:endParaRPr kumimoji="0" lang="fr-FR" sz="1600" b="0" i="0" u="none" strike="noStrike" kern="1200" cap="none" spc="0" normalizeH="0" baseline="0" noProof="0">
              <a:ln>
                <a:noFill/>
              </a:ln>
              <a:solidFill>
                <a:srgbClr val="00B1AE"/>
              </a:solidFill>
              <a:effectLst/>
              <a:uLnTx/>
              <a:uFillTx/>
              <a:latin typeface="Avenir LT Std 55 Roman" panose="020B0503020203020204" pitchFamily="34" charset="0"/>
              <a:ea typeface="+mn-ea"/>
              <a:cs typeface="+mn-cs"/>
            </a:endParaRPr>
          </a:p>
          <a:p>
            <a:pPr marL="342900" marR="0" lvl="0" indent="-342900" algn="just" defTabSz="914400" rtl="0" eaLnBrk="1" fontAlgn="auto" latinLnBrk="0" hangingPunct="1">
              <a:lnSpc>
                <a:spcPct val="100000"/>
              </a:lnSpc>
              <a:spcBef>
                <a:spcPts val="1000"/>
              </a:spcBef>
              <a:spcAft>
                <a:spcPts val="0"/>
              </a:spcAft>
              <a:buClr>
                <a:srgbClr val="1B92BA"/>
              </a:buClr>
              <a:buSzTx/>
              <a:buFont typeface="+mj-lt"/>
              <a:buAutoNum type="arabicPeriod" startAt="4"/>
              <a:tabLst/>
              <a:defRPr/>
            </a:pPr>
            <a:r>
              <a:rPr kumimoji="0" lang="fr-FR" sz="1600" b="0" i="0" u="none" strike="noStrike" kern="1200" cap="none" spc="0" normalizeH="0" baseline="0" noProof="0">
                <a:ln>
                  <a:noFill/>
                </a:ln>
                <a:solidFill>
                  <a:srgbClr val="F9B200"/>
                </a:solidFill>
                <a:effectLst/>
                <a:uLnTx/>
                <a:uFillTx/>
                <a:latin typeface="Avenir LT Std 55 Roman" panose="020B0503020203020204" pitchFamily="34" charset="0"/>
                <a:ea typeface="+mn-ea"/>
                <a:cs typeface="+mn-cs"/>
              </a:rPr>
              <a:t>Amélioration qualité de l’air et confort des administrés</a:t>
            </a:r>
          </a:p>
          <a:p>
            <a:pPr marL="228600" marR="0" lvl="0" indent="-228600" algn="just" defTabSz="914400" rtl="0" eaLnBrk="1" fontAlgn="auto" latinLnBrk="0" hangingPunct="1">
              <a:lnSpc>
                <a:spcPct val="100000"/>
              </a:lnSpc>
              <a:spcBef>
                <a:spcPts val="1000"/>
              </a:spcBef>
              <a:spcAft>
                <a:spcPts val="0"/>
              </a:spcAft>
              <a:buClr>
                <a:srgbClr val="1B92BA"/>
              </a:buClr>
              <a:buSzTx/>
              <a:buFont typeface="Arial" panose="020B0604020202020204" pitchFamily="34" charset="0"/>
              <a:buChar char="•"/>
              <a:tabLst/>
              <a:defRPr/>
            </a:pPr>
            <a:endPar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endParaRPr>
          </a:p>
        </p:txBody>
      </p:sp>
    </p:spTree>
    <p:extLst>
      <p:ext uri="{BB962C8B-B14F-4D97-AF65-F5344CB8AC3E}">
        <p14:creationId xmlns:p14="http://schemas.microsoft.com/office/powerpoint/2010/main" val="266192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C3DFFCA5-7CAA-4848-9438-1AACC4F87264}"/>
              </a:ext>
            </a:extLst>
          </p:cNvPr>
          <p:cNvSpPr>
            <a:spLocks noGrp="1"/>
          </p:cNvSpPr>
          <p:nvPr>
            <p:ph type="subTitle" idx="1"/>
          </p:nvPr>
        </p:nvSpPr>
        <p:spPr/>
        <p:txBody>
          <a:bodyPr/>
          <a:lstStyle/>
          <a:p>
            <a:endParaRPr lang="fr-FR"/>
          </a:p>
        </p:txBody>
      </p:sp>
      <p:sp>
        <p:nvSpPr>
          <p:cNvPr id="2" name="Espace réservé du numéro de diapositive 1">
            <a:extLst>
              <a:ext uri="{FF2B5EF4-FFF2-40B4-BE49-F238E27FC236}">
                <a16:creationId xmlns:a16="http://schemas.microsoft.com/office/drawing/2014/main" id="{8AEE0BC8-D6C8-4DD9-A833-E5C41241B34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B92BA"/>
              </a:solidFill>
              <a:effectLst/>
              <a:uLnTx/>
              <a:uFillTx/>
              <a:latin typeface="Avenir Book"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B92BA"/>
              </a:solidFill>
              <a:effectLst/>
              <a:uLnTx/>
              <a:uFillTx/>
              <a:latin typeface="Avenir Book" panose="02000503020000020003" pitchFamily="2" charset="0"/>
              <a:ea typeface="+mn-ea"/>
              <a:cs typeface="+mn-cs"/>
            </a:endParaRPr>
          </a:p>
        </p:txBody>
      </p:sp>
      <p:pic>
        <p:nvPicPr>
          <p:cNvPr id="6" name="Image 5">
            <a:extLst>
              <a:ext uri="{FF2B5EF4-FFF2-40B4-BE49-F238E27FC236}">
                <a16:creationId xmlns:a16="http://schemas.microsoft.com/office/drawing/2014/main" id="{BC660207-605D-440C-8B0F-FA7FD0B4EE4A}"/>
              </a:ext>
            </a:extLst>
          </p:cNvPr>
          <p:cNvPicPr>
            <a:picLocks noChangeAspect="1"/>
          </p:cNvPicPr>
          <p:nvPr/>
        </p:nvPicPr>
        <p:blipFill>
          <a:blip r:embed="rId3"/>
          <a:stretch>
            <a:fillRect/>
          </a:stretch>
        </p:blipFill>
        <p:spPr>
          <a:xfrm>
            <a:off x="965903" y="1241964"/>
            <a:ext cx="10260194" cy="4790701"/>
          </a:xfrm>
          <a:prstGeom prst="rect">
            <a:avLst/>
          </a:prstGeom>
        </p:spPr>
      </p:pic>
      <p:sp>
        <p:nvSpPr>
          <p:cNvPr id="7" name="Titre 2">
            <a:extLst>
              <a:ext uri="{FF2B5EF4-FFF2-40B4-BE49-F238E27FC236}">
                <a16:creationId xmlns:a16="http://schemas.microsoft.com/office/drawing/2014/main" id="{ED2FCE18-5DE1-4CFE-ABD5-424619DAFEB2}"/>
              </a:ext>
            </a:extLst>
          </p:cNvPr>
          <p:cNvSpPr txBox="1">
            <a:spLocks/>
          </p:cNvSpPr>
          <p:nvPr/>
        </p:nvSpPr>
        <p:spPr>
          <a:xfrm>
            <a:off x="2841402" y="41112"/>
            <a:ext cx="9350598" cy="534111"/>
          </a:xfrm>
          <a:prstGeom prst="round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FR" sz="2800" dirty="0">
                <a:solidFill>
                  <a:schemeClr val="bg1"/>
                </a:solidFill>
              </a:rPr>
              <a:t>Une filière génératrice de valeurs</a:t>
            </a:r>
          </a:p>
        </p:txBody>
      </p:sp>
    </p:spTree>
    <p:extLst>
      <p:ext uri="{BB962C8B-B14F-4D97-AF65-F5344CB8AC3E}">
        <p14:creationId xmlns:p14="http://schemas.microsoft.com/office/powerpoint/2010/main" val="310172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569917"/>
          </a:xfrm>
          <a:prstGeom prst="roundRect">
            <a:avLst/>
          </a:prstGeom>
          <a:solidFill>
            <a:srgbClr val="92D050"/>
          </a:solidFill>
        </p:spPr>
        <p:txBody>
          <a:bodyPr>
            <a:noAutofit/>
          </a:bodyPr>
          <a:lstStyle/>
          <a:p>
            <a:r>
              <a:rPr lang="fr-CH" sz="2400">
                <a:solidFill>
                  <a:schemeClr val="bg1"/>
                </a:solidFill>
              </a:rPr>
              <a:t>Un large choix de flottes de véhicules adaptées au BioGNV</a:t>
            </a:r>
          </a:p>
        </p:txBody>
      </p:sp>
      <p:sp>
        <p:nvSpPr>
          <p:cNvPr id="20" name="ZoneTexte 19">
            <a:extLst>
              <a:ext uri="{FF2B5EF4-FFF2-40B4-BE49-F238E27FC236}">
                <a16:creationId xmlns:a16="http://schemas.microsoft.com/office/drawing/2014/main" id="{B08C9251-0389-460A-8E93-0F7B56CF01DA}"/>
              </a:ext>
            </a:extLst>
          </p:cNvPr>
          <p:cNvSpPr txBox="1"/>
          <p:nvPr/>
        </p:nvSpPr>
        <p:spPr>
          <a:xfrm>
            <a:off x="8660645" y="6300180"/>
            <a:ext cx="1905000" cy="246221"/>
          </a:xfrm>
          <a:prstGeom prst="rect">
            <a:avLst/>
          </a:prstGeom>
          <a:noFill/>
        </p:spPr>
        <p:txBody>
          <a:bodyPr wrap="square">
            <a:spAutoFit/>
          </a:bodyPr>
          <a:lstStyle/>
          <a:p>
            <a:pPr algn="ctr"/>
            <a:r>
              <a:rPr lang="fr-FR" sz="1000">
                <a:solidFill>
                  <a:srgbClr val="000000"/>
                </a:solidFill>
                <a:latin typeface="Avenir Book" panose="02000503020000020003" pitchFamily="2" charset="0"/>
              </a:rPr>
              <a:t>*Total </a:t>
            </a:r>
            <a:r>
              <a:rPr lang="fr-FR" sz="1000" err="1">
                <a:solidFill>
                  <a:srgbClr val="000000"/>
                </a:solidFill>
                <a:latin typeface="Avenir Book" panose="02000503020000020003" pitchFamily="2" charset="0"/>
              </a:rPr>
              <a:t>Cost</a:t>
            </a:r>
            <a:r>
              <a:rPr lang="fr-FR" sz="1000">
                <a:solidFill>
                  <a:srgbClr val="000000"/>
                </a:solidFill>
                <a:latin typeface="Avenir Book" panose="02000503020000020003" pitchFamily="2" charset="0"/>
              </a:rPr>
              <a:t> of </a:t>
            </a:r>
            <a:r>
              <a:rPr lang="fr-FR" sz="1000" err="1">
                <a:solidFill>
                  <a:srgbClr val="000000"/>
                </a:solidFill>
                <a:latin typeface="Avenir Book" panose="02000503020000020003" pitchFamily="2" charset="0"/>
              </a:rPr>
              <a:t>Ownership</a:t>
            </a:r>
            <a:endParaRPr lang="fr-FR" sz="1000">
              <a:solidFill>
                <a:srgbClr val="000000"/>
              </a:solidFill>
              <a:latin typeface="Avenir Book" panose="02000503020000020003" pitchFamily="2" charset="0"/>
            </a:endParaRPr>
          </a:p>
        </p:txBody>
      </p:sp>
      <p:grpSp>
        <p:nvGrpSpPr>
          <p:cNvPr id="23" name="Groupe 22">
            <a:extLst>
              <a:ext uri="{FF2B5EF4-FFF2-40B4-BE49-F238E27FC236}">
                <a16:creationId xmlns:a16="http://schemas.microsoft.com/office/drawing/2014/main" id="{56B9EEC3-3540-4902-9913-19AB49AA8E82}"/>
              </a:ext>
            </a:extLst>
          </p:cNvPr>
          <p:cNvGrpSpPr/>
          <p:nvPr/>
        </p:nvGrpSpPr>
        <p:grpSpPr>
          <a:xfrm>
            <a:off x="-106173" y="1149895"/>
            <a:ext cx="12579708" cy="6547381"/>
            <a:chOff x="-95156" y="909919"/>
            <a:chExt cx="12579708" cy="6547381"/>
          </a:xfrm>
        </p:grpSpPr>
        <p:pic>
          <p:nvPicPr>
            <p:cNvPr id="24" name="Picture 3" descr="Graphical user interface&#10;&#10;Description automatically generated">
              <a:extLst>
                <a:ext uri="{FF2B5EF4-FFF2-40B4-BE49-F238E27FC236}">
                  <a16:creationId xmlns:a16="http://schemas.microsoft.com/office/drawing/2014/main" id="{5CD334D9-5238-46D9-B937-8066AB896590}"/>
                </a:ext>
              </a:extLst>
            </p:cNvPr>
            <p:cNvPicPr>
              <a:picLocks noChangeAspect="1"/>
            </p:cNvPicPr>
            <p:nvPr/>
          </p:nvPicPr>
          <p:blipFill>
            <a:blip r:embed="rId2"/>
            <a:stretch>
              <a:fillRect/>
            </a:stretch>
          </p:blipFill>
          <p:spPr>
            <a:xfrm>
              <a:off x="-95156" y="991331"/>
              <a:ext cx="12579708" cy="6465969"/>
            </a:xfrm>
            <a:prstGeom prst="rect">
              <a:avLst/>
            </a:prstGeom>
          </p:spPr>
        </p:pic>
        <p:pic>
          <p:nvPicPr>
            <p:cNvPr id="25" name="Picture 8" descr="logo de Seat">
              <a:extLst>
                <a:ext uri="{FF2B5EF4-FFF2-40B4-BE49-F238E27FC236}">
                  <a16:creationId xmlns:a16="http://schemas.microsoft.com/office/drawing/2014/main" id="{EB0046D6-2038-4075-97E8-8353AAD730D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9947" y="3465784"/>
              <a:ext cx="328746" cy="26101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e 25">
              <a:extLst>
                <a:ext uri="{FF2B5EF4-FFF2-40B4-BE49-F238E27FC236}">
                  <a16:creationId xmlns:a16="http://schemas.microsoft.com/office/drawing/2014/main" id="{102886B2-B3EA-4F11-9B21-F3CC333200A5}"/>
                </a:ext>
              </a:extLst>
            </p:cNvPr>
            <p:cNvGrpSpPr/>
            <p:nvPr/>
          </p:nvGrpSpPr>
          <p:grpSpPr>
            <a:xfrm>
              <a:off x="628502" y="3834941"/>
              <a:ext cx="582362" cy="396165"/>
              <a:chOff x="537831" y="3497322"/>
              <a:chExt cx="582362" cy="396165"/>
            </a:xfrm>
          </p:grpSpPr>
          <p:sp>
            <p:nvSpPr>
              <p:cNvPr id="65" name="Rectangle à coins arrondis 18">
                <a:extLst>
                  <a:ext uri="{FF2B5EF4-FFF2-40B4-BE49-F238E27FC236}">
                    <a16:creationId xmlns:a16="http://schemas.microsoft.com/office/drawing/2014/main" id="{88F94520-F865-4003-9924-BB2E903CAE31}"/>
                  </a:ext>
                </a:extLst>
              </p:cNvPr>
              <p:cNvSpPr/>
              <p:nvPr/>
            </p:nvSpPr>
            <p:spPr>
              <a:xfrm>
                <a:off x="537831" y="3497322"/>
                <a:ext cx="582362" cy="396165"/>
              </a:xfrm>
              <a:prstGeom prst="roundRect">
                <a:avLst>
                  <a:gd name="adj" fmla="val 9612"/>
                </a:avLst>
              </a:prstGeom>
              <a:noFill/>
              <a:ln w="6350" cap="flat" cmpd="sng" algn="ctr">
                <a:solidFill>
                  <a:srgbClr val="5F9EC9"/>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venir LT Std 55 Roman"/>
                  <a:ea typeface="+mn-ea"/>
                  <a:cs typeface="+mn-cs"/>
                </a:endParaRPr>
              </a:p>
            </p:txBody>
          </p:sp>
          <p:pic>
            <p:nvPicPr>
              <p:cNvPr id="66" name="Picture 4" descr="https://upload.wikimedia.org/wikipedia/commons/thumb/a/a1/Volkswagen_Logo_till_1995.svg/240px-Volkswagen_Logo_till_1995.svg.png">
                <a:extLst>
                  <a:ext uri="{FF2B5EF4-FFF2-40B4-BE49-F238E27FC236}">
                    <a16:creationId xmlns:a16="http://schemas.microsoft.com/office/drawing/2014/main" id="{251522D2-63A4-4534-86D0-DC80EC4736E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4135" y="3570355"/>
                <a:ext cx="250096" cy="250096"/>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9" descr="http://www.iveco.com/common/Style%20Library/RWDIveco/images/logo_iveco.png">
              <a:extLst>
                <a:ext uri="{FF2B5EF4-FFF2-40B4-BE49-F238E27FC236}">
                  <a16:creationId xmlns:a16="http://schemas.microsoft.com/office/drawing/2014/main" id="{5D9541BF-05A5-4EFB-BF82-574FE012DD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02232" y="3522780"/>
              <a:ext cx="715627" cy="136311"/>
            </a:xfrm>
            <a:prstGeom prst="rect">
              <a:avLst/>
            </a:prstGeom>
            <a:noFill/>
          </p:spPr>
        </p:pic>
        <p:pic>
          <p:nvPicPr>
            <p:cNvPr id="28" name="Picture 9" descr="http://www.iveco.com/common/Style%20Library/RWDIveco/images/logo_iveco.png">
              <a:extLst>
                <a:ext uri="{FF2B5EF4-FFF2-40B4-BE49-F238E27FC236}">
                  <a16:creationId xmlns:a16="http://schemas.microsoft.com/office/drawing/2014/main" id="{CE914EA1-1038-4F20-A5E3-0E384F89A8D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02064" y="3521666"/>
              <a:ext cx="715627" cy="136311"/>
            </a:xfrm>
            <a:prstGeom prst="rect">
              <a:avLst/>
            </a:prstGeom>
            <a:noFill/>
          </p:spPr>
        </p:pic>
        <p:pic>
          <p:nvPicPr>
            <p:cNvPr id="29" name="Picture 11" descr="http://www.findthebrand.com/wp-content/uploads/2015/03/scania-logo.png">
              <a:extLst>
                <a:ext uri="{FF2B5EF4-FFF2-40B4-BE49-F238E27FC236}">
                  <a16:creationId xmlns:a16="http://schemas.microsoft.com/office/drawing/2014/main" id="{65C20556-D384-4A57-96FC-EECD61E1446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52158" y="3907568"/>
              <a:ext cx="765527" cy="265638"/>
            </a:xfrm>
            <a:prstGeom prst="rect">
              <a:avLst/>
            </a:prstGeom>
            <a:noFill/>
          </p:spPr>
        </p:pic>
        <p:grpSp>
          <p:nvGrpSpPr>
            <p:cNvPr id="30" name="Groupe 29">
              <a:extLst>
                <a:ext uri="{FF2B5EF4-FFF2-40B4-BE49-F238E27FC236}">
                  <a16:creationId xmlns:a16="http://schemas.microsoft.com/office/drawing/2014/main" id="{0B144524-441B-4354-A093-71250B1A6F5E}"/>
                </a:ext>
              </a:extLst>
            </p:cNvPr>
            <p:cNvGrpSpPr/>
            <p:nvPr/>
          </p:nvGrpSpPr>
          <p:grpSpPr>
            <a:xfrm>
              <a:off x="5507254" y="3920626"/>
              <a:ext cx="658418" cy="222868"/>
              <a:chOff x="970570" y="2048198"/>
              <a:chExt cx="1369617" cy="416393"/>
            </a:xfrm>
          </p:grpSpPr>
          <p:pic>
            <p:nvPicPr>
              <p:cNvPr id="63" name="Picture 7" descr="https://upload.wikimedia.org/wikipedia/fr/a/a6/Logo_Renault_trucks.jpg">
                <a:extLst>
                  <a:ext uri="{FF2B5EF4-FFF2-40B4-BE49-F238E27FC236}">
                    <a16:creationId xmlns:a16="http://schemas.microsoft.com/office/drawing/2014/main" id="{4BCB00DB-6DA4-4209-A0B3-40691D69B21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0570" y="2048198"/>
                <a:ext cx="381729" cy="416393"/>
              </a:xfrm>
              <a:prstGeom prst="rect">
                <a:avLst/>
              </a:prstGeom>
              <a:noFill/>
            </p:spPr>
          </p:pic>
          <p:pic>
            <p:nvPicPr>
              <p:cNvPr id="64" name="Picture 7" descr="https://upload.wikimedia.org/wikipedia/fr/a/a6/Logo_Renault_trucks.jpg">
                <a:extLst>
                  <a:ext uri="{FF2B5EF4-FFF2-40B4-BE49-F238E27FC236}">
                    <a16:creationId xmlns:a16="http://schemas.microsoft.com/office/drawing/2014/main" id="{5F5F47EF-253D-4E68-939B-AC4AB2F0862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27771" y="2093373"/>
                <a:ext cx="912416" cy="334853"/>
              </a:xfrm>
              <a:prstGeom prst="rect">
                <a:avLst/>
              </a:prstGeom>
              <a:noFill/>
            </p:spPr>
          </p:pic>
        </p:grpSp>
        <p:pic>
          <p:nvPicPr>
            <p:cNvPr id="31" name="Picture 4" descr="Résultat de recherche d'images pour &quot;logo volvo&quot;">
              <a:extLst>
                <a:ext uri="{FF2B5EF4-FFF2-40B4-BE49-F238E27FC236}">
                  <a16:creationId xmlns:a16="http://schemas.microsoft.com/office/drawing/2014/main" id="{CBD18C3C-9DC0-4FB2-AA9C-A9B1D45C463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04909" y="4876514"/>
              <a:ext cx="832468" cy="1387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Résultat de recherche d'images pour &quot;dulevo&quot;">
              <a:extLst>
                <a:ext uri="{FF2B5EF4-FFF2-40B4-BE49-F238E27FC236}">
                  <a16:creationId xmlns:a16="http://schemas.microsoft.com/office/drawing/2014/main" id="{FA0D3D3E-3046-4ACD-815D-ECD44455BC9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689782" y="3957546"/>
              <a:ext cx="718282" cy="1834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1" descr="http://www.findthebrand.com/wp-content/uploads/2015/03/scania-logo.png">
              <a:extLst>
                <a:ext uri="{FF2B5EF4-FFF2-40B4-BE49-F238E27FC236}">
                  <a16:creationId xmlns:a16="http://schemas.microsoft.com/office/drawing/2014/main" id="{96B27DF4-E1CE-4FDB-8D9B-97AFCD3A6F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71850" y="4356817"/>
              <a:ext cx="765527" cy="265638"/>
            </a:xfrm>
            <a:prstGeom prst="rect">
              <a:avLst/>
            </a:prstGeom>
            <a:noFill/>
          </p:spPr>
        </p:pic>
        <p:pic>
          <p:nvPicPr>
            <p:cNvPr id="42" name="Picture 2" descr="http://europe-service.com/sites/default/files/LOGO-ES-105x100_2.png">
              <a:extLst>
                <a:ext uri="{FF2B5EF4-FFF2-40B4-BE49-F238E27FC236}">
                  <a16:creationId xmlns:a16="http://schemas.microsoft.com/office/drawing/2014/main" id="{8945C95A-A084-452B-BBFE-A8BCAB3E9F01}"/>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0884375" y="4320719"/>
              <a:ext cx="329096" cy="3134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http://www.iveco.com/common/Style%20Library/RWDIveco/images/logo_iveco.png">
              <a:extLst>
                <a:ext uri="{FF2B5EF4-FFF2-40B4-BE49-F238E27FC236}">
                  <a16:creationId xmlns:a16="http://schemas.microsoft.com/office/drawing/2014/main" id="{FA5572FD-5E97-4281-A422-2F795DD87E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64751" y="3532395"/>
              <a:ext cx="715627" cy="136310"/>
            </a:xfrm>
            <a:prstGeom prst="rect">
              <a:avLst/>
            </a:prstGeom>
            <a:noFill/>
          </p:spPr>
        </p:pic>
        <p:pic>
          <p:nvPicPr>
            <p:cNvPr id="44" name="Picture 4" descr="https://upload.wikimedia.org/wikipedia/commons/thumb/a/a1/Volkswagen_Logo_till_1995.svg/240px-Volkswagen_Logo_till_1995.svg.png">
              <a:extLst>
                <a:ext uri="{FF2B5EF4-FFF2-40B4-BE49-F238E27FC236}">
                  <a16:creationId xmlns:a16="http://schemas.microsoft.com/office/drawing/2014/main" id="{9012025B-2E18-43D1-981C-08727A8C3844}"/>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985288" y="3892468"/>
              <a:ext cx="280757" cy="2807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fenwick.fr/imgCharte/fenwick/fenwick_horizontal_rvb.png">
              <a:extLst>
                <a:ext uri="{FF2B5EF4-FFF2-40B4-BE49-F238E27FC236}">
                  <a16:creationId xmlns:a16="http://schemas.microsoft.com/office/drawing/2014/main" id="{FC2E378F-F2E8-43DA-B54D-1E8A729276DC}"/>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615441" y="3540516"/>
              <a:ext cx="783711" cy="125042"/>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e 45">
              <a:extLst>
                <a:ext uri="{FF2B5EF4-FFF2-40B4-BE49-F238E27FC236}">
                  <a16:creationId xmlns:a16="http://schemas.microsoft.com/office/drawing/2014/main" id="{DBBFC587-3545-4ED4-B774-8BC67F9CD50F}"/>
                </a:ext>
              </a:extLst>
            </p:cNvPr>
            <p:cNvGrpSpPr/>
            <p:nvPr/>
          </p:nvGrpSpPr>
          <p:grpSpPr>
            <a:xfrm>
              <a:off x="4130218" y="3402168"/>
              <a:ext cx="1037988" cy="396165"/>
              <a:chOff x="504180" y="3453530"/>
              <a:chExt cx="2137420" cy="815782"/>
            </a:xfrm>
          </p:grpSpPr>
          <p:pic>
            <p:nvPicPr>
              <p:cNvPr id="61" name="Picture 9" descr="http://www.iveco.com/common/Style%20Library/RWDIveco/images/logo_iveco.png">
                <a:extLst>
                  <a:ext uri="{FF2B5EF4-FFF2-40B4-BE49-F238E27FC236}">
                    <a16:creationId xmlns:a16="http://schemas.microsoft.com/office/drawing/2014/main" id="{6B4390D0-240B-4D5D-B125-164FF72B46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4259" y="3701893"/>
                <a:ext cx="1473615" cy="280689"/>
              </a:xfrm>
              <a:prstGeom prst="rect">
                <a:avLst/>
              </a:prstGeom>
              <a:noFill/>
            </p:spPr>
          </p:pic>
          <p:sp>
            <p:nvSpPr>
              <p:cNvPr id="62" name="Rectangle à coins arrondis 18">
                <a:extLst>
                  <a:ext uri="{FF2B5EF4-FFF2-40B4-BE49-F238E27FC236}">
                    <a16:creationId xmlns:a16="http://schemas.microsoft.com/office/drawing/2014/main" id="{BB220AD0-8443-455A-BF4C-FD12D2D93F15}"/>
                  </a:ext>
                </a:extLst>
              </p:cNvPr>
              <p:cNvSpPr/>
              <p:nvPr/>
            </p:nvSpPr>
            <p:spPr>
              <a:xfrm>
                <a:off x="504180" y="3453530"/>
                <a:ext cx="2137420" cy="815782"/>
              </a:xfrm>
              <a:prstGeom prst="roundRect">
                <a:avLst>
                  <a:gd name="adj" fmla="val 9612"/>
                </a:avLst>
              </a:prstGeom>
              <a:noFill/>
              <a:ln w="6350" cap="flat" cmpd="sng" algn="ctr">
                <a:solidFill>
                  <a:srgbClr val="5F9EC9"/>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venir LT Std 55 Roman"/>
                  <a:ea typeface="+mn-ea"/>
                  <a:cs typeface="+mn-cs"/>
                </a:endParaRPr>
              </a:p>
            </p:txBody>
          </p:sp>
        </p:grpSp>
        <p:pic>
          <p:nvPicPr>
            <p:cNvPr id="47" name="Picture 4" descr="Résultat de recherche d'images pour &quot;logo volvo&quot;">
              <a:extLst>
                <a:ext uri="{FF2B5EF4-FFF2-40B4-BE49-F238E27FC236}">
                  <a16:creationId xmlns:a16="http://schemas.microsoft.com/office/drawing/2014/main" id="{ACE2BAC2-EEB8-40A8-96F3-26F7A96C3F6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38207" y="4423846"/>
              <a:ext cx="832468" cy="13874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0D8318B4-3DF6-49E0-BE36-98B374B73554}"/>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723067" y="4824783"/>
              <a:ext cx="660405" cy="22332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http://www.iveco.com/common/Style%20Library/RWDIveco/images/logo_iveco.png">
              <a:extLst>
                <a:ext uri="{FF2B5EF4-FFF2-40B4-BE49-F238E27FC236}">
                  <a16:creationId xmlns:a16="http://schemas.microsoft.com/office/drawing/2014/main" id="{78F0D57A-DBEB-4FBB-AF9D-EB764C6F76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62330" y="3533168"/>
              <a:ext cx="727315" cy="126243"/>
            </a:xfrm>
            <a:prstGeom prst="rect">
              <a:avLst/>
            </a:prstGeom>
            <a:noFill/>
          </p:spPr>
        </p:pic>
        <p:pic>
          <p:nvPicPr>
            <p:cNvPr id="50" name="Picture 9" descr="http://www.iveco.com/common/Style%20Library/RWDIveco/images/logo_iveco.png">
              <a:extLst>
                <a:ext uri="{FF2B5EF4-FFF2-40B4-BE49-F238E27FC236}">
                  <a16:creationId xmlns:a16="http://schemas.microsoft.com/office/drawing/2014/main" id="{54DF1F15-B5E5-4EEF-98D8-05D2C0E327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19753" y="3527020"/>
              <a:ext cx="727315" cy="138538"/>
            </a:xfrm>
            <a:prstGeom prst="rect">
              <a:avLst/>
            </a:prstGeom>
            <a:noFill/>
          </p:spPr>
        </p:pic>
        <p:pic>
          <p:nvPicPr>
            <p:cNvPr id="51" name="Picture 11" descr="http://www.findthebrand.com/wp-content/uploads/2015/03/scania-logo.png">
              <a:extLst>
                <a:ext uri="{FF2B5EF4-FFF2-40B4-BE49-F238E27FC236}">
                  <a16:creationId xmlns:a16="http://schemas.microsoft.com/office/drawing/2014/main" id="{A9884CAD-E1FA-43E4-A75F-DDBA96D80E6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94395" y="4344007"/>
              <a:ext cx="778030" cy="269977"/>
            </a:xfrm>
            <a:prstGeom prst="rect">
              <a:avLst/>
            </a:prstGeom>
            <a:noFill/>
          </p:spPr>
        </p:pic>
        <p:pic>
          <p:nvPicPr>
            <p:cNvPr id="52" name="Picture 10" descr="Fichier:MAN Logo.svg">
              <a:extLst>
                <a:ext uri="{FF2B5EF4-FFF2-40B4-BE49-F238E27FC236}">
                  <a16:creationId xmlns:a16="http://schemas.microsoft.com/office/drawing/2014/main" id="{C7D0AAC2-F6C1-40A9-A572-20FDACDFEC41}"/>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272267" y="3920626"/>
              <a:ext cx="427739" cy="23739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Fichier:Solaris logo.jpg">
              <a:extLst>
                <a:ext uri="{FF2B5EF4-FFF2-40B4-BE49-F238E27FC236}">
                  <a16:creationId xmlns:a16="http://schemas.microsoft.com/office/drawing/2014/main" id="{CF080028-6FA7-4C3E-8ACB-52F926E3E74E}"/>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281740" y="4780078"/>
              <a:ext cx="423379" cy="3175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Fichier:MAN Logo.svg">
              <a:extLst>
                <a:ext uri="{FF2B5EF4-FFF2-40B4-BE49-F238E27FC236}">
                  <a16:creationId xmlns:a16="http://schemas.microsoft.com/office/drawing/2014/main" id="{080A2484-BB1C-4550-993F-81595DBFC92C}"/>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9704403" y="3944764"/>
              <a:ext cx="368684" cy="204620"/>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 54">
              <a:extLst>
                <a:ext uri="{FF2B5EF4-FFF2-40B4-BE49-F238E27FC236}">
                  <a16:creationId xmlns:a16="http://schemas.microsoft.com/office/drawing/2014/main" id="{30852F78-BEB0-4720-BE3A-3A9C6B2492C5}"/>
                </a:ext>
              </a:extLst>
            </p:cNvPr>
            <p:cNvPicPr>
              <a:picLocks noChangeAspect="1"/>
            </p:cNvPicPr>
            <p:nvPr/>
          </p:nvPicPr>
          <p:blipFill>
            <a:blip r:embed="rId18"/>
            <a:stretch>
              <a:fillRect/>
            </a:stretch>
          </p:blipFill>
          <p:spPr>
            <a:xfrm>
              <a:off x="1953168" y="3444664"/>
              <a:ext cx="349758" cy="303253"/>
            </a:xfrm>
            <a:prstGeom prst="rect">
              <a:avLst/>
            </a:prstGeom>
          </p:spPr>
        </p:pic>
        <p:pic>
          <p:nvPicPr>
            <p:cNvPr id="56" name="Image 55">
              <a:extLst>
                <a:ext uri="{FF2B5EF4-FFF2-40B4-BE49-F238E27FC236}">
                  <a16:creationId xmlns:a16="http://schemas.microsoft.com/office/drawing/2014/main" id="{0F27059D-3F8E-4C9D-9CCD-D09CB8EA582B}"/>
                </a:ext>
              </a:extLst>
            </p:cNvPr>
            <p:cNvPicPr>
              <a:picLocks noChangeAspect="1"/>
            </p:cNvPicPr>
            <p:nvPr/>
          </p:nvPicPr>
          <p:blipFill>
            <a:blip r:embed="rId19"/>
            <a:stretch>
              <a:fillRect/>
            </a:stretch>
          </p:blipFill>
          <p:spPr>
            <a:xfrm>
              <a:off x="9530750" y="4839944"/>
              <a:ext cx="709390" cy="176627"/>
            </a:xfrm>
            <a:prstGeom prst="rect">
              <a:avLst/>
            </a:prstGeom>
          </p:spPr>
        </p:pic>
        <p:pic>
          <p:nvPicPr>
            <p:cNvPr id="57" name="Image 56">
              <a:extLst>
                <a:ext uri="{FF2B5EF4-FFF2-40B4-BE49-F238E27FC236}">
                  <a16:creationId xmlns:a16="http://schemas.microsoft.com/office/drawing/2014/main" id="{62A6D1DD-9EA6-4BF0-890D-4D33CBFC5011}"/>
                </a:ext>
              </a:extLst>
            </p:cNvPr>
            <p:cNvPicPr>
              <a:picLocks noChangeAspect="1"/>
            </p:cNvPicPr>
            <p:nvPr/>
          </p:nvPicPr>
          <p:blipFill>
            <a:blip r:embed="rId20"/>
            <a:stretch>
              <a:fillRect/>
            </a:stretch>
          </p:blipFill>
          <p:spPr>
            <a:xfrm>
              <a:off x="9505062" y="5257016"/>
              <a:ext cx="715292" cy="217950"/>
            </a:xfrm>
            <a:prstGeom prst="rect">
              <a:avLst/>
            </a:prstGeom>
          </p:spPr>
        </p:pic>
        <p:pic>
          <p:nvPicPr>
            <p:cNvPr id="58" name="Picture 2" descr="otokar-logo - UNOSTRA">
              <a:extLst>
                <a:ext uri="{FF2B5EF4-FFF2-40B4-BE49-F238E27FC236}">
                  <a16:creationId xmlns:a16="http://schemas.microsoft.com/office/drawing/2014/main" id="{8E86D3E7-6A85-49F1-82F9-C6313C96EC2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601680" y="5669248"/>
              <a:ext cx="563460" cy="299761"/>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FC49C8E4-FE59-4492-B458-CF3A27335765}"/>
                </a:ext>
              </a:extLst>
            </p:cNvPr>
            <p:cNvSpPr txBox="1"/>
            <p:nvPr/>
          </p:nvSpPr>
          <p:spPr>
            <a:xfrm>
              <a:off x="413528" y="909919"/>
              <a:ext cx="11384772" cy="646331"/>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1E92BA"/>
                  </a:solidFill>
                  <a:effectLst/>
                  <a:uLnTx/>
                  <a:uFillTx/>
                  <a:latin typeface="Avenir Medium" panose="02000503020000020003" pitchFamily="2" charset="0"/>
                </a:rPr>
                <a:t>La disponibilité de la gamme de véhicules permet de couvrir tous les usages d’une collectivité ou d’une entreprise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1E92BA"/>
                  </a:solidFill>
                  <a:effectLst/>
                  <a:uLnTx/>
                  <a:uFillTx/>
                  <a:latin typeface="Avenir Book" panose="02000503020000020003" pitchFamily="2" charset="0"/>
                </a:rPr>
                <a:t>Véhicules de transports de personnes (cars/bus) / Poids lourds pour le transport de marchandises BTP / Tracteurs agricoles / Engins de manutentions et d’entretien (bennes  à  ordures  ménagère…) / Véhicules légers / Véhicules utilitaires</a:t>
              </a:r>
            </a:p>
          </p:txBody>
        </p:sp>
        <p:pic>
          <p:nvPicPr>
            <p:cNvPr id="60" name="Picture 11" descr="http://www.findthebrand.com/wp-content/uploads/2015/03/scania-logo.png">
              <a:extLst>
                <a:ext uri="{FF2B5EF4-FFF2-40B4-BE49-F238E27FC236}">
                  <a16:creationId xmlns:a16="http://schemas.microsoft.com/office/drawing/2014/main" id="{F9DDC216-475B-4881-8278-09A88B084AC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04415" y="4353226"/>
              <a:ext cx="778030" cy="269977"/>
            </a:xfrm>
            <a:prstGeom prst="rect">
              <a:avLst/>
            </a:prstGeom>
            <a:noFill/>
          </p:spPr>
        </p:pic>
      </p:grpSp>
    </p:spTree>
    <p:extLst>
      <p:ext uri="{BB962C8B-B14F-4D97-AF65-F5344CB8AC3E}">
        <p14:creationId xmlns:p14="http://schemas.microsoft.com/office/powerpoint/2010/main" val="284967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DB33-5C70-4617-804D-ABF0627C41E9}"/>
              </a:ext>
            </a:extLst>
          </p:cNvPr>
          <p:cNvSpPr txBox="1">
            <a:spLocks/>
          </p:cNvSpPr>
          <p:nvPr/>
        </p:nvSpPr>
        <p:spPr>
          <a:xfrm>
            <a:off x="2752165" y="76152"/>
            <a:ext cx="9439836" cy="762485"/>
          </a:xfrm>
          <a:prstGeom prst="round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CH" sz="2800" dirty="0">
                <a:solidFill>
                  <a:schemeClr val="bg1"/>
                </a:solidFill>
              </a:rPr>
              <a:t>Un réseau de stations désormais bien maillés sur l’ensemble du territoire et qui continue à se densifier </a:t>
            </a:r>
          </a:p>
        </p:txBody>
      </p:sp>
      <p:pic>
        <p:nvPicPr>
          <p:cNvPr id="15" name="Picture 3" descr="A picture containing text, vector graphics&#10;&#10;Description automatically generated">
            <a:extLst>
              <a:ext uri="{FF2B5EF4-FFF2-40B4-BE49-F238E27FC236}">
                <a16:creationId xmlns:a16="http://schemas.microsoft.com/office/drawing/2014/main" id="{A62816BF-6C2F-46E0-A587-A2CF68DD165E}"/>
              </a:ext>
            </a:extLst>
          </p:cNvPr>
          <p:cNvPicPr>
            <a:picLocks noChangeAspect="1"/>
          </p:cNvPicPr>
          <p:nvPr/>
        </p:nvPicPr>
        <p:blipFill>
          <a:blip r:embed="rId2"/>
          <a:stretch>
            <a:fillRect/>
          </a:stretch>
        </p:blipFill>
        <p:spPr>
          <a:xfrm>
            <a:off x="93195" y="1252122"/>
            <a:ext cx="5709994" cy="5236065"/>
          </a:xfrm>
          <a:prstGeom prst="rect">
            <a:avLst/>
          </a:prstGeom>
        </p:spPr>
      </p:pic>
      <p:pic>
        <p:nvPicPr>
          <p:cNvPr id="16" name="Picture 10" descr="Chart&#10;&#10;Description automatically generated with medium confidence">
            <a:extLst>
              <a:ext uri="{FF2B5EF4-FFF2-40B4-BE49-F238E27FC236}">
                <a16:creationId xmlns:a16="http://schemas.microsoft.com/office/drawing/2014/main" id="{73DE9AB2-960A-46F8-A653-C7721AA091C3}"/>
              </a:ext>
            </a:extLst>
          </p:cNvPr>
          <p:cNvPicPr>
            <a:picLocks noChangeAspect="1"/>
          </p:cNvPicPr>
          <p:nvPr/>
        </p:nvPicPr>
        <p:blipFill>
          <a:blip r:embed="rId3"/>
          <a:stretch>
            <a:fillRect/>
          </a:stretch>
        </p:blipFill>
        <p:spPr>
          <a:xfrm>
            <a:off x="5301277" y="507475"/>
            <a:ext cx="5828598" cy="3829389"/>
          </a:xfrm>
          <a:prstGeom prst="rect">
            <a:avLst/>
          </a:prstGeom>
        </p:spPr>
      </p:pic>
      <p:pic>
        <p:nvPicPr>
          <p:cNvPr id="17" name="Picture 12" descr="Graphical user interface, chart&#10;&#10;Description automatically generated">
            <a:extLst>
              <a:ext uri="{FF2B5EF4-FFF2-40B4-BE49-F238E27FC236}">
                <a16:creationId xmlns:a16="http://schemas.microsoft.com/office/drawing/2014/main" id="{F0429043-B5B5-4E6D-BCB4-9A526E2E43A8}"/>
              </a:ext>
            </a:extLst>
          </p:cNvPr>
          <p:cNvPicPr>
            <a:picLocks noChangeAspect="1"/>
          </p:cNvPicPr>
          <p:nvPr/>
        </p:nvPicPr>
        <p:blipFill>
          <a:blip r:embed="rId4"/>
          <a:stretch>
            <a:fillRect/>
          </a:stretch>
        </p:blipFill>
        <p:spPr>
          <a:xfrm>
            <a:off x="5425409" y="2989960"/>
            <a:ext cx="5661881" cy="3719855"/>
          </a:xfrm>
          <a:prstGeom prst="rect">
            <a:avLst/>
          </a:prstGeom>
        </p:spPr>
      </p:pic>
    </p:spTree>
    <p:extLst>
      <p:ext uri="{BB962C8B-B14F-4D97-AF65-F5344CB8AC3E}">
        <p14:creationId xmlns:p14="http://schemas.microsoft.com/office/powerpoint/2010/main" val="341146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descr="Une image contenant texte&#10;&#10;Description générée automatiquement">
            <a:extLst>
              <a:ext uri="{FF2B5EF4-FFF2-40B4-BE49-F238E27FC236}">
                <a16:creationId xmlns:a16="http://schemas.microsoft.com/office/drawing/2014/main" id="{E037484F-EFDA-187A-415A-589EE8D630DB}"/>
              </a:ext>
            </a:extLst>
          </p:cNvPr>
          <p:cNvPicPr>
            <a:picLocks noChangeAspect="1"/>
          </p:cNvPicPr>
          <p:nvPr/>
        </p:nvPicPr>
        <p:blipFill>
          <a:blip r:embed="rId2"/>
          <a:stretch>
            <a:fillRect/>
          </a:stretch>
        </p:blipFill>
        <p:spPr>
          <a:xfrm>
            <a:off x="1028132" y="948774"/>
            <a:ext cx="10351825" cy="4141588"/>
          </a:xfrm>
          <a:prstGeom prst="rect">
            <a:avLst/>
          </a:prstGeom>
        </p:spPr>
      </p:pic>
      <p:pic>
        <p:nvPicPr>
          <p:cNvPr id="7" name="Image 7">
            <a:extLst>
              <a:ext uri="{FF2B5EF4-FFF2-40B4-BE49-F238E27FC236}">
                <a16:creationId xmlns:a16="http://schemas.microsoft.com/office/drawing/2014/main" id="{C338755A-2989-9709-1BDA-1E3DF615907C}"/>
              </a:ext>
            </a:extLst>
          </p:cNvPr>
          <p:cNvPicPr>
            <a:picLocks noChangeAspect="1"/>
          </p:cNvPicPr>
          <p:nvPr/>
        </p:nvPicPr>
        <p:blipFill>
          <a:blip r:embed="rId3"/>
          <a:stretch>
            <a:fillRect/>
          </a:stretch>
        </p:blipFill>
        <p:spPr>
          <a:xfrm>
            <a:off x="3518849" y="5420570"/>
            <a:ext cx="6371229" cy="293159"/>
          </a:xfrm>
          <a:prstGeom prst="rect">
            <a:avLst/>
          </a:prstGeom>
        </p:spPr>
      </p:pic>
    </p:spTree>
    <p:extLst>
      <p:ext uri="{BB962C8B-B14F-4D97-AF65-F5344CB8AC3E}">
        <p14:creationId xmlns:p14="http://schemas.microsoft.com/office/powerpoint/2010/main" val="368148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3"/>
            <a:ext cx="9439836" cy="830998"/>
          </a:xfrm>
          <a:prstGeom prst="roundRect">
            <a:avLst/>
          </a:prstGeom>
          <a:solidFill>
            <a:srgbClr val="92D050"/>
          </a:solidFill>
        </p:spPr>
        <p:txBody>
          <a:bodyPr vert="horz" lIns="91440" tIns="45720" rIns="91440" bIns="45720" rtlCol="0" anchor="ctr">
            <a:normAutofit fontScale="90000"/>
          </a:bodyPr>
          <a:lstStyle/>
          <a:p>
            <a:r>
              <a:rPr lang="fr-CH" sz="2800" dirty="0">
                <a:solidFill>
                  <a:schemeClr val="bg1"/>
                </a:solidFill>
              </a:rPr>
              <a:t>Des enjeux environnementaux, sociétaux et économiques qui poussent les collectivités au changement</a:t>
            </a:r>
          </a:p>
        </p:txBody>
      </p:sp>
      <p:sp>
        <p:nvSpPr>
          <p:cNvPr id="32" name="ZoneTexte 31">
            <a:extLst>
              <a:ext uri="{FF2B5EF4-FFF2-40B4-BE49-F238E27FC236}">
                <a16:creationId xmlns:a16="http://schemas.microsoft.com/office/drawing/2014/main" id="{2A86DFBD-2D7A-474C-A17B-CA471876E74B}"/>
              </a:ext>
            </a:extLst>
          </p:cNvPr>
          <p:cNvSpPr txBox="1"/>
          <p:nvPr/>
        </p:nvSpPr>
        <p:spPr>
          <a:xfrm>
            <a:off x="9299573" y="1149895"/>
            <a:ext cx="2320454" cy="830997"/>
          </a:xfrm>
          <a:prstGeom prst="rect">
            <a:avLst/>
          </a:prstGeom>
          <a:noFill/>
        </p:spPr>
        <p:txBody>
          <a:bodyPr wrap="square" rtlCol="0">
            <a:spAutoFit/>
          </a:bodyPr>
          <a:lstStyle/>
          <a:p>
            <a:pPr algn="ctr"/>
            <a:r>
              <a:rPr lang="fr-FR" sz="1600" i="1">
                <a:solidFill>
                  <a:schemeClr val="bg1"/>
                </a:solidFill>
              </a:rPr>
              <a:t>Le logo indiquant </a:t>
            </a:r>
          </a:p>
          <a:p>
            <a:pPr algn="ctr"/>
            <a:r>
              <a:rPr lang="fr-FR" sz="1600" i="1">
                <a:solidFill>
                  <a:schemeClr val="bg1"/>
                </a:solidFill>
              </a:rPr>
              <a:t>qu’un véhicule roule </a:t>
            </a:r>
          </a:p>
          <a:p>
            <a:pPr algn="ctr"/>
            <a:r>
              <a:rPr lang="fr-FR" sz="1600" i="1">
                <a:solidFill>
                  <a:schemeClr val="bg1"/>
                </a:solidFill>
              </a:rPr>
              <a:t>au BioGNV : </a:t>
            </a:r>
          </a:p>
        </p:txBody>
      </p:sp>
      <p:sp>
        <p:nvSpPr>
          <p:cNvPr id="64" name="Rectangle 63">
            <a:extLst>
              <a:ext uri="{FF2B5EF4-FFF2-40B4-BE49-F238E27FC236}">
                <a16:creationId xmlns:a16="http://schemas.microsoft.com/office/drawing/2014/main" id="{C050FDC3-2A96-463C-88E1-AB870C57868A}"/>
              </a:ext>
            </a:extLst>
          </p:cNvPr>
          <p:cNvSpPr/>
          <p:nvPr/>
        </p:nvSpPr>
        <p:spPr>
          <a:xfrm>
            <a:off x="2359152" y="3456394"/>
            <a:ext cx="7104888" cy="2048294"/>
          </a:xfrm>
          <a:prstGeom prst="rect">
            <a:avLst/>
          </a:prstGeom>
          <a:solidFill>
            <a:srgbClr val="F9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5C809594-97F3-4F11-8523-08682B039A80}"/>
              </a:ext>
            </a:extLst>
          </p:cNvPr>
          <p:cNvSpPr/>
          <p:nvPr/>
        </p:nvSpPr>
        <p:spPr>
          <a:xfrm rot="18900000">
            <a:off x="5743668" y="3178865"/>
            <a:ext cx="369907" cy="389893"/>
          </a:xfrm>
          <a:prstGeom prst="rect">
            <a:avLst/>
          </a:prstGeom>
          <a:solidFill>
            <a:schemeClr val="bg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8F13A718-F03D-4327-B75B-80C2CC9F5474}"/>
              </a:ext>
            </a:extLst>
          </p:cNvPr>
          <p:cNvSpPr/>
          <p:nvPr/>
        </p:nvSpPr>
        <p:spPr>
          <a:xfrm>
            <a:off x="5560495" y="1782575"/>
            <a:ext cx="720000" cy="720000"/>
          </a:xfrm>
          <a:prstGeom prst="ellipse">
            <a:avLst/>
          </a:prstGeom>
          <a:noFill/>
          <a:ln w="38100">
            <a:solidFill>
              <a:srgbClr val="F9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sp>
        <p:nvSpPr>
          <p:cNvPr id="67" name="Titre 1">
            <a:extLst>
              <a:ext uri="{FF2B5EF4-FFF2-40B4-BE49-F238E27FC236}">
                <a16:creationId xmlns:a16="http://schemas.microsoft.com/office/drawing/2014/main" id="{68CB1DBE-9540-4D80-A28D-047F5C003AF7}"/>
              </a:ext>
            </a:extLst>
          </p:cNvPr>
          <p:cNvSpPr txBox="1">
            <a:spLocks/>
          </p:cNvSpPr>
          <p:nvPr/>
        </p:nvSpPr>
        <p:spPr>
          <a:xfrm>
            <a:off x="5429420" y="1942859"/>
            <a:ext cx="984276" cy="382225"/>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6000" b="0">
                <a:solidFill>
                  <a:srgbClr val="F9B300"/>
                </a:solidFill>
              </a:rPr>
              <a:t>+</a:t>
            </a:r>
          </a:p>
        </p:txBody>
      </p:sp>
      <p:sp>
        <p:nvSpPr>
          <p:cNvPr id="68" name="Espace réservé du texte 7">
            <a:extLst>
              <a:ext uri="{FF2B5EF4-FFF2-40B4-BE49-F238E27FC236}">
                <a16:creationId xmlns:a16="http://schemas.microsoft.com/office/drawing/2014/main" id="{2EE7DF6A-3592-45CC-B9B7-AC4D8AC59BFB}"/>
              </a:ext>
            </a:extLst>
          </p:cNvPr>
          <p:cNvSpPr txBox="1">
            <a:spLocks/>
          </p:cNvSpPr>
          <p:nvPr/>
        </p:nvSpPr>
        <p:spPr>
          <a:xfrm>
            <a:off x="6553202" y="1601116"/>
            <a:ext cx="5172402" cy="1467472"/>
          </a:xfrm>
          <a:prstGeom prst="rect">
            <a:avLst/>
          </a:prstGeom>
          <a:noFill/>
        </p:spPr>
        <p:txBody>
          <a:bodyPr wrap="square">
            <a:spAutoFit/>
          </a:bodyPr>
          <a:lstStyle>
            <a:defPPr>
              <a:defRPr lang="fr-FR"/>
            </a:defPPr>
            <a:lvl1pPr algn="r">
              <a:defRPr sz="1400">
                <a:latin typeface="Avenir LT Std 55 Roman"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a:t>La qualité de l’air constitue un enjeu sanitaire majeur avec </a:t>
            </a:r>
            <a:br>
              <a:rPr lang="fr-FR"/>
            </a:br>
            <a:r>
              <a:rPr lang="fr-FR"/>
              <a:t>la multiplication des pics de pollution. </a:t>
            </a:r>
            <a:br>
              <a:rPr lang="fr-FR"/>
            </a:br>
            <a:r>
              <a:rPr lang="fr-FR"/>
              <a:t>Chaque année, en France 100 000 décès prématurés* </a:t>
            </a:r>
            <a:br>
              <a:rPr lang="fr-FR"/>
            </a:br>
            <a:r>
              <a:rPr lang="fr-FR"/>
              <a:t>seraient liés à la qualité de l’air.*</a:t>
            </a:r>
          </a:p>
        </p:txBody>
      </p:sp>
      <p:sp>
        <p:nvSpPr>
          <p:cNvPr id="69" name="Espace réservé du texte 7">
            <a:extLst>
              <a:ext uri="{FF2B5EF4-FFF2-40B4-BE49-F238E27FC236}">
                <a16:creationId xmlns:a16="http://schemas.microsoft.com/office/drawing/2014/main" id="{681F99FB-26FA-4BA1-9599-25876E73514B}"/>
              </a:ext>
            </a:extLst>
          </p:cNvPr>
          <p:cNvSpPr txBox="1">
            <a:spLocks/>
          </p:cNvSpPr>
          <p:nvPr/>
        </p:nvSpPr>
        <p:spPr>
          <a:xfrm>
            <a:off x="2130063" y="3664467"/>
            <a:ext cx="7582989" cy="1575000"/>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i="1">
                <a:solidFill>
                  <a:schemeClr val="bg1"/>
                </a:solidFill>
              </a:rPr>
              <a:t>Préserver les ressources naturelles, limiter les émissions de gaz à effet de serre </a:t>
            </a:r>
            <a:br>
              <a:rPr lang="fr-FR" b="1" i="1">
                <a:solidFill>
                  <a:schemeClr val="bg1"/>
                </a:solidFill>
              </a:rPr>
            </a:br>
            <a:r>
              <a:rPr lang="fr-FR" b="1" i="1">
                <a:solidFill>
                  <a:schemeClr val="bg1"/>
                </a:solidFill>
              </a:rPr>
              <a:t>et diminuer la pollution atmosphérique sont autant d’enjeux auxquels </a:t>
            </a:r>
            <a:br>
              <a:rPr lang="fr-FR" b="1" i="1">
                <a:solidFill>
                  <a:schemeClr val="bg1"/>
                </a:solidFill>
              </a:rPr>
            </a:br>
            <a:r>
              <a:rPr lang="fr-FR" b="1" i="1">
                <a:solidFill>
                  <a:schemeClr val="bg1"/>
                </a:solidFill>
              </a:rPr>
              <a:t>transporteurs et collectivités sont, aujourd’hui, confrontés et doivent répondre </a:t>
            </a:r>
            <a:br>
              <a:rPr lang="fr-FR" b="1" i="1">
                <a:solidFill>
                  <a:schemeClr val="bg1"/>
                </a:solidFill>
              </a:rPr>
            </a:br>
            <a:r>
              <a:rPr lang="fr-FR" b="1" i="1">
                <a:solidFill>
                  <a:schemeClr val="bg1"/>
                </a:solidFill>
              </a:rPr>
              <a:t>avec des solutions innovantes, attractives et concrètes. </a:t>
            </a:r>
          </a:p>
          <a:p>
            <a:pPr marL="0" indent="0" algn="ctr">
              <a:spcBef>
                <a:spcPts val="0"/>
              </a:spcBef>
              <a:buFont typeface="Arial" panose="020B0604020202020204" pitchFamily="34" charset="0"/>
              <a:buNone/>
            </a:pPr>
            <a:endParaRPr lang="fr-FR" b="1">
              <a:solidFill>
                <a:schemeClr val="bg1"/>
              </a:solidFill>
            </a:endParaRPr>
          </a:p>
          <a:p>
            <a:pPr marL="0" indent="0" algn="ctr">
              <a:spcBef>
                <a:spcPts val="0"/>
              </a:spcBef>
              <a:buNone/>
            </a:pPr>
            <a:r>
              <a:rPr lang="fr-FR" b="1">
                <a:solidFill>
                  <a:schemeClr val="bg1"/>
                </a:solidFill>
              </a:rPr>
              <a:t>Le passage à des solutions de mobilité durable n’est plus une alternative.</a:t>
            </a:r>
          </a:p>
          <a:p>
            <a:pPr marL="0" indent="0" algn="ctr">
              <a:spcBef>
                <a:spcPts val="0"/>
              </a:spcBef>
              <a:buNone/>
            </a:pPr>
            <a:r>
              <a:rPr lang="fr-FR" b="1">
                <a:solidFill>
                  <a:schemeClr val="bg1"/>
                </a:solidFill>
              </a:rPr>
              <a:t>Un certain nombre de mesure sont déjà engagées dans ce sens.  </a:t>
            </a:r>
          </a:p>
        </p:txBody>
      </p:sp>
      <p:sp>
        <p:nvSpPr>
          <p:cNvPr id="70" name="ZoneTexte 69">
            <a:extLst>
              <a:ext uri="{FF2B5EF4-FFF2-40B4-BE49-F238E27FC236}">
                <a16:creationId xmlns:a16="http://schemas.microsoft.com/office/drawing/2014/main" id="{95954C14-3A9B-4B64-97E4-AB067E38C7E6}"/>
              </a:ext>
            </a:extLst>
          </p:cNvPr>
          <p:cNvSpPr txBox="1"/>
          <p:nvPr/>
        </p:nvSpPr>
        <p:spPr>
          <a:xfrm>
            <a:off x="347242" y="1601116"/>
            <a:ext cx="4943424" cy="954107"/>
          </a:xfrm>
          <a:prstGeom prst="rect">
            <a:avLst/>
          </a:prstGeom>
          <a:noFill/>
        </p:spPr>
        <p:txBody>
          <a:bodyPr wrap="square">
            <a:spAutoFit/>
          </a:bodyPr>
          <a:lstStyle/>
          <a:p>
            <a:pPr algn="r"/>
            <a:r>
              <a:rPr lang="fr-FR" sz="1400">
                <a:latin typeface="Avenir LT Std 55 Roman" panose="020B0503020203020204" pitchFamily="34" charset="0"/>
              </a:rPr>
              <a:t>Le réchauffement climatique rend cruciale la décarbonation du secteur des transports qui représente à lui seul </a:t>
            </a:r>
            <a:br>
              <a:rPr lang="fr-FR" sz="1400">
                <a:latin typeface="Avenir LT Std 55 Roman" panose="020B0503020203020204" pitchFamily="34" charset="0"/>
              </a:rPr>
            </a:br>
            <a:r>
              <a:rPr lang="fr-FR" sz="1400">
                <a:latin typeface="Avenir LT Std 55 Roman" panose="020B0503020203020204" pitchFamily="34" charset="0"/>
              </a:rPr>
              <a:t>près de 40% des émissions de CO</a:t>
            </a:r>
            <a:r>
              <a:rPr lang="fr-FR" sz="1400" baseline="-25000">
                <a:latin typeface="Avenir LT Std 55 Roman" panose="020B0503020203020204" pitchFamily="34" charset="0"/>
              </a:rPr>
              <a:t>2</a:t>
            </a:r>
            <a:r>
              <a:rPr lang="fr-FR" sz="1400">
                <a:latin typeface="Avenir LT Std 55 Roman" panose="020B0503020203020204" pitchFamily="34" charset="0"/>
              </a:rPr>
              <a:t> dont plus de 80% </a:t>
            </a:r>
            <a:br>
              <a:rPr lang="fr-FR" sz="1400">
                <a:latin typeface="Avenir LT Std 55 Roman" panose="020B0503020203020204" pitchFamily="34" charset="0"/>
              </a:rPr>
            </a:br>
            <a:r>
              <a:rPr lang="fr-FR" sz="1400">
                <a:latin typeface="Avenir LT Std 55 Roman" panose="020B0503020203020204" pitchFamily="34" charset="0"/>
              </a:rPr>
              <a:t>au titre du transport routier.</a:t>
            </a:r>
          </a:p>
        </p:txBody>
      </p:sp>
      <p:cxnSp>
        <p:nvCxnSpPr>
          <p:cNvPr id="71" name="Connecteur droit 70">
            <a:extLst>
              <a:ext uri="{FF2B5EF4-FFF2-40B4-BE49-F238E27FC236}">
                <a16:creationId xmlns:a16="http://schemas.microsoft.com/office/drawing/2014/main" id="{3F5B09EE-7490-4545-ACE2-0B94145CDB8E}"/>
              </a:ext>
            </a:extLst>
          </p:cNvPr>
          <p:cNvCxnSpPr>
            <a:cxnSpLocks/>
          </p:cNvCxnSpPr>
          <p:nvPr/>
        </p:nvCxnSpPr>
        <p:spPr>
          <a:xfrm>
            <a:off x="5921557" y="2514600"/>
            <a:ext cx="0" cy="933001"/>
          </a:xfrm>
          <a:prstGeom prst="line">
            <a:avLst/>
          </a:prstGeom>
          <a:ln w="38100">
            <a:solidFill>
              <a:srgbClr val="F9B300"/>
            </a:solidFill>
          </a:ln>
        </p:spPr>
        <p:style>
          <a:lnRef idx="1">
            <a:schemeClr val="accent1"/>
          </a:lnRef>
          <a:fillRef idx="0">
            <a:schemeClr val="accent1"/>
          </a:fillRef>
          <a:effectRef idx="0">
            <a:schemeClr val="accent1"/>
          </a:effectRef>
          <a:fontRef idx="minor">
            <a:schemeClr val="tx1"/>
          </a:fontRef>
        </p:style>
      </p:cxnSp>
      <p:grpSp>
        <p:nvGrpSpPr>
          <p:cNvPr id="72" name="Groupe 71">
            <a:extLst>
              <a:ext uri="{FF2B5EF4-FFF2-40B4-BE49-F238E27FC236}">
                <a16:creationId xmlns:a16="http://schemas.microsoft.com/office/drawing/2014/main" id="{EDE689F2-8D41-4907-B9F7-4C6C276E22B5}"/>
              </a:ext>
            </a:extLst>
          </p:cNvPr>
          <p:cNvGrpSpPr/>
          <p:nvPr/>
        </p:nvGrpSpPr>
        <p:grpSpPr>
          <a:xfrm>
            <a:off x="5572707" y="3094661"/>
            <a:ext cx="697361" cy="348849"/>
            <a:chOff x="5572707" y="3094661"/>
            <a:chExt cx="697361" cy="348849"/>
          </a:xfrm>
        </p:grpSpPr>
        <p:cxnSp>
          <p:nvCxnSpPr>
            <p:cNvPr id="73" name="Connecteur droit 72">
              <a:extLst>
                <a:ext uri="{FF2B5EF4-FFF2-40B4-BE49-F238E27FC236}">
                  <a16:creationId xmlns:a16="http://schemas.microsoft.com/office/drawing/2014/main" id="{9783EC65-C344-4E3D-B604-EABE0AE314C2}"/>
                </a:ext>
              </a:extLst>
            </p:cNvPr>
            <p:cNvCxnSpPr>
              <a:cxnSpLocks/>
            </p:cNvCxnSpPr>
            <p:nvPr/>
          </p:nvCxnSpPr>
          <p:spPr>
            <a:xfrm flipH="1">
              <a:off x="5921557" y="3094998"/>
              <a:ext cx="348511" cy="348512"/>
            </a:xfrm>
            <a:prstGeom prst="line">
              <a:avLst/>
            </a:prstGeom>
            <a:ln w="38100" cap="rnd">
              <a:solidFill>
                <a:srgbClr val="F9B300"/>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BF755261-58AE-45B1-B1C7-74715DB21C4F}"/>
                </a:ext>
              </a:extLst>
            </p:cNvPr>
            <p:cNvCxnSpPr>
              <a:cxnSpLocks/>
            </p:cNvCxnSpPr>
            <p:nvPr/>
          </p:nvCxnSpPr>
          <p:spPr>
            <a:xfrm flipH="1" flipV="1">
              <a:off x="5572707" y="3094661"/>
              <a:ext cx="348850" cy="348849"/>
            </a:xfrm>
            <a:prstGeom prst="line">
              <a:avLst/>
            </a:prstGeom>
            <a:ln w="38100" cap="rnd">
              <a:solidFill>
                <a:srgbClr val="F9B300"/>
              </a:solidFill>
            </a:ln>
          </p:spPr>
          <p:style>
            <a:lnRef idx="1">
              <a:schemeClr val="accent1"/>
            </a:lnRef>
            <a:fillRef idx="0">
              <a:schemeClr val="accent1"/>
            </a:fillRef>
            <a:effectRef idx="0">
              <a:schemeClr val="accent1"/>
            </a:effectRef>
            <a:fontRef idx="minor">
              <a:schemeClr val="tx1"/>
            </a:fontRef>
          </p:style>
        </p:cxnSp>
      </p:grpSp>
      <p:sp>
        <p:nvSpPr>
          <p:cNvPr id="75" name="ZoneTexte 74">
            <a:extLst>
              <a:ext uri="{FF2B5EF4-FFF2-40B4-BE49-F238E27FC236}">
                <a16:creationId xmlns:a16="http://schemas.microsoft.com/office/drawing/2014/main" id="{162A3715-7FED-4E60-9D99-8D678BDD86D5}"/>
              </a:ext>
            </a:extLst>
          </p:cNvPr>
          <p:cNvSpPr txBox="1"/>
          <p:nvPr/>
        </p:nvSpPr>
        <p:spPr>
          <a:xfrm>
            <a:off x="565712" y="5849589"/>
            <a:ext cx="6067965" cy="369332"/>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900" b="0" i="1" u="none" strike="noStrike" kern="1200" cap="none" spc="0" normalizeH="0" baseline="0" noProof="0">
                <a:ln>
                  <a:noFill/>
                </a:ln>
                <a:solidFill>
                  <a:srgbClr val="000000"/>
                </a:solidFill>
                <a:effectLst/>
                <a:uLnTx/>
                <a:uFillTx/>
                <a:latin typeface="Arial"/>
                <a:ea typeface="+mn-ea"/>
                <a:cs typeface="+mn-cs"/>
              </a:rPr>
              <a:t>* Etude menée par des chercheurs en santé environnementale de l’université Harvard (Etats-Unis) et Birmingham, Leicester et Londres (Royaume-Uni), parue dans la revue scientifique </a:t>
            </a:r>
            <a:r>
              <a:rPr kumimoji="0" lang="fr-FR" sz="900" b="0" i="1" u="none" strike="noStrike" kern="1200" cap="none" spc="0" normalizeH="0" baseline="0" noProof="0" err="1">
                <a:ln>
                  <a:noFill/>
                </a:ln>
                <a:solidFill>
                  <a:srgbClr val="000000"/>
                </a:solidFill>
                <a:effectLst/>
                <a:uLnTx/>
                <a:uFillTx/>
                <a:latin typeface="Arial"/>
                <a:ea typeface="+mn-ea"/>
                <a:cs typeface="+mn-cs"/>
              </a:rPr>
              <a:t>Environmental</a:t>
            </a:r>
            <a:r>
              <a:rPr kumimoji="0" lang="fr-FR" sz="900" b="0" i="1" u="none" strike="noStrike" kern="1200" cap="none" spc="0" normalizeH="0" baseline="0" noProof="0">
                <a:ln>
                  <a:noFill/>
                </a:ln>
                <a:solidFill>
                  <a:srgbClr val="000000"/>
                </a:solidFill>
                <a:effectLst/>
                <a:uLnTx/>
                <a:uFillTx/>
                <a:latin typeface="Arial"/>
                <a:ea typeface="+mn-ea"/>
                <a:cs typeface="+mn-cs"/>
              </a:rPr>
              <a:t> </a:t>
            </a:r>
            <a:r>
              <a:rPr kumimoji="0" lang="fr-FR" sz="900" b="0" i="1" u="none" strike="noStrike" kern="1200" cap="none" spc="0" normalizeH="0" baseline="0" noProof="0" err="1">
                <a:ln>
                  <a:noFill/>
                </a:ln>
                <a:solidFill>
                  <a:srgbClr val="000000"/>
                </a:solidFill>
                <a:effectLst/>
                <a:uLnTx/>
                <a:uFillTx/>
                <a:latin typeface="Arial"/>
                <a:ea typeface="+mn-ea"/>
                <a:cs typeface="+mn-cs"/>
              </a:rPr>
              <a:t>Search</a:t>
            </a:r>
            <a:r>
              <a:rPr kumimoji="0" lang="fr-FR" sz="900" b="0" i="1" u="none" strike="noStrike" kern="1200" cap="none" spc="0" normalizeH="0" baseline="0" noProof="0">
                <a:ln>
                  <a:noFill/>
                </a:ln>
                <a:solidFill>
                  <a:srgbClr val="000000"/>
                </a:solidFill>
                <a:effectLst/>
                <a:uLnTx/>
                <a:uFillTx/>
                <a:latin typeface="Arial"/>
                <a:ea typeface="+mn-ea"/>
                <a:cs typeface="+mn-cs"/>
              </a:rPr>
              <a:t> (février 2021</a:t>
            </a:r>
            <a:r>
              <a:rPr kumimoji="0" lang="fr-FR" sz="900" b="0" i="1" u="none" strike="noStrike" kern="1200" cap="none" spc="0" normalizeH="0" baseline="0" noProof="0">
                <a:ln>
                  <a:noFill/>
                </a:ln>
                <a:solidFill>
                  <a:srgbClr val="000000"/>
                </a:solidFill>
                <a:effectLst/>
                <a:uLnTx/>
                <a:uFillTx/>
                <a:latin typeface="Arial"/>
                <a:ea typeface="Avenir LT Std 55 Roman" panose="020B0503020203020204" pitchFamily="34" charset="0"/>
                <a:cs typeface="Times New Roman" panose="02020603050405020304" pitchFamily="18" charset="0"/>
              </a:rPr>
              <a:t>)</a:t>
            </a:r>
          </a:p>
        </p:txBody>
      </p:sp>
    </p:spTree>
    <p:extLst>
      <p:ext uri="{BB962C8B-B14F-4D97-AF65-F5344CB8AC3E}">
        <p14:creationId xmlns:p14="http://schemas.microsoft.com/office/powerpoint/2010/main" val="427095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9F1BA9-E67C-4D75-8C31-73E1BA76A94A}"/>
              </a:ext>
            </a:extLst>
          </p:cNvPr>
          <p:cNvSpPr txBox="1">
            <a:spLocks/>
          </p:cNvSpPr>
          <p:nvPr/>
        </p:nvSpPr>
        <p:spPr>
          <a:xfrm>
            <a:off x="2752165" y="76152"/>
            <a:ext cx="9439836" cy="573843"/>
          </a:xfrm>
          <a:prstGeom prst="round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CH" sz="2800">
                <a:solidFill>
                  <a:schemeClr val="bg1"/>
                </a:solidFill>
              </a:rPr>
              <a:t>Les liens utiles / Coordonnées</a:t>
            </a:r>
          </a:p>
        </p:txBody>
      </p:sp>
      <p:pic>
        <p:nvPicPr>
          <p:cNvPr id="5" name="Image 4" descr="Une image contenant ciel, extérieur, herbe, arbre&#10;&#10;Description générée automatiquement">
            <a:extLst>
              <a:ext uri="{FF2B5EF4-FFF2-40B4-BE49-F238E27FC236}">
                <a16:creationId xmlns:a16="http://schemas.microsoft.com/office/drawing/2014/main" id="{A06C2D82-092E-4B6D-B82D-101580908597}"/>
              </a:ext>
            </a:extLst>
          </p:cNvPr>
          <p:cNvPicPr>
            <a:picLocks noChangeAspect="1"/>
          </p:cNvPicPr>
          <p:nvPr/>
        </p:nvPicPr>
        <p:blipFill rotWithShape="1">
          <a:blip r:embed="rId2"/>
          <a:srcRect l="151" r="17181" b="-1"/>
          <a:stretch/>
        </p:blipFill>
        <p:spPr>
          <a:xfrm>
            <a:off x="6294239" y="1149895"/>
            <a:ext cx="5897761" cy="4762185"/>
          </a:xfrm>
          <a:custGeom>
            <a:avLst/>
            <a:gdLst>
              <a:gd name="connsiteX0" fmla="*/ 486575 w 8466851"/>
              <a:gd name="connsiteY0" fmla="*/ 0 h 6089535"/>
              <a:gd name="connsiteX1" fmla="*/ 8466851 w 8466851"/>
              <a:gd name="connsiteY1" fmla="*/ 0 h 6089535"/>
              <a:gd name="connsiteX2" fmla="*/ 8466851 w 8466851"/>
              <a:gd name="connsiteY2" fmla="*/ 6084784 h 6089535"/>
              <a:gd name="connsiteX3" fmla="*/ 1729749 w 8466851"/>
              <a:gd name="connsiteY3" fmla="*/ 3315080 h 6089535"/>
              <a:gd name="connsiteX4" fmla="*/ 486575 w 8466851"/>
              <a:gd name="connsiteY4" fmla="*/ 0 h 6089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6851" h="6089535">
                <a:moveTo>
                  <a:pt x="486575" y="0"/>
                </a:moveTo>
                <a:lnTo>
                  <a:pt x="8466851" y="0"/>
                </a:lnTo>
                <a:lnTo>
                  <a:pt x="8466851" y="6084784"/>
                </a:lnTo>
                <a:cubicBezTo>
                  <a:pt x="2204964" y="6205353"/>
                  <a:pt x="4668306" y="3997365"/>
                  <a:pt x="1729749" y="3315080"/>
                </a:cubicBezTo>
                <a:cubicBezTo>
                  <a:pt x="-1208808" y="2632796"/>
                  <a:pt x="486575" y="0"/>
                  <a:pt x="486575" y="0"/>
                </a:cubicBezTo>
                <a:close/>
              </a:path>
            </a:pathLst>
          </a:custGeom>
          <a:noFill/>
          <a:effectLst>
            <a:outerShdw blurRad="50800" dist="50800" dir="8100000" algn="ctr" rotWithShape="0">
              <a:srgbClr val="000000">
                <a:alpha val="5000"/>
              </a:srgbClr>
            </a:outerShdw>
          </a:effectLst>
        </p:spPr>
      </p:pic>
      <p:sp>
        <p:nvSpPr>
          <p:cNvPr id="7" name="ZoneTexte 6">
            <a:extLst>
              <a:ext uri="{FF2B5EF4-FFF2-40B4-BE49-F238E27FC236}">
                <a16:creationId xmlns:a16="http://schemas.microsoft.com/office/drawing/2014/main" id="{732F9DD7-EAC4-43E9-8480-BFB0EB653DD7}"/>
              </a:ext>
            </a:extLst>
          </p:cNvPr>
          <p:cNvSpPr txBox="1"/>
          <p:nvPr/>
        </p:nvSpPr>
        <p:spPr>
          <a:xfrm>
            <a:off x="402417" y="5091527"/>
            <a:ext cx="7782669" cy="963242"/>
          </a:xfrm>
          <a:prstGeom prst="rect">
            <a:avLst/>
          </a:prstGeom>
        </p:spPr>
        <p:txBody>
          <a:bodyPr vert="horz" lIns="72000" tIns="45720" rIns="72000" bIns="45720" rtlCol="0" anchor="t">
            <a:normAutofit/>
          </a:bodyPr>
          <a:lstStyle/>
          <a:p>
            <a:pPr>
              <a:spcBef>
                <a:spcPts val="1000"/>
              </a:spcBef>
              <a:buClr>
                <a:schemeClr val="accent1"/>
              </a:buClr>
            </a:pPr>
            <a:r>
              <a:rPr lang="fr-FR" sz="2000" kern="1200">
                <a:solidFill>
                  <a:schemeClr val="accent2"/>
                </a:solidFill>
                <a:latin typeface="Avenir LT Std 55 Roman" panose="020B0503020203020204" pitchFamily="34" charset="0"/>
                <a:ea typeface="+mn-ea"/>
                <a:cs typeface="+mn-cs"/>
                <a:hlinkClick r:id="rId3"/>
              </a:rPr>
              <a:t>Vos contacts GRDF pour votre projet BioGNV/GNV - GRDF.FR</a:t>
            </a:r>
            <a:endParaRPr lang="fr-FR" sz="2000" kern="1200">
              <a:solidFill>
                <a:schemeClr val="accent2"/>
              </a:solidFill>
              <a:latin typeface="Avenir LT Std 55 Roman" panose="020B0503020203020204" pitchFamily="34" charset="0"/>
              <a:ea typeface="+mn-ea"/>
              <a:cs typeface="+mn-cs"/>
            </a:endParaRPr>
          </a:p>
        </p:txBody>
      </p:sp>
      <p:sp>
        <p:nvSpPr>
          <p:cNvPr id="9" name="Rectangle 8">
            <a:extLst>
              <a:ext uri="{FF2B5EF4-FFF2-40B4-BE49-F238E27FC236}">
                <a16:creationId xmlns:a16="http://schemas.microsoft.com/office/drawing/2014/main" id="{C00C785D-B225-4A64-A28A-5FDC29FE3A58}"/>
              </a:ext>
            </a:extLst>
          </p:cNvPr>
          <p:cNvSpPr/>
          <p:nvPr/>
        </p:nvSpPr>
        <p:spPr>
          <a:xfrm>
            <a:off x="52884" y="1989441"/>
            <a:ext cx="6480720" cy="2123658"/>
          </a:xfrm>
          <a:prstGeom prst="rect">
            <a:avLst/>
          </a:prstGeom>
        </p:spPr>
        <p:txBody>
          <a:bodyPr wrap="square" anchor="t">
            <a:spAutoFit/>
          </a:body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a:ln>
                  <a:noFill/>
                </a:ln>
                <a:solidFill>
                  <a:srgbClr val="71B857"/>
                </a:solidFill>
                <a:effectLst/>
                <a:uLnTx/>
                <a:uFillTx/>
                <a:latin typeface="Antagometrica BT" pitchFamily="34" charset="0"/>
                <a:ea typeface="+mn-ea"/>
                <a:cs typeface="+mn-cs"/>
              </a:rPr>
              <a:t>Merci de votre attention</a:t>
            </a:r>
          </a:p>
          <a:p>
            <a:pPr marL="0" marR="0" lvl="0" indent="0" algn="ctr" defTabSz="455613"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prstClr val="black"/>
                </a:solidFill>
                <a:effectLst/>
                <a:uLnTx/>
                <a:uFillTx/>
                <a:latin typeface="Antagometrica BT"/>
                <a:ea typeface="+mn-ea"/>
                <a:cs typeface="+mn-cs"/>
              </a:rPr>
              <a:t>Elodie DUPRAY et Sylvain ILLES</a:t>
            </a:r>
          </a:p>
          <a:p>
            <a:pPr marL="0" marR="0" lvl="0" indent="0" algn="ctr" defTabSz="455613"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prstClr val="black"/>
                </a:solidFill>
                <a:effectLst/>
                <a:uLnTx/>
                <a:uFillTx/>
                <a:latin typeface="Antagometrica BT"/>
                <a:ea typeface="+mn-ea"/>
                <a:cs typeface="+mn-cs"/>
              </a:rPr>
              <a:t>Chef de marché BioGNV et Ingénieur d’Affaires BioGNV/GNV</a:t>
            </a:r>
          </a:p>
          <a:p>
            <a:pPr marL="0" marR="0" lvl="0" indent="0" algn="ctr" defTabSz="455613"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srgbClr val="0563C1"/>
                </a:solidFill>
                <a:effectLst/>
                <a:uLnTx/>
                <a:uFillTx/>
                <a:latin typeface="Antagometrica BT"/>
                <a:ea typeface="+mn-ea"/>
                <a:cs typeface="+mn-cs"/>
                <a:hlinkClick r:id="rId4">
                  <a:extLst>
                    <a:ext uri="{A12FA001-AC4F-418D-AE19-62706E023703}">
                      <ahyp:hlinkClr xmlns:ahyp="http://schemas.microsoft.com/office/drawing/2018/hyperlinkcolor" val="tx"/>
                    </a:ext>
                  </a:extLst>
                </a:hlinkClick>
              </a:rPr>
              <a:t>Elodie.dupray@grdf.fr</a:t>
            </a:r>
            <a:r>
              <a:rPr kumimoji="0" lang="fr-FR" sz="2000" b="1" i="0" strike="noStrike" kern="1200" cap="none" spc="0" normalizeH="0" baseline="0" noProof="0">
                <a:ln>
                  <a:noFill/>
                </a:ln>
                <a:solidFill>
                  <a:srgbClr val="0563C1"/>
                </a:solidFill>
                <a:effectLst/>
                <a:uLnTx/>
                <a:uFillTx/>
                <a:latin typeface="Antagometrica BT"/>
                <a:ea typeface="+mn-ea"/>
                <a:cs typeface="+mn-cs"/>
                <a:hlinkClick r:id="rId4">
                  <a:extLst>
                    <a:ext uri="{A12FA001-AC4F-418D-AE19-62706E023703}">
                      <ahyp:hlinkClr xmlns:ahyp="http://schemas.microsoft.com/office/drawing/2018/hyperlinkcolor" val="tx"/>
                    </a:ext>
                  </a:extLst>
                </a:hlinkClick>
              </a:rPr>
              <a:t> </a:t>
            </a:r>
            <a:r>
              <a:rPr kumimoji="0" lang="fr-FR" sz="2000" b="1" i="0" strike="noStrike" kern="1200" cap="none" spc="0" normalizeH="0" baseline="0" noProof="0">
                <a:ln>
                  <a:noFill/>
                </a:ln>
                <a:effectLst/>
                <a:uLnTx/>
                <a:uFillTx/>
                <a:latin typeface="Antagometrica BT"/>
                <a:ea typeface="+mn-ea"/>
                <a:cs typeface="+mn-cs"/>
                <a:hlinkClick r:id="rId4">
                  <a:extLst>
                    <a:ext uri="{A12FA001-AC4F-418D-AE19-62706E023703}">
                      <ahyp:hlinkClr xmlns:ahyp="http://schemas.microsoft.com/office/drawing/2018/hyperlinkcolor" val="tx"/>
                    </a:ext>
                  </a:extLst>
                </a:hlinkClick>
              </a:rPr>
              <a:t>et</a:t>
            </a:r>
            <a:r>
              <a:rPr kumimoji="0" lang="fr-FR" sz="2000" b="1" i="0" strike="noStrike" kern="1200" cap="none" spc="0" normalizeH="0" baseline="0" noProof="0">
                <a:ln>
                  <a:noFill/>
                </a:ln>
                <a:solidFill>
                  <a:srgbClr val="0563C1"/>
                </a:solidFill>
                <a:effectLst/>
                <a:uLnTx/>
                <a:uFillTx/>
                <a:latin typeface="Antagometrica BT"/>
                <a:ea typeface="+mn-ea"/>
                <a:cs typeface="+mn-cs"/>
                <a:hlinkClick r:id="rId4">
                  <a:extLst>
                    <a:ext uri="{A12FA001-AC4F-418D-AE19-62706E023703}">
                      <ahyp:hlinkClr xmlns:ahyp="http://schemas.microsoft.com/office/drawing/2018/hyperlinkcolor" val="tx"/>
                    </a:ext>
                  </a:extLst>
                </a:hlinkClick>
              </a:rPr>
              <a:t> </a:t>
            </a:r>
            <a:r>
              <a:rPr kumimoji="0" lang="fr-FR" sz="2000" b="1" i="0" u="none" strike="noStrike" kern="1200" cap="none" spc="0" normalizeH="0" baseline="0" noProof="0">
                <a:ln>
                  <a:noFill/>
                </a:ln>
                <a:solidFill>
                  <a:srgbClr val="0563C1"/>
                </a:solidFill>
                <a:effectLst/>
                <a:uLnTx/>
                <a:uFillTx/>
                <a:latin typeface="Antagometrica BT"/>
                <a:ea typeface="+mn-ea"/>
                <a:cs typeface="+mn-cs"/>
                <a:hlinkClick r:id="rId4">
                  <a:extLst>
                    <a:ext uri="{A12FA001-AC4F-418D-AE19-62706E023703}">
                      <ahyp:hlinkClr xmlns:ahyp="http://schemas.microsoft.com/office/drawing/2018/hyperlinkcolor" val="tx"/>
                    </a:ext>
                  </a:extLst>
                </a:hlinkClick>
              </a:rPr>
              <a:t>Sylvain.illes@grdf.fr</a:t>
            </a:r>
            <a:endParaRPr kumimoji="0" lang="fr-FR" sz="2000" b="1" i="0" u="none" strike="noStrike" kern="1200" cap="none" spc="0" normalizeH="0" baseline="0" noProof="0">
              <a:ln>
                <a:noFill/>
              </a:ln>
              <a:solidFill>
                <a:prstClr val="black"/>
              </a:solidFill>
              <a:effectLst/>
              <a:uLnTx/>
              <a:uFillTx/>
              <a:latin typeface="Antagometrica BT"/>
              <a:ea typeface="+mn-ea"/>
              <a:cs typeface="+mn-cs"/>
            </a:endParaRPr>
          </a:p>
          <a:p>
            <a:pPr marL="0" marR="0" lvl="0" indent="0" algn="ctr" defTabSz="455613"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prstClr val="black"/>
                </a:solidFill>
                <a:effectLst/>
                <a:uLnTx/>
                <a:uFillTx/>
                <a:latin typeface="Antagometrica BT"/>
                <a:ea typeface="+mn-ea"/>
                <a:cs typeface="+mn-cs"/>
              </a:rPr>
              <a:t>Mob : 06 71 04 65 29 et 06 73 55 91 79</a:t>
            </a:r>
            <a:endParaRPr kumimoji="0" lang="fr-FR" sz="2000" b="1" i="0" u="none" strike="noStrike" kern="1200" cap="none" spc="0" normalizeH="0" baseline="0" noProof="0">
              <a:ln>
                <a:noFill/>
              </a:ln>
              <a:solidFill>
                <a:prstClr val="black"/>
              </a:solidFill>
              <a:effectLst/>
              <a:uLnTx/>
              <a:uFillTx/>
              <a:latin typeface="Antagometrica BT" pitchFamily="34" charset="0"/>
              <a:ea typeface="+mn-ea"/>
              <a:cs typeface="+mn-cs"/>
            </a:endParaRPr>
          </a:p>
        </p:txBody>
      </p:sp>
    </p:spTree>
    <p:extLst>
      <p:ext uri="{BB962C8B-B14F-4D97-AF65-F5344CB8AC3E}">
        <p14:creationId xmlns:p14="http://schemas.microsoft.com/office/powerpoint/2010/main" val="260891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7B057-3FEC-4EE2-B53C-E360513D9739}"/>
              </a:ext>
            </a:extLst>
          </p:cNvPr>
          <p:cNvSpPr>
            <a:spLocks noGrp="1"/>
          </p:cNvSpPr>
          <p:nvPr>
            <p:ph type="title"/>
          </p:nvPr>
        </p:nvSpPr>
        <p:spPr/>
        <p:txBody>
          <a:bodyPr>
            <a:normAutofit/>
          </a:bodyPr>
          <a:lstStyle/>
          <a:p>
            <a:r>
              <a:rPr lang="fr-FR" dirty="0"/>
              <a:t>Annexes</a:t>
            </a:r>
          </a:p>
        </p:txBody>
      </p:sp>
    </p:spTree>
    <p:extLst>
      <p:ext uri="{BB962C8B-B14F-4D97-AF65-F5344CB8AC3E}">
        <p14:creationId xmlns:p14="http://schemas.microsoft.com/office/powerpoint/2010/main" val="2809923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3"/>
            <a:ext cx="9439836" cy="584860"/>
          </a:xfrm>
          <a:prstGeom prst="roundRect">
            <a:avLst/>
          </a:prstGeom>
          <a:solidFill>
            <a:srgbClr val="92D050"/>
          </a:solidFill>
        </p:spPr>
        <p:txBody>
          <a:bodyPr vert="horz" lIns="91440" tIns="45720" rIns="91440" bIns="45720" rtlCol="0" anchor="ctr">
            <a:normAutofit/>
          </a:bodyPr>
          <a:lstStyle/>
          <a:p>
            <a:r>
              <a:rPr lang="fr-CH" sz="2800" dirty="0">
                <a:solidFill>
                  <a:schemeClr val="bg1"/>
                </a:solidFill>
              </a:rPr>
              <a:t>Qu’est-ce que le BioGNV ?</a:t>
            </a:r>
          </a:p>
        </p:txBody>
      </p:sp>
      <p:sp>
        <p:nvSpPr>
          <p:cNvPr id="30" name="Espace réservé du texte 7">
            <a:extLst>
              <a:ext uri="{FF2B5EF4-FFF2-40B4-BE49-F238E27FC236}">
                <a16:creationId xmlns:a16="http://schemas.microsoft.com/office/drawing/2014/main" id="{56AEB269-FDDD-42DB-92B2-840A8A2D54B7}"/>
              </a:ext>
            </a:extLst>
          </p:cNvPr>
          <p:cNvSpPr txBox="1">
            <a:spLocks/>
          </p:cNvSpPr>
          <p:nvPr/>
        </p:nvSpPr>
        <p:spPr>
          <a:xfrm>
            <a:off x="510716" y="1149895"/>
            <a:ext cx="8218799" cy="19447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solidFill>
                  <a:srgbClr val="70B856"/>
                </a:solidFill>
                <a:latin typeface="Avenir Book"/>
              </a:rPr>
              <a:t>—</a:t>
            </a:r>
            <a:r>
              <a:rPr lang="fr-FR" sz="1800" dirty="0">
                <a:latin typeface="Avenir Book"/>
              </a:rPr>
              <a:t> Le BioGNV est la version renouvelable du GNV (Gaz Naturel Véhicule). </a:t>
            </a:r>
            <a:endParaRPr lang="fr-FR" sz="1800">
              <a:latin typeface="Avenir Book" panose="02000503020000020003" pitchFamily="2" charset="0"/>
            </a:endParaRPr>
          </a:p>
          <a:p>
            <a:pPr marL="0" indent="0">
              <a:buNone/>
            </a:pPr>
            <a:r>
              <a:rPr lang="fr-FR" sz="1800" b="1" dirty="0">
                <a:solidFill>
                  <a:srgbClr val="70B856"/>
                </a:solidFill>
                <a:latin typeface="Avenir Book"/>
              </a:rPr>
              <a:t>— </a:t>
            </a:r>
            <a:r>
              <a:rPr lang="fr-FR" sz="1800" dirty="0">
                <a:latin typeface="Avenir Book"/>
              </a:rPr>
              <a:t>Il s’agit d’un gaz 100 % renouvelable, produit localement à partir de résidus agricoles, d’effluents d’élevage et de déchets des territoires, notamment alimentaires et boues d’épuration. </a:t>
            </a:r>
            <a:endParaRPr lang="fr-FR" sz="1800" dirty="0">
              <a:latin typeface="Avenir Book" panose="02000503020000020003" pitchFamily="2" charset="0"/>
            </a:endParaRPr>
          </a:p>
          <a:p>
            <a:pPr marL="0" indent="0">
              <a:buNone/>
            </a:pPr>
            <a:r>
              <a:rPr lang="fr-FR" sz="1800" b="1" dirty="0">
                <a:solidFill>
                  <a:srgbClr val="70B856"/>
                </a:solidFill>
                <a:latin typeface="Avenir Book"/>
              </a:rPr>
              <a:t>— </a:t>
            </a:r>
            <a:r>
              <a:rPr lang="fr-FR" sz="1800" dirty="0">
                <a:latin typeface="Avenir Book"/>
              </a:rPr>
              <a:t>Contrairement aux biocarburants de première génération, le BioGNV est dit de deuxième génération car il n’est pas produit à base de cultures alimentaires. </a:t>
            </a:r>
            <a:endParaRPr lang="fr-FR" sz="1800" dirty="0">
              <a:latin typeface="Avenir Book" panose="02000503020000020003" pitchFamily="2" charset="0"/>
            </a:endParaRPr>
          </a:p>
        </p:txBody>
      </p:sp>
      <p:sp>
        <p:nvSpPr>
          <p:cNvPr id="31" name="ZoneTexte 30">
            <a:extLst>
              <a:ext uri="{FF2B5EF4-FFF2-40B4-BE49-F238E27FC236}">
                <a16:creationId xmlns:a16="http://schemas.microsoft.com/office/drawing/2014/main" id="{F414B712-959F-4A75-81C8-21818AC563CD}"/>
              </a:ext>
            </a:extLst>
          </p:cNvPr>
          <p:cNvSpPr txBox="1"/>
          <p:nvPr/>
        </p:nvSpPr>
        <p:spPr>
          <a:xfrm>
            <a:off x="613074" y="3484787"/>
            <a:ext cx="8009823" cy="1815882"/>
          </a:xfrm>
          <a:prstGeom prst="rect">
            <a:avLst/>
          </a:prstGeom>
          <a:noFill/>
        </p:spPr>
        <p:txBody>
          <a:bodyPr wrap="square">
            <a:spAutoFit/>
          </a:bodyPr>
          <a:lstStyle/>
          <a:p>
            <a:r>
              <a:rPr lang="fr-FR" sz="1600" b="1" dirty="0">
                <a:solidFill>
                  <a:srgbClr val="416332"/>
                </a:solidFill>
                <a:latin typeface="Avenir Black" panose="02000503020000020003" pitchFamily="2" charset="0"/>
              </a:rPr>
              <a:t>UN CARBURANT LOCAL « MADE IN FRANCE » </a:t>
            </a:r>
            <a:br>
              <a:rPr lang="fr-FR" sz="1600" b="1">
                <a:solidFill>
                  <a:srgbClr val="416332"/>
                </a:solidFill>
                <a:latin typeface="Avenir Black" panose="02000503020000020003" pitchFamily="2" charset="0"/>
              </a:rPr>
            </a:br>
            <a:r>
              <a:rPr lang="fr-FR" sz="1600" b="1" dirty="0">
                <a:solidFill>
                  <a:srgbClr val="416332"/>
                </a:solidFill>
                <a:latin typeface="Avenir Black" panose="02000503020000020003" pitchFamily="2" charset="0"/>
              </a:rPr>
              <a:t>QUI FAIT DU BIEN À L’ÉCONOMIE</a:t>
            </a:r>
          </a:p>
          <a:p>
            <a:endParaRPr lang="fr-FR" sz="800" u="sng">
              <a:solidFill>
                <a:srgbClr val="70B856"/>
              </a:solidFill>
              <a:latin typeface="Avenir LT Std 55 Roman" panose="020B0503020203020204" pitchFamily="34" charset="0"/>
            </a:endParaRPr>
          </a:p>
          <a:p>
            <a:r>
              <a:rPr lang="fr-FR" sz="1600" dirty="0">
                <a:solidFill>
                  <a:srgbClr val="70B856"/>
                </a:solidFill>
                <a:latin typeface="Avenir LT Std 55 Roman" panose="020B0503020203020204" pitchFamily="34" charset="0"/>
              </a:rPr>
              <a:t>Produit localement le BioGNV permet de contribuer à l’indépendance énergétique de la France tout en favorisant le dynamisme et l’économie circulaire d’un territoire. </a:t>
            </a:r>
          </a:p>
          <a:p>
            <a:endParaRPr lang="fr-FR" sz="800">
              <a:solidFill>
                <a:srgbClr val="70B856"/>
              </a:solidFill>
              <a:latin typeface="Avenir LT Std 55 Roman" panose="020B0503020203020204" pitchFamily="34" charset="0"/>
            </a:endParaRPr>
          </a:p>
          <a:p>
            <a:r>
              <a:rPr lang="fr-FR" sz="1600" dirty="0">
                <a:solidFill>
                  <a:srgbClr val="70B856"/>
                </a:solidFill>
                <a:latin typeface="Avenir LT Std 55 Roman" panose="020B0503020203020204" pitchFamily="34" charset="0"/>
              </a:rPr>
              <a:t>La production locale de ce carburant maintient ainsi des emplois et développe </a:t>
            </a:r>
            <a:br>
              <a:rPr lang="fr-FR" sz="1600">
                <a:solidFill>
                  <a:srgbClr val="70B856"/>
                </a:solidFill>
                <a:latin typeface="Avenir LT Std 55 Roman" panose="020B0503020203020204" pitchFamily="34" charset="0"/>
              </a:rPr>
            </a:br>
            <a:r>
              <a:rPr lang="fr-FR" sz="1600" dirty="0">
                <a:solidFill>
                  <a:srgbClr val="70B856"/>
                </a:solidFill>
                <a:latin typeface="Avenir LT Std 55 Roman" panose="020B0503020203020204" pitchFamily="34" charset="0"/>
              </a:rPr>
              <a:t>des activités en France et en Europe.</a:t>
            </a:r>
          </a:p>
        </p:txBody>
      </p:sp>
      <p:sp>
        <p:nvSpPr>
          <p:cNvPr id="32" name="ZoneTexte 31">
            <a:extLst>
              <a:ext uri="{FF2B5EF4-FFF2-40B4-BE49-F238E27FC236}">
                <a16:creationId xmlns:a16="http://schemas.microsoft.com/office/drawing/2014/main" id="{2A86DFBD-2D7A-474C-A17B-CA471876E74B}"/>
              </a:ext>
            </a:extLst>
          </p:cNvPr>
          <p:cNvSpPr txBox="1"/>
          <p:nvPr/>
        </p:nvSpPr>
        <p:spPr>
          <a:xfrm>
            <a:off x="9299573" y="1149895"/>
            <a:ext cx="2320454" cy="830997"/>
          </a:xfrm>
          <a:prstGeom prst="rect">
            <a:avLst/>
          </a:prstGeom>
          <a:noFill/>
        </p:spPr>
        <p:txBody>
          <a:bodyPr wrap="square" rtlCol="0">
            <a:spAutoFit/>
          </a:bodyPr>
          <a:lstStyle/>
          <a:p>
            <a:pPr algn="ctr"/>
            <a:r>
              <a:rPr lang="fr-FR" sz="1600" i="1" dirty="0">
                <a:solidFill>
                  <a:schemeClr val="bg1"/>
                </a:solidFill>
              </a:rPr>
              <a:t>Le logo indiquant </a:t>
            </a:r>
          </a:p>
          <a:p>
            <a:pPr algn="ctr"/>
            <a:r>
              <a:rPr lang="fr-FR" sz="1600" i="1" dirty="0">
                <a:solidFill>
                  <a:schemeClr val="bg1"/>
                </a:solidFill>
              </a:rPr>
              <a:t>qu’un véhicule roule </a:t>
            </a:r>
          </a:p>
          <a:p>
            <a:pPr algn="ctr"/>
            <a:r>
              <a:rPr lang="fr-FR" sz="1600" i="1" dirty="0">
                <a:solidFill>
                  <a:schemeClr val="bg1"/>
                </a:solidFill>
              </a:rPr>
              <a:t>au BioGNV : </a:t>
            </a:r>
          </a:p>
        </p:txBody>
      </p:sp>
      <p:pic>
        <p:nvPicPr>
          <p:cNvPr id="33" name="Image 32">
            <a:extLst>
              <a:ext uri="{FF2B5EF4-FFF2-40B4-BE49-F238E27FC236}">
                <a16:creationId xmlns:a16="http://schemas.microsoft.com/office/drawing/2014/main" id="{B60CF918-CA23-4FCC-BD1E-6EC9F11D874C}"/>
              </a:ext>
            </a:extLst>
          </p:cNvPr>
          <p:cNvPicPr>
            <a:picLocks noChangeAspect="1"/>
          </p:cNvPicPr>
          <p:nvPr/>
        </p:nvPicPr>
        <p:blipFill>
          <a:blip r:embed="rId2"/>
          <a:stretch>
            <a:fillRect/>
          </a:stretch>
        </p:blipFill>
        <p:spPr>
          <a:xfrm>
            <a:off x="9075156" y="2129935"/>
            <a:ext cx="2770970" cy="1805582"/>
          </a:xfrm>
          <a:prstGeom prst="rect">
            <a:avLst/>
          </a:prstGeom>
          <a:ln w="12700">
            <a:noFill/>
          </a:ln>
        </p:spPr>
      </p:pic>
      <p:sp>
        <p:nvSpPr>
          <p:cNvPr id="34" name="Rectangle 33">
            <a:extLst>
              <a:ext uri="{FF2B5EF4-FFF2-40B4-BE49-F238E27FC236}">
                <a16:creationId xmlns:a16="http://schemas.microsoft.com/office/drawing/2014/main" id="{B7F29C70-FD00-4ED1-A7B2-ACCD3328698A}"/>
              </a:ext>
            </a:extLst>
          </p:cNvPr>
          <p:cNvSpPr/>
          <p:nvPr/>
        </p:nvSpPr>
        <p:spPr>
          <a:xfrm>
            <a:off x="9299573" y="4014789"/>
            <a:ext cx="2376310" cy="25200"/>
          </a:xfrm>
          <a:prstGeom prst="rect">
            <a:avLst/>
          </a:prstGeom>
          <a:solidFill>
            <a:srgbClr val="009CC4"/>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754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2B36740-1E03-4218-B610-8831BAE7E09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B92BA"/>
              </a:solidFill>
              <a:effectLst/>
              <a:uLnTx/>
              <a:uFillTx/>
              <a:latin typeface="Avenir Book"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B92BA"/>
              </a:solidFill>
              <a:effectLst/>
              <a:uLnTx/>
              <a:uFillTx/>
              <a:latin typeface="Avenir Book" panose="02000503020000020003" pitchFamily="2" charset="0"/>
              <a:ea typeface="+mn-ea"/>
              <a:cs typeface="+mn-cs"/>
            </a:endParaRPr>
          </a:p>
        </p:txBody>
      </p:sp>
      <p:sp>
        <p:nvSpPr>
          <p:cNvPr id="3" name="Titre 2">
            <a:extLst>
              <a:ext uri="{FF2B5EF4-FFF2-40B4-BE49-F238E27FC236}">
                <a16:creationId xmlns:a16="http://schemas.microsoft.com/office/drawing/2014/main" id="{2DE2A55A-0961-40F6-A821-D2A1D206F8A2}"/>
              </a:ext>
            </a:extLst>
          </p:cNvPr>
          <p:cNvSpPr>
            <a:spLocks noGrp="1"/>
          </p:cNvSpPr>
          <p:nvPr>
            <p:ph type="title"/>
          </p:nvPr>
        </p:nvSpPr>
        <p:spPr>
          <a:xfrm>
            <a:off x="2841402" y="77512"/>
            <a:ext cx="9350598" cy="534111"/>
          </a:xfrm>
          <a:prstGeom prst="roundRect">
            <a:avLst/>
          </a:prstGeom>
          <a:solidFill>
            <a:srgbClr val="92D050"/>
          </a:solidFill>
        </p:spPr>
        <p:txBody>
          <a:bodyPr vert="horz" lIns="91440" tIns="45720" rIns="91440" bIns="45720" rtlCol="0" anchor="ctr">
            <a:noAutofit/>
          </a:bodyPr>
          <a:lstStyle/>
          <a:p>
            <a:r>
              <a:rPr lang="fr-FR" sz="2800" dirty="0">
                <a:solidFill>
                  <a:schemeClr val="bg1"/>
                </a:solidFill>
              </a:rPr>
              <a:t>Les intérêts pour les producteurs</a:t>
            </a:r>
          </a:p>
        </p:txBody>
      </p:sp>
      <p:grpSp>
        <p:nvGrpSpPr>
          <p:cNvPr id="18" name="Groupe 17">
            <a:extLst>
              <a:ext uri="{FF2B5EF4-FFF2-40B4-BE49-F238E27FC236}">
                <a16:creationId xmlns:a16="http://schemas.microsoft.com/office/drawing/2014/main" id="{071FDA69-C188-4DD0-815E-80F84C978F26}"/>
              </a:ext>
            </a:extLst>
          </p:cNvPr>
          <p:cNvGrpSpPr/>
          <p:nvPr/>
        </p:nvGrpSpPr>
        <p:grpSpPr>
          <a:xfrm>
            <a:off x="2608941" y="3105169"/>
            <a:ext cx="8128000" cy="1693333"/>
            <a:chOff x="7017657" y="3159276"/>
            <a:chExt cx="8128000" cy="1693333"/>
          </a:xfrm>
        </p:grpSpPr>
        <p:grpSp>
          <p:nvGrpSpPr>
            <p:cNvPr id="8" name="Groupe 7">
              <a:extLst>
                <a:ext uri="{FF2B5EF4-FFF2-40B4-BE49-F238E27FC236}">
                  <a16:creationId xmlns:a16="http://schemas.microsoft.com/office/drawing/2014/main" id="{407C0569-08F0-438D-A733-096F38F13786}"/>
                </a:ext>
              </a:extLst>
            </p:cNvPr>
            <p:cNvGrpSpPr/>
            <p:nvPr/>
          </p:nvGrpSpPr>
          <p:grpSpPr>
            <a:xfrm>
              <a:off x="7017657" y="3159276"/>
              <a:ext cx="8128000" cy="1693333"/>
              <a:chOff x="0" y="1830002"/>
              <a:chExt cx="8128000" cy="1693333"/>
            </a:xfrm>
          </p:grpSpPr>
          <p:sp>
            <p:nvSpPr>
              <p:cNvPr id="10" name="Rectangle : coins arrondis 9">
                <a:extLst>
                  <a:ext uri="{FF2B5EF4-FFF2-40B4-BE49-F238E27FC236}">
                    <a16:creationId xmlns:a16="http://schemas.microsoft.com/office/drawing/2014/main" id="{31AA7B17-4308-483B-A49D-5B7382A2A7C2}"/>
                  </a:ext>
                </a:extLst>
              </p:cNvPr>
              <p:cNvSpPr/>
              <p:nvPr/>
            </p:nvSpPr>
            <p:spPr>
              <a:xfrm>
                <a:off x="0" y="1830002"/>
                <a:ext cx="8128000" cy="1693333"/>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 coins arrondis 4">
                <a:extLst>
                  <a:ext uri="{FF2B5EF4-FFF2-40B4-BE49-F238E27FC236}">
                    <a16:creationId xmlns:a16="http://schemas.microsoft.com/office/drawing/2014/main" id="{89A92B6F-4DE9-41A8-9DCB-7783AE9299DD}"/>
                  </a:ext>
                </a:extLst>
              </p:cNvPr>
              <p:cNvSpPr txBox="1"/>
              <p:nvPr/>
            </p:nvSpPr>
            <p:spPr>
              <a:xfrm>
                <a:off x="1794933" y="1830002"/>
                <a:ext cx="6333066" cy="1693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FFFFFF"/>
                    </a:solidFill>
                    <a:effectLst/>
                    <a:uLnTx/>
                    <a:uFillTx/>
                    <a:latin typeface="Arial"/>
                    <a:ea typeface="+mn-ea"/>
                    <a:cs typeface="+mn-cs"/>
                  </a:rPr>
                  <a:t>Valorisation des GO localement – Circuit court et économie circulaire</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FFFFFF"/>
                    </a:solidFill>
                    <a:effectLst/>
                    <a:uLnTx/>
                    <a:uFillTx/>
                    <a:latin typeface="Arial"/>
                    <a:ea typeface="+mn-ea"/>
                    <a:cs typeface="+mn-cs"/>
                  </a:rPr>
                  <a:t>Renforcement de l’ancrage sur le territoire = PIB local </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FFFFFF"/>
                    </a:solidFill>
                    <a:effectLst/>
                    <a:uLnTx/>
                    <a:uFillTx/>
                    <a:latin typeface="Arial"/>
                    <a:ea typeface="+mn-ea"/>
                    <a:cs typeface="+mn-cs"/>
                  </a:rPr>
                  <a:t>Pérennité des sociétés d’exploitations agricoles, avec la diversification de leurs activités </a:t>
                </a:r>
              </a:p>
            </p:txBody>
          </p:sp>
        </p:grpSp>
        <p:sp>
          <p:nvSpPr>
            <p:cNvPr id="9" name="Rectangle : coins arrondis 8">
              <a:extLst>
                <a:ext uri="{FF2B5EF4-FFF2-40B4-BE49-F238E27FC236}">
                  <a16:creationId xmlns:a16="http://schemas.microsoft.com/office/drawing/2014/main" id="{54257EFA-D8E3-46C7-808A-E15CC9F5EEC7}"/>
                </a:ext>
              </a:extLst>
            </p:cNvPr>
            <p:cNvSpPr/>
            <p:nvPr/>
          </p:nvSpPr>
          <p:spPr>
            <a:xfrm>
              <a:off x="7186990" y="3361274"/>
              <a:ext cx="1625600" cy="1354666"/>
            </a:xfrm>
            <a:prstGeom prst="roundRect">
              <a:avLst>
                <a:gd name="adj" fmla="val 10000"/>
              </a:avLst>
            </a:prstGeom>
            <a:blipFill>
              <a:blip r:embed="rId3">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23" name="Groupe 22">
            <a:extLst>
              <a:ext uri="{FF2B5EF4-FFF2-40B4-BE49-F238E27FC236}">
                <a16:creationId xmlns:a16="http://schemas.microsoft.com/office/drawing/2014/main" id="{3ED35838-18BB-4CA9-8BCE-0CE00C9279ED}"/>
              </a:ext>
            </a:extLst>
          </p:cNvPr>
          <p:cNvGrpSpPr/>
          <p:nvPr/>
        </p:nvGrpSpPr>
        <p:grpSpPr>
          <a:xfrm>
            <a:off x="3559626" y="4968374"/>
            <a:ext cx="7177315" cy="1162405"/>
            <a:chOff x="2032000" y="2582334"/>
            <a:chExt cx="8128000" cy="1693333"/>
          </a:xfrm>
        </p:grpSpPr>
        <p:grpSp>
          <p:nvGrpSpPr>
            <p:cNvPr id="19" name="Groupe 18">
              <a:extLst>
                <a:ext uri="{FF2B5EF4-FFF2-40B4-BE49-F238E27FC236}">
                  <a16:creationId xmlns:a16="http://schemas.microsoft.com/office/drawing/2014/main" id="{2C2C2289-C05B-4698-85A4-B897A8AE7E33}"/>
                </a:ext>
              </a:extLst>
            </p:cNvPr>
            <p:cNvGrpSpPr/>
            <p:nvPr/>
          </p:nvGrpSpPr>
          <p:grpSpPr>
            <a:xfrm>
              <a:off x="2032000" y="2582334"/>
              <a:ext cx="8128000" cy="1693333"/>
              <a:chOff x="0" y="3725333"/>
              <a:chExt cx="8128000" cy="1693333"/>
            </a:xfrm>
          </p:grpSpPr>
          <p:sp>
            <p:nvSpPr>
              <p:cNvPr id="21" name="Rectangle : coins arrondis 20">
                <a:extLst>
                  <a:ext uri="{FF2B5EF4-FFF2-40B4-BE49-F238E27FC236}">
                    <a16:creationId xmlns:a16="http://schemas.microsoft.com/office/drawing/2014/main" id="{0CC0E07F-30BA-47E0-B42B-ECCDA9021971}"/>
                  </a:ext>
                </a:extLst>
              </p:cNvPr>
              <p:cNvSpPr/>
              <p:nvPr/>
            </p:nvSpPr>
            <p:spPr>
              <a:xfrm>
                <a:off x="0" y="3725333"/>
                <a:ext cx="8128000" cy="1693333"/>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 coins arrondis 4">
                <a:extLst>
                  <a:ext uri="{FF2B5EF4-FFF2-40B4-BE49-F238E27FC236}">
                    <a16:creationId xmlns:a16="http://schemas.microsoft.com/office/drawing/2014/main" id="{2677E5AE-6C5E-4D53-A0DD-D8E3A52199DB}"/>
                  </a:ext>
                </a:extLst>
              </p:cNvPr>
              <p:cNvSpPr txBox="1"/>
              <p:nvPr/>
            </p:nvSpPr>
            <p:spPr>
              <a:xfrm>
                <a:off x="1794933" y="3725333"/>
                <a:ext cx="6333066" cy="1693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FFFFFF"/>
                    </a:solidFill>
                    <a:effectLst/>
                    <a:uLnTx/>
                    <a:uFillTx/>
                    <a:latin typeface="Arial"/>
                    <a:ea typeface="+mn-ea"/>
                    <a:cs typeface="+mn-cs"/>
                  </a:rPr>
                  <a:t>Acceptabilité des administrés</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FFFFFF"/>
                    </a:solidFill>
                    <a:effectLst/>
                    <a:uLnTx/>
                    <a:uFillTx/>
                    <a:latin typeface="Arial"/>
                    <a:ea typeface="+mn-ea"/>
                    <a:cs typeface="+mn-cs"/>
                  </a:rPr>
                  <a:t>Pérennisé l’attractivité du territoire</a:t>
                </a:r>
              </a:p>
            </p:txBody>
          </p:sp>
        </p:grpSp>
        <p:sp>
          <p:nvSpPr>
            <p:cNvPr id="20" name="Rectangle : coins arrondis 19">
              <a:extLst>
                <a:ext uri="{FF2B5EF4-FFF2-40B4-BE49-F238E27FC236}">
                  <a16:creationId xmlns:a16="http://schemas.microsoft.com/office/drawing/2014/main" id="{D3A6B445-673D-4195-B140-A4E90330EA71}"/>
                </a:ext>
              </a:extLst>
            </p:cNvPr>
            <p:cNvSpPr/>
            <p:nvPr/>
          </p:nvSpPr>
          <p:spPr>
            <a:xfrm>
              <a:off x="2201333" y="2751667"/>
              <a:ext cx="1391344" cy="1354666"/>
            </a:xfrm>
            <a:prstGeom prst="roundRect">
              <a:avLst>
                <a:gd name="adj" fmla="val 10000"/>
              </a:avLst>
            </a:prstGeom>
            <a:blipFill>
              <a:blip r:embed="rId4">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grpSp>
        <p:nvGrpSpPr>
          <p:cNvPr id="29" name="Groupe 28">
            <a:extLst>
              <a:ext uri="{FF2B5EF4-FFF2-40B4-BE49-F238E27FC236}">
                <a16:creationId xmlns:a16="http://schemas.microsoft.com/office/drawing/2014/main" id="{E96D5D58-A580-44AB-BC59-06AE86DC910E}"/>
              </a:ext>
            </a:extLst>
          </p:cNvPr>
          <p:cNvGrpSpPr/>
          <p:nvPr/>
        </p:nvGrpSpPr>
        <p:grpSpPr>
          <a:xfrm>
            <a:off x="814008" y="1241964"/>
            <a:ext cx="8128000" cy="1693333"/>
            <a:chOff x="3338285" y="4948161"/>
            <a:chExt cx="8128000" cy="1693333"/>
          </a:xfrm>
        </p:grpSpPr>
        <p:grpSp>
          <p:nvGrpSpPr>
            <p:cNvPr id="25" name="Groupe 24">
              <a:extLst>
                <a:ext uri="{FF2B5EF4-FFF2-40B4-BE49-F238E27FC236}">
                  <a16:creationId xmlns:a16="http://schemas.microsoft.com/office/drawing/2014/main" id="{51E48A4C-1D48-4688-9304-8E493CB1EEE4}"/>
                </a:ext>
              </a:extLst>
            </p:cNvPr>
            <p:cNvGrpSpPr/>
            <p:nvPr/>
          </p:nvGrpSpPr>
          <p:grpSpPr>
            <a:xfrm>
              <a:off x="3338285" y="4948161"/>
              <a:ext cx="8128000" cy="1693333"/>
              <a:chOff x="0" y="0"/>
              <a:chExt cx="8128000" cy="1693333"/>
            </a:xfrm>
          </p:grpSpPr>
          <p:sp>
            <p:nvSpPr>
              <p:cNvPr id="27" name="Rectangle : coins arrondis 26">
                <a:extLst>
                  <a:ext uri="{FF2B5EF4-FFF2-40B4-BE49-F238E27FC236}">
                    <a16:creationId xmlns:a16="http://schemas.microsoft.com/office/drawing/2014/main" id="{6BB435AC-A920-4E74-98A0-F1744313B884}"/>
                  </a:ext>
                </a:extLst>
              </p:cNvPr>
              <p:cNvSpPr/>
              <p:nvPr/>
            </p:nvSpPr>
            <p:spPr>
              <a:xfrm>
                <a:off x="0" y="0"/>
                <a:ext cx="8128000" cy="169333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ectangle : coins arrondis 4">
                <a:extLst>
                  <a:ext uri="{FF2B5EF4-FFF2-40B4-BE49-F238E27FC236}">
                    <a16:creationId xmlns:a16="http://schemas.microsoft.com/office/drawing/2014/main" id="{C2BD60FE-803B-4F66-9169-2C73CD2782EC}"/>
                  </a:ext>
                </a:extLst>
              </p:cNvPr>
              <p:cNvSpPr txBox="1"/>
              <p:nvPr/>
            </p:nvSpPr>
            <p:spPr>
              <a:xfrm>
                <a:off x="1794933" y="0"/>
                <a:ext cx="6333066" cy="1693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FFFFFF"/>
                    </a:solidFill>
                    <a:effectLst/>
                    <a:uLnTx/>
                    <a:uFillTx/>
                    <a:latin typeface="Arial"/>
                    <a:ea typeface="+mn-ea"/>
                    <a:cs typeface="+mn-cs"/>
                  </a:rPr>
                  <a:t>Peu d’augmentation notable des capacités d’injection avec la mise en place d’une station</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FFFFFF"/>
                    </a:solidFill>
                    <a:effectLst/>
                    <a:uLnTx/>
                    <a:uFillTx/>
                    <a:latin typeface="Arial"/>
                    <a:ea typeface="+mn-ea"/>
                    <a:cs typeface="+mn-cs"/>
                  </a:rPr>
                  <a:t>Pas d’obligation du positionnement de la station à côté de l’unité de méthanisation pour avoir du BioGNV</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FFFFFF"/>
                    </a:solidFill>
                    <a:effectLst/>
                    <a:uLnTx/>
                    <a:uFillTx/>
                    <a:latin typeface="Arial"/>
                    <a:ea typeface="+mn-ea"/>
                    <a:cs typeface="+mn-cs"/>
                  </a:rPr>
                  <a:t>Pas de besoin de réservation des capacités dans le registre</a:t>
                </a:r>
              </a:p>
            </p:txBody>
          </p:sp>
        </p:grpSp>
        <p:sp>
          <p:nvSpPr>
            <p:cNvPr id="26" name="Rectangle : coins arrondis 25">
              <a:extLst>
                <a:ext uri="{FF2B5EF4-FFF2-40B4-BE49-F238E27FC236}">
                  <a16:creationId xmlns:a16="http://schemas.microsoft.com/office/drawing/2014/main" id="{63F54FD0-E53F-47E9-88DB-5708E588EBF9}"/>
                </a:ext>
              </a:extLst>
            </p:cNvPr>
            <p:cNvSpPr/>
            <p:nvPr/>
          </p:nvSpPr>
          <p:spPr>
            <a:xfrm>
              <a:off x="3507618" y="5117494"/>
              <a:ext cx="1625600" cy="1354666"/>
            </a:xfrm>
            <a:prstGeom prst="roundRect">
              <a:avLst>
                <a:gd name="adj" fmla="val 10000"/>
              </a:avLst>
            </a:prstGeom>
            <a:blipFill>
              <a:blip r:embed="rId5">
                <a:extLst>
                  <a:ext uri="{28A0092B-C50C-407E-A947-70E740481C1C}">
                    <a14:useLocalDpi xmlns:a14="http://schemas.microsoft.com/office/drawing/2010/main" val="0"/>
                  </a:ext>
                </a:extLst>
              </a:blip>
              <a:srcRect/>
              <a:stretch>
                <a:fillRect l="-116000" r="-116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205411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41617C3-FB86-407B-9D46-042A0342E24C}"/>
              </a:ext>
            </a:extLst>
          </p:cNvPr>
          <p:cNvPicPr>
            <a:picLocks noChangeAspect="1"/>
          </p:cNvPicPr>
          <p:nvPr/>
        </p:nvPicPr>
        <p:blipFill rotWithShape="1">
          <a:blip r:embed="rId2"/>
          <a:srcRect l="6573" t="7625"/>
          <a:stretch/>
        </p:blipFill>
        <p:spPr>
          <a:xfrm>
            <a:off x="95003" y="755828"/>
            <a:ext cx="6000997" cy="5521422"/>
          </a:xfrm>
          <a:prstGeom prst="rect">
            <a:avLst/>
          </a:prstGeom>
        </p:spPr>
      </p:pic>
      <p:pic>
        <p:nvPicPr>
          <p:cNvPr id="10" name="Image 9">
            <a:extLst>
              <a:ext uri="{FF2B5EF4-FFF2-40B4-BE49-F238E27FC236}">
                <a16:creationId xmlns:a16="http://schemas.microsoft.com/office/drawing/2014/main" id="{55CB701E-AE72-4908-9D00-935D667DD03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37564" y="0"/>
            <a:ext cx="4651138" cy="6485078"/>
          </a:xfrm>
          <a:prstGeom prst="rect">
            <a:avLst/>
          </a:prstGeom>
        </p:spPr>
      </p:pic>
    </p:spTree>
    <p:extLst>
      <p:ext uri="{BB962C8B-B14F-4D97-AF65-F5344CB8AC3E}">
        <p14:creationId xmlns:p14="http://schemas.microsoft.com/office/powerpoint/2010/main" val="4199797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800067"/>
          </a:xfrm>
          <a:prstGeom prst="roundRect">
            <a:avLst/>
          </a:prstGeom>
          <a:solidFill>
            <a:srgbClr val="92D050"/>
          </a:solidFill>
        </p:spPr>
        <p:txBody>
          <a:bodyPr>
            <a:noAutofit/>
          </a:bodyPr>
          <a:lstStyle/>
          <a:p>
            <a:r>
              <a:rPr lang="fr-CH" sz="2800">
                <a:solidFill>
                  <a:schemeClr val="bg1"/>
                </a:solidFill>
              </a:rPr>
              <a:t>Le GNV poursuit sa percée notamment dans les transports de marchandises et de voyageurs</a:t>
            </a:r>
          </a:p>
        </p:txBody>
      </p:sp>
      <p:sp>
        <p:nvSpPr>
          <p:cNvPr id="20" name="ZoneTexte 19">
            <a:extLst>
              <a:ext uri="{FF2B5EF4-FFF2-40B4-BE49-F238E27FC236}">
                <a16:creationId xmlns:a16="http://schemas.microsoft.com/office/drawing/2014/main" id="{B08C9251-0389-460A-8E93-0F7B56CF01DA}"/>
              </a:ext>
            </a:extLst>
          </p:cNvPr>
          <p:cNvSpPr txBox="1"/>
          <p:nvPr/>
        </p:nvSpPr>
        <p:spPr>
          <a:xfrm>
            <a:off x="8660645" y="6300180"/>
            <a:ext cx="1905000" cy="246221"/>
          </a:xfrm>
          <a:prstGeom prst="rect">
            <a:avLst/>
          </a:prstGeom>
          <a:noFill/>
        </p:spPr>
        <p:txBody>
          <a:bodyPr wrap="square">
            <a:spAutoFit/>
          </a:bodyPr>
          <a:lstStyle/>
          <a:p>
            <a:pPr algn="ctr"/>
            <a:r>
              <a:rPr lang="fr-FR" sz="1000">
                <a:solidFill>
                  <a:srgbClr val="000000"/>
                </a:solidFill>
                <a:latin typeface="Avenir Book" panose="02000503020000020003" pitchFamily="2" charset="0"/>
              </a:rPr>
              <a:t>*Total </a:t>
            </a:r>
            <a:r>
              <a:rPr lang="fr-FR" sz="1000" err="1">
                <a:solidFill>
                  <a:srgbClr val="000000"/>
                </a:solidFill>
                <a:latin typeface="Avenir Book" panose="02000503020000020003" pitchFamily="2" charset="0"/>
              </a:rPr>
              <a:t>Cost</a:t>
            </a:r>
            <a:r>
              <a:rPr lang="fr-FR" sz="1000">
                <a:solidFill>
                  <a:srgbClr val="000000"/>
                </a:solidFill>
                <a:latin typeface="Avenir Book" panose="02000503020000020003" pitchFamily="2" charset="0"/>
              </a:rPr>
              <a:t> of </a:t>
            </a:r>
            <a:r>
              <a:rPr lang="fr-FR" sz="1000" err="1">
                <a:solidFill>
                  <a:srgbClr val="000000"/>
                </a:solidFill>
                <a:latin typeface="Avenir Book" panose="02000503020000020003" pitchFamily="2" charset="0"/>
              </a:rPr>
              <a:t>Ownership</a:t>
            </a:r>
            <a:endParaRPr lang="fr-FR" sz="1000">
              <a:solidFill>
                <a:srgbClr val="000000"/>
              </a:solidFill>
              <a:latin typeface="Avenir Book" panose="02000503020000020003" pitchFamily="2" charset="0"/>
            </a:endParaRPr>
          </a:p>
        </p:txBody>
      </p:sp>
      <p:cxnSp>
        <p:nvCxnSpPr>
          <p:cNvPr id="5" name="Connecteur droit 4">
            <a:extLst>
              <a:ext uri="{FF2B5EF4-FFF2-40B4-BE49-F238E27FC236}">
                <a16:creationId xmlns:a16="http://schemas.microsoft.com/office/drawing/2014/main" id="{EE33FEF2-B212-4BCF-A2E0-0DA9456A3271}"/>
              </a:ext>
            </a:extLst>
          </p:cNvPr>
          <p:cNvCxnSpPr>
            <a:cxnSpLocks/>
          </p:cNvCxnSpPr>
          <p:nvPr/>
        </p:nvCxnSpPr>
        <p:spPr>
          <a:xfrm>
            <a:off x="5455920" y="1602658"/>
            <a:ext cx="0" cy="4280386"/>
          </a:xfrm>
          <a:prstGeom prst="line">
            <a:avLst/>
          </a:prstGeom>
          <a:noFill/>
          <a:ln w="19050" cap="rnd" cmpd="sng" algn="ctr">
            <a:solidFill>
              <a:srgbClr val="009CC4"/>
            </a:solidFill>
            <a:prstDash val="sysDot"/>
            <a:miter lim="800000"/>
          </a:ln>
          <a:effectLst/>
        </p:spPr>
      </p:cxnSp>
      <p:cxnSp>
        <p:nvCxnSpPr>
          <p:cNvPr id="6" name="Connecteur droit 5">
            <a:extLst>
              <a:ext uri="{FF2B5EF4-FFF2-40B4-BE49-F238E27FC236}">
                <a16:creationId xmlns:a16="http://schemas.microsoft.com/office/drawing/2014/main" id="{177B016A-2506-4E1E-AF89-D24C019C4AB2}"/>
              </a:ext>
            </a:extLst>
          </p:cNvPr>
          <p:cNvCxnSpPr>
            <a:cxnSpLocks/>
          </p:cNvCxnSpPr>
          <p:nvPr/>
        </p:nvCxnSpPr>
        <p:spPr>
          <a:xfrm>
            <a:off x="9743440" y="4145280"/>
            <a:ext cx="0" cy="1609448"/>
          </a:xfrm>
          <a:prstGeom prst="line">
            <a:avLst/>
          </a:prstGeom>
          <a:noFill/>
          <a:ln w="19050" cap="rnd" cmpd="sng" algn="ctr">
            <a:solidFill>
              <a:srgbClr val="009CC4"/>
            </a:solidFill>
            <a:prstDash val="sysDot"/>
            <a:miter lim="800000"/>
          </a:ln>
          <a:effectLst/>
        </p:spPr>
      </p:cxnSp>
      <p:cxnSp>
        <p:nvCxnSpPr>
          <p:cNvPr id="7" name="Connecteur droit 6">
            <a:extLst>
              <a:ext uri="{FF2B5EF4-FFF2-40B4-BE49-F238E27FC236}">
                <a16:creationId xmlns:a16="http://schemas.microsoft.com/office/drawing/2014/main" id="{AFAA1976-A528-4976-BB33-6F331EFE8689}"/>
              </a:ext>
            </a:extLst>
          </p:cNvPr>
          <p:cNvCxnSpPr>
            <a:cxnSpLocks/>
          </p:cNvCxnSpPr>
          <p:nvPr/>
        </p:nvCxnSpPr>
        <p:spPr>
          <a:xfrm>
            <a:off x="5455920" y="4145280"/>
            <a:ext cx="6004560" cy="0"/>
          </a:xfrm>
          <a:prstGeom prst="line">
            <a:avLst/>
          </a:prstGeom>
          <a:noFill/>
          <a:ln w="19050" cap="rnd" cmpd="sng" algn="ctr">
            <a:solidFill>
              <a:srgbClr val="009CC4"/>
            </a:solidFill>
            <a:prstDash val="sysDot"/>
            <a:miter lim="800000"/>
          </a:ln>
          <a:effectLst/>
        </p:spPr>
      </p:cxnSp>
      <p:sp>
        <p:nvSpPr>
          <p:cNvPr id="8" name="ZoneTexte 7">
            <a:extLst>
              <a:ext uri="{FF2B5EF4-FFF2-40B4-BE49-F238E27FC236}">
                <a16:creationId xmlns:a16="http://schemas.microsoft.com/office/drawing/2014/main" id="{CDFC5707-E5B2-4AF7-9366-7F8593E54E2A}"/>
              </a:ext>
            </a:extLst>
          </p:cNvPr>
          <p:cNvSpPr txBox="1"/>
          <p:nvPr/>
        </p:nvSpPr>
        <p:spPr>
          <a:xfrm>
            <a:off x="600228" y="2292829"/>
            <a:ext cx="1846605" cy="600164"/>
          </a:xfrm>
          <a:prstGeom prst="rect">
            <a:avLst/>
          </a:prstGeom>
          <a:noFill/>
        </p:spPr>
        <p:txBody>
          <a:bodyPr wrap="square" rtlCol="0">
            <a:spAutoFit/>
          </a:bodyPr>
          <a:lstStyle/>
          <a:p>
            <a:r>
              <a:rPr lang="fr-FR" sz="1100">
                <a:solidFill>
                  <a:srgbClr val="000000"/>
                </a:solidFill>
                <a:latin typeface="Avenir Book" panose="02000503020000020003" pitchFamily="2" charset="0"/>
              </a:rPr>
              <a:t>Tracteurs et</a:t>
            </a:r>
          </a:p>
          <a:p>
            <a:r>
              <a:rPr lang="fr-FR" sz="1100">
                <a:solidFill>
                  <a:srgbClr val="000000"/>
                </a:solidFill>
                <a:latin typeface="Avenir Book" panose="02000503020000020003" pitchFamily="2" charset="0"/>
              </a:rPr>
              <a:t>machines agricoles</a:t>
            </a:r>
          </a:p>
          <a:p>
            <a:r>
              <a:rPr lang="fr-FR" sz="1100">
                <a:solidFill>
                  <a:srgbClr val="572A79"/>
                </a:solidFill>
                <a:latin typeface="Avenir Black" panose="02000503020000020003" pitchFamily="2" charset="0"/>
              </a:rPr>
              <a:t>332</a:t>
            </a:r>
          </a:p>
        </p:txBody>
      </p:sp>
      <p:graphicFrame>
        <p:nvGraphicFramePr>
          <p:cNvPr id="9" name="Graphique 8">
            <a:extLst>
              <a:ext uri="{FF2B5EF4-FFF2-40B4-BE49-F238E27FC236}">
                <a16:creationId xmlns:a16="http://schemas.microsoft.com/office/drawing/2014/main" id="{0459644E-D9D4-4E65-8D28-9DF3E32B16CF}"/>
              </a:ext>
            </a:extLst>
          </p:cNvPr>
          <p:cNvGraphicFramePr/>
          <p:nvPr>
            <p:extLst>
              <p:ext uri="{D42A27DB-BD31-4B8C-83A1-F6EECF244321}">
                <p14:modId xmlns:p14="http://schemas.microsoft.com/office/powerpoint/2010/main" val="11960094"/>
              </p:ext>
            </p:extLst>
          </p:nvPr>
        </p:nvGraphicFramePr>
        <p:xfrm>
          <a:off x="1259117" y="2443802"/>
          <a:ext cx="3494394" cy="3035337"/>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C7EC3082-50C3-43BC-8A58-1778CEDB3C10}"/>
              </a:ext>
            </a:extLst>
          </p:cNvPr>
          <p:cNvSpPr txBox="1"/>
          <p:nvPr/>
        </p:nvSpPr>
        <p:spPr>
          <a:xfrm>
            <a:off x="599275" y="2968952"/>
            <a:ext cx="2102363" cy="430887"/>
          </a:xfrm>
          <a:prstGeom prst="rect">
            <a:avLst/>
          </a:prstGeom>
          <a:noFill/>
        </p:spPr>
        <p:txBody>
          <a:bodyPr wrap="square" rtlCol="0">
            <a:spAutoFit/>
          </a:bodyPr>
          <a:lstStyle/>
          <a:p>
            <a:r>
              <a:rPr lang="fr-FR" sz="1100">
                <a:solidFill>
                  <a:srgbClr val="000000"/>
                </a:solidFill>
                <a:latin typeface="Avenir Book" panose="02000503020000020003" pitchFamily="2" charset="0"/>
              </a:rPr>
              <a:t>Poids lourds </a:t>
            </a:r>
            <a:r>
              <a:rPr lang="fr-FR" sz="900" i="1">
                <a:solidFill>
                  <a:srgbClr val="000000"/>
                </a:solidFill>
                <a:latin typeface="Avenir Book" panose="02000503020000020003" pitchFamily="2" charset="0"/>
              </a:rPr>
              <a:t>(marchandises)</a:t>
            </a:r>
          </a:p>
          <a:p>
            <a:r>
              <a:rPr lang="fr-FR" sz="1100">
                <a:solidFill>
                  <a:srgbClr val="9D277D"/>
                </a:solidFill>
                <a:latin typeface="Avenir Black" panose="02000503020000020003" pitchFamily="2" charset="0"/>
              </a:rPr>
              <a:t>7 705</a:t>
            </a:r>
          </a:p>
        </p:txBody>
      </p:sp>
      <p:sp>
        <p:nvSpPr>
          <p:cNvPr id="11" name="ZoneTexte 10">
            <a:extLst>
              <a:ext uri="{FF2B5EF4-FFF2-40B4-BE49-F238E27FC236}">
                <a16:creationId xmlns:a16="http://schemas.microsoft.com/office/drawing/2014/main" id="{08882CA6-11A2-455F-8F90-E93D38476A8A}"/>
              </a:ext>
            </a:extLst>
          </p:cNvPr>
          <p:cNvSpPr txBox="1"/>
          <p:nvPr/>
        </p:nvSpPr>
        <p:spPr>
          <a:xfrm>
            <a:off x="3510166" y="2293817"/>
            <a:ext cx="1219849" cy="600164"/>
          </a:xfrm>
          <a:prstGeom prst="rect">
            <a:avLst/>
          </a:prstGeom>
          <a:noFill/>
        </p:spPr>
        <p:txBody>
          <a:bodyPr wrap="square" rtlCol="0">
            <a:spAutoFit/>
          </a:bodyPr>
          <a:lstStyle/>
          <a:p>
            <a:pPr algn="r"/>
            <a:r>
              <a:rPr lang="fr-FR" sz="1100">
                <a:solidFill>
                  <a:srgbClr val="000000"/>
                </a:solidFill>
                <a:latin typeface="Avenir Book" panose="02000503020000020003" pitchFamily="2" charset="0"/>
              </a:rPr>
              <a:t>Véhicules</a:t>
            </a:r>
          </a:p>
          <a:p>
            <a:pPr algn="r"/>
            <a:r>
              <a:rPr lang="fr-FR" sz="1100">
                <a:solidFill>
                  <a:srgbClr val="000000"/>
                </a:solidFill>
                <a:latin typeface="Avenir Book" panose="02000503020000020003" pitchFamily="2" charset="0"/>
              </a:rPr>
              <a:t>légers</a:t>
            </a:r>
            <a:endParaRPr lang="fr-FR" sz="1100" i="1">
              <a:solidFill>
                <a:srgbClr val="000000"/>
              </a:solidFill>
              <a:latin typeface="Avenir Book" panose="02000503020000020003" pitchFamily="2" charset="0"/>
            </a:endParaRPr>
          </a:p>
          <a:p>
            <a:pPr algn="r"/>
            <a:r>
              <a:rPr lang="fr-FR" sz="1100">
                <a:solidFill>
                  <a:srgbClr val="005396"/>
                </a:solidFill>
                <a:latin typeface="Avenir Black" panose="02000503020000020003" pitchFamily="2" charset="0"/>
              </a:rPr>
              <a:t>2 178</a:t>
            </a:r>
          </a:p>
        </p:txBody>
      </p:sp>
      <p:sp>
        <p:nvSpPr>
          <p:cNvPr id="13" name="ZoneTexte 12">
            <a:extLst>
              <a:ext uri="{FF2B5EF4-FFF2-40B4-BE49-F238E27FC236}">
                <a16:creationId xmlns:a16="http://schemas.microsoft.com/office/drawing/2014/main" id="{9AE15126-9183-4499-A2BC-6A450C9B3842}"/>
              </a:ext>
            </a:extLst>
          </p:cNvPr>
          <p:cNvSpPr txBox="1"/>
          <p:nvPr/>
        </p:nvSpPr>
        <p:spPr>
          <a:xfrm>
            <a:off x="4046216" y="3302791"/>
            <a:ext cx="798099" cy="769441"/>
          </a:xfrm>
          <a:prstGeom prst="rect">
            <a:avLst/>
          </a:prstGeom>
          <a:noFill/>
        </p:spPr>
        <p:txBody>
          <a:bodyPr wrap="square" rtlCol="0">
            <a:spAutoFit/>
          </a:bodyPr>
          <a:lstStyle/>
          <a:p>
            <a:pPr algn="r"/>
            <a:r>
              <a:rPr lang="fr-FR" sz="1100">
                <a:solidFill>
                  <a:srgbClr val="000000"/>
                </a:solidFill>
                <a:latin typeface="Avenir Book" panose="02000503020000020003" pitchFamily="2" charset="0"/>
              </a:rPr>
              <a:t>Véhicules</a:t>
            </a:r>
          </a:p>
          <a:p>
            <a:pPr algn="r"/>
            <a:r>
              <a:rPr lang="fr-FR" sz="1100">
                <a:solidFill>
                  <a:srgbClr val="000000"/>
                </a:solidFill>
                <a:latin typeface="Avenir Book" panose="02000503020000020003" pitchFamily="2" charset="0"/>
              </a:rPr>
              <a:t>utilitaires</a:t>
            </a:r>
          </a:p>
          <a:p>
            <a:pPr algn="r"/>
            <a:r>
              <a:rPr lang="fr-FR" sz="1100">
                <a:solidFill>
                  <a:srgbClr val="000000"/>
                </a:solidFill>
                <a:latin typeface="Avenir Book" panose="02000503020000020003" pitchFamily="2" charset="0"/>
              </a:rPr>
              <a:t>légers</a:t>
            </a:r>
            <a:endParaRPr lang="fr-FR" sz="1100" i="1">
              <a:solidFill>
                <a:srgbClr val="000000"/>
              </a:solidFill>
              <a:latin typeface="Avenir Book" panose="02000503020000020003" pitchFamily="2" charset="0"/>
            </a:endParaRPr>
          </a:p>
          <a:p>
            <a:pPr algn="r"/>
            <a:r>
              <a:rPr lang="fr-FR" sz="1100">
                <a:solidFill>
                  <a:srgbClr val="0095B2"/>
                </a:solidFill>
                <a:latin typeface="Avenir Black" panose="02000503020000020003" pitchFamily="2" charset="0"/>
              </a:rPr>
              <a:t>9 703</a:t>
            </a:r>
          </a:p>
        </p:txBody>
      </p:sp>
      <p:sp>
        <p:nvSpPr>
          <p:cNvPr id="14" name="ZoneTexte 13">
            <a:extLst>
              <a:ext uri="{FF2B5EF4-FFF2-40B4-BE49-F238E27FC236}">
                <a16:creationId xmlns:a16="http://schemas.microsoft.com/office/drawing/2014/main" id="{3ACA848C-7A0F-4FDC-AB4A-CBB8B0D52F5B}"/>
              </a:ext>
            </a:extLst>
          </p:cNvPr>
          <p:cNvSpPr txBox="1"/>
          <p:nvPr/>
        </p:nvSpPr>
        <p:spPr>
          <a:xfrm>
            <a:off x="3730261" y="5018314"/>
            <a:ext cx="1014749" cy="356105"/>
          </a:xfrm>
          <a:prstGeom prst="rect">
            <a:avLst/>
          </a:prstGeom>
          <a:noFill/>
        </p:spPr>
        <p:txBody>
          <a:bodyPr wrap="square" rtlCol="0">
            <a:spAutoFit/>
          </a:bodyPr>
          <a:lstStyle/>
          <a:p>
            <a:pPr algn="r"/>
            <a:r>
              <a:rPr lang="fr-FR" sz="1100">
                <a:solidFill>
                  <a:srgbClr val="000000"/>
                </a:solidFill>
                <a:latin typeface="Avenir Book" panose="02000503020000020003" pitchFamily="2" charset="0"/>
              </a:rPr>
              <a:t>Bus</a:t>
            </a:r>
          </a:p>
          <a:p>
            <a:pPr algn="r"/>
            <a:r>
              <a:rPr lang="fr-FR" sz="1100" b="1">
                <a:solidFill>
                  <a:srgbClr val="3E9091"/>
                </a:solidFill>
                <a:latin typeface="Avenir Black" panose="02000503020000020003" pitchFamily="2" charset="0"/>
              </a:rPr>
              <a:t>4 953</a:t>
            </a:r>
          </a:p>
        </p:txBody>
      </p:sp>
      <p:sp>
        <p:nvSpPr>
          <p:cNvPr id="15" name="ZoneTexte 14">
            <a:extLst>
              <a:ext uri="{FF2B5EF4-FFF2-40B4-BE49-F238E27FC236}">
                <a16:creationId xmlns:a16="http://schemas.microsoft.com/office/drawing/2014/main" id="{2DC82F02-58FD-4E37-B3E5-C29D1B07C38B}"/>
              </a:ext>
            </a:extLst>
          </p:cNvPr>
          <p:cNvSpPr txBox="1"/>
          <p:nvPr/>
        </p:nvSpPr>
        <p:spPr>
          <a:xfrm>
            <a:off x="643972" y="3852851"/>
            <a:ext cx="1204714" cy="938719"/>
          </a:xfrm>
          <a:prstGeom prst="rect">
            <a:avLst/>
          </a:prstGeom>
          <a:noFill/>
        </p:spPr>
        <p:txBody>
          <a:bodyPr wrap="square" rtlCol="0">
            <a:spAutoFit/>
          </a:bodyPr>
          <a:lstStyle/>
          <a:p>
            <a:r>
              <a:rPr lang="fr-FR" sz="1100">
                <a:solidFill>
                  <a:srgbClr val="000000"/>
                </a:solidFill>
                <a:latin typeface="Avenir Book" panose="02000503020000020003" pitchFamily="2" charset="0"/>
              </a:rPr>
              <a:t>Bennes à ordures</a:t>
            </a:r>
          </a:p>
          <a:p>
            <a:r>
              <a:rPr lang="fr-FR" sz="1100">
                <a:solidFill>
                  <a:srgbClr val="000000"/>
                </a:solidFill>
                <a:latin typeface="Avenir Book" panose="02000503020000020003" pitchFamily="2" charset="0"/>
              </a:rPr>
              <a:t>et véhicules</a:t>
            </a:r>
          </a:p>
          <a:p>
            <a:r>
              <a:rPr lang="fr-FR" sz="1100">
                <a:solidFill>
                  <a:srgbClr val="000000"/>
                </a:solidFill>
                <a:latin typeface="Avenir Book" panose="02000503020000020003" pitchFamily="2" charset="0"/>
              </a:rPr>
              <a:t>spécialisés</a:t>
            </a:r>
            <a:endParaRPr lang="fr-FR" sz="1100" i="1">
              <a:solidFill>
                <a:srgbClr val="000000"/>
              </a:solidFill>
              <a:latin typeface="Avenir Book" panose="02000503020000020003" pitchFamily="2" charset="0"/>
            </a:endParaRPr>
          </a:p>
          <a:p>
            <a:r>
              <a:rPr lang="fr-FR" sz="1100">
                <a:solidFill>
                  <a:srgbClr val="F1AB2B"/>
                </a:solidFill>
                <a:latin typeface="Avenir Black" panose="02000503020000020003" pitchFamily="2" charset="0"/>
              </a:rPr>
              <a:t>3 872</a:t>
            </a:r>
          </a:p>
        </p:txBody>
      </p:sp>
      <p:sp>
        <p:nvSpPr>
          <p:cNvPr id="16" name="ZoneTexte 15">
            <a:extLst>
              <a:ext uri="{FF2B5EF4-FFF2-40B4-BE49-F238E27FC236}">
                <a16:creationId xmlns:a16="http://schemas.microsoft.com/office/drawing/2014/main" id="{76FEDBEA-A4E0-489C-84DA-3651DC178C6A}"/>
              </a:ext>
            </a:extLst>
          </p:cNvPr>
          <p:cNvSpPr txBox="1"/>
          <p:nvPr/>
        </p:nvSpPr>
        <p:spPr>
          <a:xfrm>
            <a:off x="748830" y="4877383"/>
            <a:ext cx="770065" cy="430887"/>
          </a:xfrm>
          <a:prstGeom prst="rect">
            <a:avLst/>
          </a:prstGeom>
          <a:noFill/>
        </p:spPr>
        <p:txBody>
          <a:bodyPr wrap="square" rtlCol="0">
            <a:spAutoFit/>
          </a:bodyPr>
          <a:lstStyle/>
          <a:p>
            <a:r>
              <a:rPr lang="fr-FR" sz="1100">
                <a:solidFill>
                  <a:srgbClr val="000000"/>
                </a:solidFill>
                <a:latin typeface="Avenir Book" panose="02000503020000020003" pitchFamily="2" charset="0"/>
              </a:rPr>
              <a:t>Autocars</a:t>
            </a:r>
          </a:p>
          <a:p>
            <a:r>
              <a:rPr lang="fr-FR" sz="1100">
                <a:solidFill>
                  <a:srgbClr val="218C66"/>
                </a:solidFill>
                <a:latin typeface="Avenir Black" panose="02000503020000020003" pitchFamily="2" charset="0"/>
              </a:rPr>
              <a:t>1 380</a:t>
            </a:r>
          </a:p>
        </p:txBody>
      </p:sp>
      <p:cxnSp>
        <p:nvCxnSpPr>
          <p:cNvPr id="17" name="Connecteur droit 16">
            <a:extLst>
              <a:ext uri="{FF2B5EF4-FFF2-40B4-BE49-F238E27FC236}">
                <a16:creationId xmlns:a16="http://schemas.microsoft.com/office/drawing/2014/main" id="{79DBFE19-D924-43D3-AA3C-C01F85729C9C}"/>
              </a:ext>
            </a:extLst>
          </p:cNvPr>
          <p:cNvCxnSpPr>
            <a:cxnSpLocks/>
          </p:cNvCxnSpPr>
          <p:nvPr/>
        </p:nvCxnSpPr>
        <p:spPr>
          <a:xfrm>
            <a:off x="994180" y="2776929"/>
            <a:ext cx="2032136" cy="0"/>
          </a:xfrm>
          <a:prstGeom prst="line">
            <a:avLst/>
          </a:prstGeom>
          <a:noFill/>
          <a:ln w="38100" cap="flat" cmpd="sng" algn="ctr">
            <a:solidFill>
              <a:srgbClr val="572A79"/>
            </a:solidFill>
            <a:prstDash val="solid"/>
            <a:miter lim="800000"/>
          </a:ln>
          <a:effectLst/>
        </p:spPr>
      </p:cxnSp>
      <p:cxnSp>
        <p:nvCxnSpPr>
          <p:cNvPr id="18" name="Connecteur droit 17">
            <a:extLst>
              <a:ext uri="{FF2B5EF4-FFF2-40B4-BE49-F238E27FC236}">
                <a16:creationId xmlns:a16="http://schemas.microsoft.com/office/drawing/2014/main" id="{6EB4BB40-F36C-455F-8CBA-432FC98D1B14}"/>
              </a:ext>
            </a:extLst>
          </p:cNvPr>
          <p:cNvCxnSpPr>
            <a:cxnSpLocks/>
          </p:cNvCxnSpPr>
          <p:nvPr/>
        </p:nvCxnSpPr>
        <p:spPr>
          <a:xfrm flipV="1">
            <a:off x="3026316" y="2756960"/>
            <a:ext cx="0" cy="214131"/>
          </a:xfrm>
          <a:prstGeom prst="line">
            <a:avLst/>
          </a:prstGeom>
          <a:noFill/>
          <a:ln w="38100" cap="flat" cmpd="sng" algn="ctr">
            <a:solidFill>
              <a:srgbClr val="572A79"/>
            </a:solidFill>
            <a:prstDash val="solid"/>
            <a:miter lim="800000"/>
          </a:ln>
          <a:effectLst/>
        </p:spPr>
      </p:cxnSp>
      <p:cxnSp>
        <p:nvCxnSpPr>
          <p:cNvPr id="19" name="Connecteur droit 18">
            <a:extLst>
              <a:ext uri="{FF2B5EF4-FFF2-40B4-BE49-F238E27FC236}">
                <a16:creationId xmlns:a16="http://schemas.microsoft.com/office/drawing/2014/main" id="{51644C21-E9EB-44AD-9432-7830E1F1335A}"/>
              </a:ext>
            </a:extLst>
          </p:cNvPr>
          <p:cNvCxnSpPr>
            <a:cxnSpLocks/>
          </p:cNvCxnSpPr>
          <p:nvPr/>
        </p:nvCxnSpPr>
        <p:spPr>
          <a:xfrm>
            <a:off x="1115763" y="3280701"/>
            <a:ext cx="845154" cy="0"/>
          </a:xfrm>
          <a:prstGeom prst="line">
            <a:avLst/>
          </a:prstGeom>
          <a:noFill/>
          <a:ln w="38100" cap="flat" cmpd="sng" algn="ctr">
            <a:solidFill>
              <a:srgbClr val="9D277D"/>
            </a:solidFill>
            <a:prstDash val="solid"/>
            <a:miter lim="800000"/>
          </a:ln>
          <a:effectLst/>
        </p:spPr>
      </p:cxnSp>
      <p:cxnSp>
        <p:nvCxnSpPr>
          <p:cNvPr id="21" name="Connecteur droit 20">
            <a:extLst>
              <a:ext uri="{FF2B5EF4-FFF2-40B4-BE49-F238E27FC236}">
                <a16:creationId xmlns:a16="http://schemas.microsoft.com/office/drawing/2014/main" id="{8D5DEB46-75E7-4FE0-81C9-41DBAC8BF3D6}"/>
              </a:ext>
            </a:extLst>
          </p:cNvPr>
          <p:cNvCxnSpPr>
            <a:cxnSpLocks/>
          </p:cNvCxnSpPr>
          <p:nvPr/>
        </p:nvCxnSpPr>
        <p:spPr>
          <a:xfrm flipH="1" flipV="1">
            <a:off x="1943100" y="3274939"/>
            <a:ext cx="253421" cy="254317"/>
          </a:xfrm>
          <a:prstGeom prst="line">
            <a:avLst/>
          </a:prstGeom>
          <a:noFill/>
          <a:ln w="38100" cap="flat" cmpd="sng" algn="ctr">
            <a:solidFill>
              <a:srgbClr val="9D277D"/>
            </a:solidFill>
            <a:prstDash val="solid"/>
            <a:miter lim="800000"/>
          </a:ln>
          <a:effectLst/>
        </p:spPr>
      </p:cxnSp>
      <p:cxnSp>
        <p:nvCxnSpPr>
          <p:cNvPr id="22" name="Connecteur droit 21">
            <a:extLst>
              <a:ext uri="{FF2B5EF4-FFF2-40B4-BE49-F238E27FC236}">
                <a16:creationId xmlns:a16="http://schemas.microsoft.com/office/drawing/2014/main" id="{85815806-A1C4-4AD3-A25E-CABC19DB7AA3}"/>
              </a:ext>
            </a:extLst>
          </p:cNvPr>
          <p:cNvCxnSpPr>
            <a:cxnSpLocks/>
          </p:cNvCxnSpPr>
          <p:nvPr/>
        </p:nvCxnSpPr>
        <p:spPr>
          <a:xfrm>
            <a:off x="1160215" y="4663942"/>
            <a:ext cx="688471" cy="0"/>
          </a:xfrm>
          <a:prstGeom prst="line">
            <a:avLst/>
          </a:prstGeom>
          <a:noFill/>
          <a:ln w="38100" cap="flat" cmpd="sng" algn="ctr">
            <a:solidFill>
              <a:srgbClr val="F1AB2B"/>
            </a:solidFill>
            <a:prstDash val="solid"/>
            <a:miter lim="800000"/>
          </a:ln>
          <a:effectLst/>
        </p:spPr>
      </p:cxnSp>
      <p:cxnSp>
        <p:nvCxnSpPr>
          <p:cNvPr id="23" name="Connecteur droit 22">
            <a:extLst>
              <a:ext uri="{FF2B5EF4-FFF2-40B4-BE49-F238E27FC236}">
                <a16:creationId xmlns:a16="http://schemas.microsoft.com/office/drawing/2014/main" id="{0E781C38-C0B1-404D-A8E6-6C466A5F9356}"/>
              </a:ext>
            </a:extLst>
          </p:cNvPr>
          <p:cNvCxnSpPr>
            <a:cxnSpLocks/>
          </p:cNvCxnSpPr>
          <p:nvPr/>
        </p:nvCxnSpPr>
        <p:spPr>
          <a:xfrm flipV="1">
            <a:off x="1838622" y="4427601"/>
            <a:ext cx="257291" cy="241204"/>
          </a:xfrm>
          <a:prstGeom prst="line">
            <a:avLst/>
          </a:prstGeom>
          <a:noFill/>
          <a:ln w="38100" cap="flat" cmpd="sng" algn="ctr">
            <a:solidFill>
              <a:srgbClr val="F1AB2B"/>
            </a:solidFill>
            <a:prstDash val="solid"/>
            <a:miter lim="800000"/>
          </a:ln>
          <a:effectLst/>
        </p:spPr>
      </p:cxnSp>
      <p:cxnSp>
        <p:nvCxnSpPr>
          <p:cNvPr id="24" name="Connecteur droit 23">
            <a:extLst>
              <a:ext uri="{FF2B5EF4-FFF2-40B4-BE49-F238E27FC236}">
                <a16:creationId xmlns:a16="http://schemas.microsoft.com/office/drawing/2014/main" id="{B19FF73D-E747-4506-9A5E-2E1691502CAA}"/>
              </a:ext>
            </a:extLst>
          </p:cNvPr>
          <p:cNvCxnSpPr>
            <a:cxnSpLocks/>
          </p:cNvCxnSpPr>
          <p:nvPr/>
        </p:nvCxnSpPr>
        <p:spPr>
          <a:xfrm>
            <a:off x="1262292" y="5195770"/>
            <a:ext cx="883045" cy="0"/>
          </a:xfrm>
          <a:prstGeom prst="line">
            <a:avLst/>
          </a:prstGeom>
          <a:noFill/>
          <a:ln w="38100" cap="flat" cmpd="sng" algn="ctr">
            <a:solidFill>
              <a:srgbClr val="218C66"/>
            </a:solidFill>
            <a:prstDash val="solid"/>
            <a:miter lim="800000"/>
          </a:ln>
          <a:effectLst/>
        </p:spPr>
      </p:cxnSp>
      <p:cxnSp>
        <p:nvCxnSpPr>
          <p:cNvPr id="25" name="Connecteur droit 24">
            <a:extLst>
              <a:ext uri="{FF2B5EF4-FFF2-40B4-BE49-F238E27FC236}">
                <a16:creationId xmlns:a16="http://schemas.microsoft.com/office/drawing/2014/main" id="{13229B85-942C-461B-863C-57782225FE2E}"/>
              </a:ext>
            </a:extLst>
          </p:cNvPr>
          <p:cNvCxnSpPr>
            <a:cxnSpLocks/>
          </p:cNvCxnSpPr>
          <p:nvPr/>
        </p:nvCxnSpPr>
        <p:spPr>
          <a:xfrm flipV="1">
            <a:off x="2137498" y="4886669"/>
            <a:ext cx="301608" cy="313880"/>
          </a:xfrm>
          <a:prstGeom prst="line">
            <a:avLst/>
          </a:prstGeom>
          <a:noFill/>
          <a:ln w="38100" cap="flat" cmpd="sng" algn="ctr">
            <a:solidFill>
              <a:srgbClr val="218C66"/>
            </a:solidFill>
            <a:prstDash val="solid"/>
            <a:miter lim="800000"/>
          </a:ln>
          <a:effectLst/>
        </p:spPr>
      </p:cxnSp>
      <p:cxnSp>
        <p:nvCxnSpPr>
          <p:cNvPr id="26" name="Connecteur droit 25">
            <a:extLst>
              <a:ext uri="{FF2B5EF4-FFF2-40B4-BE49-F238E27FC236}">
                <a16:creationId xmlns:a16="http://schemas.microsoft.com/office/drawing/2014/main" id="{8D60121A-34C3-4EE1-92A5-3BFA37197B4B}"/>
              </a:ext>
            </a:extLst>
          </p:cNvPr>
          <p:cNvCxnSpPr>
            <a:cxnSpLocks/>
          </p:cNvCxnSpPr>
          <p:nvPr/>
        </p:nvCxnSpPr>
        <p:spPr>
          <a:xfrm>
            <a:off x="3267479" y="2776929"/>
            <a:ext cx="913085" cy="0"/>
          </a:xfrm>
          <a:prstGeom prst="line">
            <a:avLst/>
          </a:prstGeom>
          <a:noFill/>
          <a:ln w="38100" cap="flat" cmpd="sng" algn="ctr">
            <a:solidFill>
              <a:srgbClr val="005396"/>
            </a:solidFill>
            <a:prstDash val="solid"/>
            <a:miter lim="800000"/>
          </a:ln>
          <a:effectLst/>
        </p:spPr>
      </p:cxnSp>
      <p:cxnSp>
        <p:nvCxnSpPr>
          <p:cNvPr id="27" name="Connecteur droit 26">
            <a:extLst>
              <a:ext uri="{FF2B5EF4-FFF2-40B4-BE49-F238E27FC236}">
                <a16:creationId xmlns:a16="http://schemas.microsoft.com/office/drawing/2014/main" id="{4A6354E4-E4F7-47FA-8133-619222C0E698}"/>
              </a:ext>
            </a:extLst>
          </p:cNvPr>
          <p:cNvCxnSpPr>
            <a:cxnSpLocks/>
          </p:cNvCxnSpPr>
          <p:nvPr/>
        </p:nvCxnSpPr>
        <p:spPr>
          <a:xfrm flipV="1">
            <a:off x="3127973" y="2769660"/>
            <a:ext cx="156070" cy="332106"/>
          </a:xfrm>
          <a:prstGeom prst="line">
            <a:avLst/>
          </a:prstGeom>
          <a:noFill/>
          <a:ln w="38100" cap="flat" cmpd="sng" algn="ctr">
            <a:solidFill>
              <a:srgbClr val="005396"/>
            </a:solidFill>
            <a:prstDash val="solid"/>
            <a:miter lim="800000"/>
          </a:ln>
          <a:effectLst/>
        </p:spPr>
      </p:cxnSp>
      <p:cxnSp>
        <p:nvCxnSpPr>
          <p:cNvPr id="28" name="Connecteur droit 27">
            <a:extLst>
              <a:ext uri="{FF2B5EF4-FFF2-40B4-BE49-F238E27FC236}">
                <a16:creationId xmlns:a16="http://schemas.microsoft.com/office/drawing/2014/main" id="{88261B42-D9AA-4EA9-8AE5-6F1E4A41AC3B}"/>
              </a:ext>
            </a:extLst>
          </p:cNvPr>
          <p:cNvCxnSpPr>
            <a:cxnSpLocks/>
          </p:cNvCxnSpPr>
          <p:nvPr/>
        </p:nvCxnSpPr>
        <p:spPr>
          <a:xfrm>
            <a:off x="4026077" y="3956819"/>
            <a:ext cx="297457" cy="0"/>
          </a:xfrm>
          <a:prstGeom prst="line">
            <a:avLst/>
          </a:prstGeom>
          <a:noFill/>
          <a:ln w="38100" cap="flat" cmpd="sng" algn="ctr">
            <a:solidFill>
              <a:srgbClr val="0095B2"/>
            </a:solidFill>
            <a:prstDash val="solid"/>
            <a:miter lim="800000"/>
          </a:ln>
          <a:effectLst/>
        </p:spPr>
      </p:cxnSp>
      <p:cxnSp>
        <p:nvCxnSpPr>
          <p:cNvPr id="29" name="Connecteur droit 28">
            <a:extLst>
              <a:ext uri="{FF2B5EF4-FFF2-40B4-BE49-F238E27FC236}">
                <a16:creationId xmlns:a16="http://schemas.microsoft.com/office/drawing/2014/main" id="{80AEABE1-91F3-4355-B267-484061ABC48E}"/>
              </a:ext>
            </a:extLst>
          </p:cNvPr>
          <p:cNvCxnSpPr>
            <a:cxnSpLocks/>
          </p:cNvCxnSpPr>
          <p:nvPr/>
        </p:nvCxnSpPr>
        <p:spPr>
          <a:xfrm>
            <a:off x="3267479" y="5349199"/>
            <a:ext cx="928723" cy="0"/>
          </a:xfrm>
          <a:prstGeom prst="line">
            <a:avLst/>
          </a:prstGeom>
          <a:noFill/>
          <a:ln w="38100" cap="flat" cmpd="sng" algn="ctr">
            <a:solidFill>
              <a:srgbClr val="3E9091"/>
            </a:solidFill>
            <a:prstDash val="solid"/>
            <a:miter lim="800000"/>
          </a:ln>
          <a:effectLst/>
        </p:spPr>
      </p:cxnSp>
      <p:cxnSp>
        <p:nvCxnSpPr>
          <p:cNvPr id="30" name="Connecteur droit 29">
            <a:extLst>
              <a:ext uri="{FF2B5EF4-FFF2-40B4-BE49-F238E27FC236}">
                <a16:creationId xmlns:a16="http://schemas.microsoft.com/office/drawing/2014/main" id="{D6F84180-12BC-42E2-A4C5-9844F0A4D8E4}"/>
              </a:ext>
            </a:extLst>
          </p:cNvPr>
          <p:cNvCxnSpPr>
            <a:cxnSpLocks/>
          </p:cNvCxnSpPr>
          <p:nvPr/>
        </p:nvCxnSpPr>
        <p:spPr>
          <a:xfrm flipV="1">
            <a:off x="3279958" y="4977818"/>
            <a:ext cx="0" cy="388730"/>
          </a:xfrm>
          <a:prstGeom prst="line">
            <a:avLst/>
          </a:prstGeom>
          <a:noFill/>
          <a:ln w="38100" cap="flat" cmpd="sng" algn="ctr">
            <a:solidFill>
              <a:srgbClr val="3E9091"/>
            </a:solidFill>
            <a:prstDash val="solid"/>
            <a:miter lim="800000"/>
          </a:ln>
          <a:effectLst/>
        </p:spPr>
      </p:cxnSp>
      <p:sp>
        <p:nvSpPr>
          <p:cNvPr id="31" name="ZoneTexte 30">
            <a:extLst>
              <a:ext uri="{FF2B5EF4-FFF2-40B4-BE49-F238E27FC236}">
                <a16:creationId xmlns:a16="http://schemas.microsoft.com/office/drawing/2014/main" id="{54244AB5-88D7-4CD5-9B48-A07A1366B525}"/>
              </a:ext>
            </a:extLst>
          </p:cNvPr>
          <p:cNvSpPr txBox="1"/>
          <p:nvPr/>
        </p:nvSpPr>
        <p:spPr>
          <a:xfrm>
            <a:off x="2566615" y="3770243"/>
            <a:ext cx="849891" cy="523220"/>
          </a:xfrm>
          <a:prstGeom prst="rect">
            <a:avLst/>
          </a:prstGeom>
          <a:noFill/>
        </p:spPr>
        <p:txBody>
          <a:bodyPr wrap="square" rtlCol="0">
            <a:spAutoFit/>
          </a:bodyPr>
          <a:lstStyle/>
          <a:p>
            <a:pPr algn="ctr"/>
            <a:r>
              <a:rPr lang="fr-FR" sz="1200">
                <a:solidFill>
                  <a:srgbClr val="000000"/>
                </a:solidFill>
                <a:latin typeface="Avenir Book" panose="02000503020000020003" pitchFamily="2" charset="0"/>
              </a:rPr>
              <a:t>TOTAL</a:t>
            </a:r>
          </a:p>
          <a:p>
            <a:pPr algn="ctr"/>
            <a:r>
              <a:rPr lang="fr-FR" sz="1600" b="1">
                <a:solidFill>
                  <a:srgbClr val="63B662"/>
                </a:solidFill>
                <a:latin typeface="Avenir Black" panose="02000503020000020003" pitchFamily="2" charset="0"/>
              </a:rPr>
              <a:t>30 525</a:t>
            </a:r>
          </a:p>
        </p:txBody>
      </p:sp>
      <p:grpSp>
        <p:nvGrpSpPr>
          <p:cNvPr id="32" name="Groupe 31">
            <a:extLst>
              <a:ext uri="{FF2B5EF4-FFF2-40B4-BE49-F238E27FC236}">
                <a16:creationId xmlns:a16="http://schemas.microsoft.com/office/drawing/2014/main" id="{E6D0E864-874B-4E75-BDF3-59988C147B41}"/>
              </a:ext>
            </a:extLst>
          </p:cNvPr>
          <p:cNvGrpSpPr/>
          <p:nvPr/>
        </p:nvGrpSpPr>
        <p:grpSpPr>
          <a:xfrm>
            <a:off x="5581917" y="1498931"/>
            <a:ext cx="5199214" cy="2760354"/>
            <a:chOff x="5728694" y="711146"/>
            <a:chExt cx="5866223" cy="3114481"/>
          </a:xfrm>
        </p:grpSpPr>
        <p:graphicFrame>
          <p:nvGraphicFramePr>
            <p:cNvPr id="33" name="Graphique 32">
              <a:extLst>
                <a:ext uri="{FF2B5EF4-FFF2-40B4-BE49-F238E27FC236}">
                  <a16:creationId xmlns:a16="http://schemas.microsoft.com/office/drawing/2014/main" id="{055A828D-C454-4C1A-A55C-B05BB0887D31}"/>
                </a:ext>
              </a:extLst>
            </p:cNvPr>
            <p:cNvGraphicFramePr/>
            <p:nvPr>
              <p:extLst>
                <p:ext uri="{D42A27DB-BD31-4B8C-83A1-F6EECF244321}">
                  <p14:modId xmlns:p14="http://schemas.microsoft.com/office/powerpoint/2010/main" val="3341990922"/>
                </p:ext>
              </p:extLst>
            </p:nvPr>
          </p:nvGraphicFramePr>
          <p:xfrm>
            <a:off x="5728694" y="711146"/>
            <a:ext cx="5866223" cy="3114481"/>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7B2829D3-4C68-47EE-BCA7-CCE1720B9143}"/>
                </a:ext>
              </a:extLst>
            </p:cNvPr>
            <p:cNvSpPr txBox="1"/>
            <p:nvPr/>
          </p:nvSpPr>
          <p:spPr>
            <a:xfrm>
              <a:off x="7599890" y="910222"/>
              <a:ext cx="577051" cy="256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srgbClr val="000000"/>
                  </a:solidFill>
                  <a:effectLst/>
                  <a:uLnTx/>
                  <a:uFillTx/>
                  <a:latin typeface="Avenir Book" panose="02000503020000020003" pitchFamily="2" charset="0"/>
                  <a:ea typeface="Geneva" panose="020B0503030404040204" pitchFamily="34" charset="0"/>
                  <a:cs typeface="Arial" panose="020B0604020202020204" pitchFamily="34" charset="0"/>
                </a:rPr>
                <a:t>1 462</a:t>
              </a:r>
            </a:p>
          </p:txBody>
        </p:sp>
        <p:sp>
          <p:nvSpPr>
            <p:cNvPr id="35" name="ZoneTexte 34">
              <a:extLst>
                <a:ext uri="{FF2B5EF4-FFF2-40B4-BE49-F238E27FC236}">
                  <a16:creationId xmlns:a16="http://schemas.microsoft.com/office/drawing/2014/main" id="{C78712CD-86EF-440B-A605-CBB25710F618}"/>
                </a:ext>
              </a:extLst>
            </p:cNvPr>
            <p:cNvSpPr txBox="1"/>
            <p:nvPr/>
          </p:nvSpPr>
          <p:spPr>
            <a:xfrm>
              <a:off x="8176941" y="1234399"/>
              <a:ext cx="666209" cy="256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srgbClr val="000000"/>
                  </a:solidFill>
                  <a:effectLst/>
                  <a:uLnTx/>
                  <a:uFillTx/>
                  <a:latin typeface="Avenir Book" panose="02000503020000020003" pitchFamily="2" charset="0"/>
                  <a:ea typeface="Geneva" panose="020B0503030404040204" pitchFamily="34" charset="0"/>
                  <a:cs typeface="Arial" panose="020B0604020202020204" pitchFamily="34" charset="0"/>
                </a:rPr>
                <a:t>2 115</a:t>
              </a:r>
            </a:p>
          </p:txBody>
        </p:sp>
        <p:sp>
          <p:nvSpPr>
            <p:cNvPr id="36" name="ZoneTexte 35">
              <a:extLst>
                <a:ext uri="{FF2B5EF4-FFF2-40B4-BE49-F238E27FC236}">
                  <a16:creationId xmlns:a16="http://schemas.microsoft.com/office/drawing/2014/main" id="{06F4CEC8-3CBB-4430-A3DA-20C40E245D0B}"/>
                </a:ext>
              </a:extLst>
            </p:cNvPr>
            <p:cNvSpPr txBox="1"/>
            <p:nvPr/>
          </p:nvSpPr>
          <p:spPr>
            <a:xfrm>
              <a:off x="8522784" y="1563326"/>
              <a:ext cx="666209" cy="256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srgbClr val="000000"/>
                  </a:solidFill>
                  <a:effectLst/>
                  <a:uLnTx/>
                  <a:uFillTx/>
                  <a:latin typeface="Avenir Book" panose="02000503020000020003" pitchFamily="2" charset="0"/>
                  <a:ea typeface="Geneva" panose="020B0503030404040204" pitchFamily="34" charset="0"/>
                  <a:cs typeface="Arial" panose="020B0604020202020204" pitchFamily="34" charset="0"/>
                </a:rPr>
                <a:t>2 437</a:t>
              </a:r>
            </a:p>
          </p:txBody>
        </p:sp>
        <p:sp>
          <p:nvSpPr>
            <p:cNvPr id="37" name="ZoneTexte 36">
              <a:extLst>
                <a:ext uri="{FF2B5EF4-FFF2-40B4-BE49-F238E27FC236}">
                  <a16:creationId xmlns:a16="http://schemas.microsoft.com/office/drawing/2014/main" id="{ABD9EA71-AF8D-4B0C-986D-922C695737F8}"/>
                </a:ext>
              </a:extLst>
            </p:cNvPr>
            <p:cNvSpPr txBox="1"/>
            <p:nvPr/>
          </p:nvSpPr>
          <p:spPr>
            <a:xfrm>
              <a:off x="9634705" y="1876270"/>
              <a:ext cx="659914" cy="256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srgbClr val="000000"/>
                  </a:solidFill>
                  <a:effectLst/>
                  <a:uLnTx/>
                  <a:uFillTx/>
                  <a:latin typeface="Avenir Book" panose="02000503020000020003" pitchFamily="2" charset="0"/>
                  <a:ea typeface="Geneva" panose="020B0503030404040204" pitchFamily="34" charset="0"/>
                  <a:cs typeface="Arial" panose="020B0604020202020204" pitchFamily="34" charset="0"/>
                </a:rPr>
                <a:t>3 668</a:t>
              </a:r>
            </a:p>
          </p:txBody>
        </p:sp>
        <p:sp>
          <p:nvSpPr>
            <p:cNvPr id="38" name="ZoneTexte 37">
              <a:extLst>
                <a:ext uri="{FF2B5EF4-FFF2-40B4-BE49-F238E27FC236}">
                  <a16:creationId xmlns:a16="http://schemas.microsoft.com/office/drawing/2014/main" id="{5D21D620-612B-417E-9D7F-6525BA31F94D}"/>
                </a:ext>
              </a:extLst>
            </p:cNvPr>
            <p:cNvSpPr txBox="1"/>
            <p:nvPr/>
          </p:nvSpPr>
          <p:spPr>
            <a:xfrm>
              <a:off x="10394900" y="2198429"/>
              <a:ext cx="712738" cy="256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srgbClr val="000000"/>
                  </a:solidFill>
                  <a:effectLst/>
                  <a:uLnTx/>
                  <a:uFillTx/>
                  <a:latin typeface="Avenir Book" panose="02000503020000020003" pitchFamily="2" charset="0"/>
                  <a:ea typeface="Geneva" panose="020B0503030404040204" pitchFamily="34" charset="0"/>
                  <a:cs typeface="Arial" panose="020B0604020202020204" pitchFamily="34" charset="0"/>
                </a:rPr>
                <a:t>4 513</a:t>
              </a:r>
            </a:p>
          </p:txBody>
        </p:sp>
        <p:sp>
          <p:nvSpPr>
            <p:cNvPr id="39" name="ZoneTexte 38">
              <a:extLst>
                <a:ext uri="{FF2B5EF4-FFF2-40B4-BE49-F238E27FC236}">
                  <a16:creationId xmlns:a16="http://schemas.microsoft.com/office/drawing/2014/main" id="{DC14F0D5-AEE0-49F2-AAA7-A5BE0D7A9F00}"/>
                </a:ext>
              </a:extLst>
            </p:cNvPr>
            <p:cNvSpPr txBox="1"/>
            <p:nvPr/>
          </p:nvSpPr>
          <p:spPr>
            <a:xfrm>
              <a:off x="10832776" y="2519954"/>
              <a:ext cx="705316" cy="256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srgbClr val="000000"/>
                  </a:solidFill>
                  <a:effectLst/>
                  <a:uLnTx/>
                  <a:uFillTx/>
                  <a:latin typeface="Avenir Book" panose="02000503020000020003" pitchFamily="2" charset="0"/>
                  <a:ea typeface="Geneva" panose="020B0503030404040204" pitchFamily="34" charset="0"/>
                  <a:cs typeface="Arial" panose="020B0604020202020204" pitchFamily="34" charset="0"/>
                </a:rPr>
                <a:t>5 851</a:t>
              </a:r>
            </a:p>
          </p:txBody>
        </p:sp>
      </p:grpSp>
      <p:sp>
        <p:nvSpPr>
          <p:cNvPr id="40" name="ZoneTexte 39">
            <a:extLst>
              <a:ext uri="{FF2B5EF4-FFF2-40B4-BE49-F238E27FC236}">
                <a16:creationId xmlns:a16="http://schemas.microsoft.com/office/drawing/2014/main" id="{A5FC73B0-09AA-476B-B001-3AB1C2F37A6A}"/>
              </a:ext>
            </a:extLst>
          </p:cNvPr>
          <p:cNvSpPr txBox="1"/>
          <p:nvPr/>
        </p:nvSpPr>
        <p:spPr>
          <a:xfrm>
            <a:off x="552850" y="1348305"/>
            <a:ext cx="3735949" cy="430887"/>
          </a:xfrm>
          <a:prstGeom prst="rect">
            <a:avLst/>
          </a:prstGeom>
          <a:noFill/>
        </p:spPr>
        <p:txBody>
          <a:bodyPr wrap="square" rtlCol="0">
            <a:spAutoFit/>
          </a:bodyPr>
          <a:lstStyle/>
          <a:p>
            <a:r>
              <a:rPr lang="fr-FR" sz="1100" b="1">
                <a:solidFill>
                  <a:srgbClr val="70B856"/>
                </a:solidFill>
                <a:latin typeface="Avenir Medium" panose="02000503020000020003" pitchFamily="2" charset="0"/>
              </a:rPr>
              <a:t>LE PARC DE VÉHICULES BIOGNV/GNV EN FRANCE</a:t>
            </a:r>
          </a:p>
          <a:p>
            <a:r>
              <a:rPr lang="fr-FR" sz="1100" i="1">
                <a:solidFill>
                  <a:srgbClr val="000000"/>
                </a:solidFill>
                <a:latin typeface="Avenir Book" panose="02000503020000020003" pitchFamily="2" charset="0"/>
              </a:rPr>
              <a:t>Chiffres à fin février 2022</a:t>
            </a:r>
            <a:endParaRPr lang="fr-FR" sz="1100" i="1">
              <a:solidFill>
                <a:srgbClr val="000000"/>
              </a:solidFill>
              <a:latin typeface="Avenir Black" panose="02000503020000020003" pitchFamily="2" charset="0"/>
            </a:endParaRPr>
          </a:p>
        </p:txBody>
      </p:sp>
      <p:sp>
        <p:nvSpPr>
          <p:cNvPr id="41" name="ZoneTexte 40">
            <a:extLst>
              <a:ext uri="{FF2B5EF4-FFF2-40B4-BE49-F238E27FC236}">
                <a16:creationId xmlns:a16="http://schemas.microsoft.com/office/drawing/2014/main" id="{1C1D4A3F-E641-49D5-92FB-F95C5AC9A9E4}"/>
              </a:ext>
            </a:extLst>
          </p:cNvPr>
          <p:cNvSpPr txBox="1"/>
          <p:nvPr/>
        </p:nvSpPr>
        <p:spPr>
          <a:xfrm>
            <a:off x="5976237" y="1348305"/>
            <a:ext cx="3511777" cy="261610"/>
          </a:xfrm>
          <a:prstGeom prst="rect">
            <a:avLst/>
          </a:prstGeom>
          <a:noFill/>
        </p:spPr>
        <p:txBody>
          <a:bodyPr wrap="square" rtlCol="0">
            <a:spAutoFit/>
          </a:bodyPr>
          <a:lstStyle/>
          <a:p>
            <a:r>
              <a:rPr lang="fr-FR" sz="1100" b="1">
                <a:solidFill>
                  <a:srgbClr val="70B856"/>
                </a:solidFill>
                <a:latin typeface="Avenir Medium" panose="02000503020000020003" pitchFamily="2" charset="0"/>
              </a:rPr>
              <a:t>ÉVOLUTION DES IMMATRICULATIONS GNV</a:t>
            </a:r>
            <a:endParaRPr lang="fr-FR" sz="1100" b="1">
              <a:solidFill>
                <a:srgbClr val="000000"/>
              </a:solidFill>
              <a:latin typeface="Avenir Medium" panose="02000503020000020003" pitchFamily="2" charset="0"/>
            </a:endParaRPr>
          </a:p>
        </p:txBody>
      </p:sp>
      <p:grpSp>
        <p:nvGrpSpPr>
          <p:cNvPr id="42" name="Groupe 41">
            <a:extLst>
              <a:ext uri="{FF2B5EF4-FFF2-40B4-BE49-F238E27FC236}">
                <a16:creationId xmlns:a16="http://schemas.microsoft.com/office/drawing/2014/main" id="{6452FB30-8BB6-41B6-9E2B-E902302789E5}"/>
              </a:ext>
            </a:extLst>
          </p:cNvPr>
          <p:cNvGrpSpPr/>
          <p:nvPr/>
        </p:nvGrpSpPr>
        <p:grpSpPr>
          <a:xfrm>
            <a:off x="5824745" y="4883333"/>
            <a:ext cx="3549871" cy="999712"/>
            <a:chOff x="5722990" y="4469876"/>
            <a:chExt cx="3549871" cy="999712"/>
          </a:xfrm>
        </p:grpSpPr>
        <p:sp>
          <p:nvSpPr>
            <p:cNvPr id="43" name="Ellipse 42">
              <a:extLst>
                <a:ext uri="{FF2B5EF4-FFF2-40B4-BE49-F238E27FC236}">
                  <a16:creationId xmlns:a16="http://schemas.microsoft.com/office/drawing/2014/main" id="{37C099A4-59E3-4F76-9C02-F20F30C487AE}"/>
                </a:ext>
              </a:extLst>
            </p:cNvPr>
            <p:cNvSpPr/>
            <p:nvPr/>
          </p:nvSpPr>
          <p:spPr>
            <a:xfrm>
              <a:off x="5725399" y="4469877"/>
              <a:ext cx="999711" cy="999711"/>
            </a:xfrm>
            <a:prstGeom prst="ellipse">
              <a:avLst/>
            </a:prstGeom>
            <a:solidFill>
              <a:srgbClr val="218C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4" name="Ellipse 43">
              <a:extLst>
                <a:ext uri="{FF2B5EF4-FFF2-40B4-BE49-F238E27FC236}">
                  <a16:creationId xmlns:a16="http://schemas.microsoft.com/office/drawing/2014/main" id="{1FE2FB32-6A75-456C-B9A6-450F9C1D9AE2}"/>
                </a:ext>
              </a:extLst>
            </p:cNvPr>
            <p:cNvSpPr/>
            <p:nvPr/>
          </p:nvSpPr>
          <p:spPr>
            <a:xfrm>
              <a:off x="6973086" y="4469876"/>
              <a:ext cx="999711" cy="999711"/>
            </a:xfrm>
            <a:prstGeom prst="ellipse">
              <a:avLst/>
            </a:prstGeom>
            <a:solidFill>
              <a:srgbClr val="00B1A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5" name="Ellipse 44">
              <a:extLst>
                <a:ext uri="{FF2B5EF4-FFF2-40B4-BE49-F238E27FC236}">
                  <a16:creationId xmlns:a16="http://schemas.microsoft.com/office/drawing/2014/main" id="{303AD074-C6BC-47F1-B830-A707F4C187ED}"/>
                </a:ext>
              </a:extLst>
            </p:cNvPr>
            <p:cNvSpPr/>
            <p:nvPr/>
          </p:nvSpPr>
          <p:spPr>
            <a:xfrm>
              <a:off x="8269559" y="4469876"/>
              <a:ext cx="999711" cy="999711"/>
            </a:xfrm>
            <a:prstGeom prst="ellipse">
              <a:avLst/>
            </a:prstGeom>
            <a:solidFill>
              <a:srgbClr val="B222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pic>
          <p:nvPicPr>
            <p:cNvPr id="46" name="Image 45">
              <a:extLst>
                <a:ext uri="{FF2B5EF4-FFF2-40B4-BE49-F238E27FC236}">
                  <a16:creationId xmlns:a16="http://schemas.microsoft.com/office/drawing/2014/main" id="{1B336207-C0B5-4B56-AF1F-6127B8321324}"/>
                </a:ext>
              </a:extLst>
            </p:cNvPr>
            <p:cNvPicPr>
              <a:picLocks noChangeAspect="1"/>
            </p:cNvPicPr>
            <p:nvPr/>
          </p:nvPicPr>
          <p:blipFill>
            <a:blip r:embed="rId4"/>
            <a:stretch>
              <a:fillRect/>
            </a:stretch>
          </p:blipFill>
          <p:spPr>
            <a:xfrm>
              <a:off x="8597964" y="4619754"/>
              <a:ext cx="342900" cy="393700"/>
            </a:xfrm>
            <a:prstGeom prst="rect">
              <a:avLst/>
            </a:prstGeom>
          </p:spPr>
        </p:pic>
        <p:sp>
          <p:nvSpPr>
            <p:cNvPr id="47" name="ZoneTexte 46">
              <a:extLst>
                <a:ext uri="{FF2B5EF4-FFF2-40B4-BE49-F238E27FC236}">
                  <a16:creationId xmlns:a16="http://schemas.microsoft.com/office/drawing/2014/main" id="{B12F5302-7743-4A71-9FC4-F3DE7167638B}"/>
                </a:ext>
              </a:extLst>
            </p:cNvPr>
            <p:cNvSpPr txBox="1"/>
            <p:nvPr/>
          </p:nvSpPr>
          <p:spPr>
            <a:xfrm>
              <a:off x="5722990" y="4972321"/>
              <a:ext cx="999711"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FFFFFF"/>
                  </a:solidFill>
                  <a:effectLst/>
                  <a:uLnTx/>
                  <a:uFillTx/>
                  <a:latin typeface="Avenir" panose="02000503020000020003" pitchFamily="2" charset="0"/>
                </a:rPr>
                <a:t>Autocars</a:t>
              </a:r>
            </a:p>
          </p:txBody>
        </p:sp>
        <p:sp>
          <p:nvSpPr>
            <p:cNvPr id="48" name="ZoneTexte 47">
              <a:extLst>
                <a:ext uri="{FF2B5EF4-FFF2-40B4-BE49-F238E27FC236}">
                  <a16:creationId xmlns:a16="http://schemas.microsoft.com/office/drawing/2014/main" id="{80B50771-4AE5-4AE2-9594-A8208CB3ABB7}"/>
                </a:ext>
              </a:extLst>
            </p:cNvPr>
            <p:cNvSpPr txBox="1"/>
            <p:nvPr/>
          </p:nvSpPr>
          <p:spPr>
            <a:xfrm>
              <a:off x="5722990" y="5117945"/>
              <a:ext cx="9997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Avenir Black" panose="02000503020000020003" pitchFamily="2" charset="0"/>
                </a:rPr>
                <a:t>+86%</a:t>
              </a:r>
            </a:p>
          </p:txBody>
        </p:sp>
        <p:sp>
          <p:nvSpPr>
            <p:cNvPr id="49" name="ZoneTexte 48">
              <a:extLst>
                <a:ext uri="{FF2B5EF4-FFF2-40B4-BE49-F238E27FC236}">
                  <a16:creationId xmlns:a16="http://schemas.microsoft.com/office/drawing/2014/main" id="{33D7E3DE-5E79-48D8-B6CB-C215986F57E0}"/>
                </a:ext>
              </a:extLst>
            </p:cNvPr>
            <p:cNvSpPr txBox="1"/>
            <p:nvPr/>
          </p:nvSpPr>
          <p:spPr>
            <a:xfrm>
              <a:off x="6972670" y="4972321"/>
              <a:ext cx="999711"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FFFFFF"/>
                  </a:solidFill>
                  <a:effectLst/>
                  <a:uLnTx/>
                  <a:uFillTx/>
                  <a:latin typeface="Avenir" panose="02000503020000020003" pitchFamily="2" charset="0"/>
                </a:rPr>
                <a:t>Bus</a:t>
              </a:r>
            </a:p>
          </p:txBody>
        </p:sp>
        <p:sp>
          <p:nvSpPr>
            <p:cNvPr id="50" name="ZoneTexte 49">
              <a:extLst>
                <a:ext uri="{FF2B5EF4-FFF2-40B4-BE49-F238E27FC236}">
                  <a16:creationId xmlns:a16="http://schemas.microsoft.com/office/drawing/2014/main" id="{01107219-1B27-4E03-B91E-2AC254983ED2}"/>
                </a:ext>
              </a:extLst>
            </p:cNvPr>
            <p:cNvSpPr txBox="1"/>
            <p:nvPr/>
          </p:nvSpPr>
          <p:spPr>
            <a:xfrm>
              <a:off x="6972670" y="5117945"/>
              <a:ext cx="9997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Avenir Black" panose="02000503020000020003" pitchFamily="2" charset="0"/>
                </a:rPr>
                <a:t>+60%</a:t>
              </a:r>
            </a:p>
          </p:txBody>
        </p:sp>
        <p:sp>
          <p:nvSpPr>
            <p:cNvPr id="51" name="ZoneTexte 50">
              <a:extLst>
                <a:ext uri="{FF2B5EF4-FFF2-40B4-BE49-F238E27FC236}">
                  <a16:creationId xmlns:a16="http://schemas.microsoft.com/office/drawing/2014/main" id="{238F38DA-2817-4459-8945-7ADBBBB222D8}"/>
                </a:ext>
              </a:extLst>
            </p:cNvPr>
            <p:cNvSpPr txBox="1"/>
            <p:nvPr/>
          </p:nvSpPr>
          <p:spPr>
            <a:xfrm>
              <a:off x="8273150" y="4972321"/>
              <a:ext cx="999711"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FFFFFF"/>
                  </a:solidFill>
                  <a:effectLst/>
                  <a:uLnTx/>
                  <a:uFillTx/>
                  <a:latin typeface="Avenir" panose="02000503020000020003" pitchFamily="2" charset="0"/>
                </a:rPr>
                <a:t>Poids lourds</a:t>
              </a:r>
            </a:p>
          </p:txBody>
        </p:sp>
        <p:sp>
          <p:nvSpPr>
            <p:cNvPr id="52" name="ZoneTexte 51">
              <a:extLst>
                <a:ext uri="{FF2B5EF4-FFF2-40B4-BE49-F238E27FC236}">
                  <a16:creationId xmlns:a16="http://schemas.microsoft.com/office/drawing/2014/main" id="{A19B5ECA-255F-4A68-9E6E-5E67A085FA1E}"/>
                </a:ext>
              </a:extLst>
            </p:cNvPr>
            <p:cNvSpPr txBox="1"/>
            <p:nvPr/>
          </p:nvSpPr>
          <p:spPr>
            <a:xfrm>
              <a:off x="8273150" y="5117945"/>
              <a:ext cx="9997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Avenir Black" panose="02000503020000020003" pitchFamily="2" charset="0"/>
                </a:rPr>
                <a:t>+42%</a:t>
              </a:r>
            </a:p>
          </p:txBody>
        </p:sp>
        <p:pic>
          <p:nvPicPr>
            <p:cNvPr id="53" name="Image 52">
              <a:extLst>
                <a:ext uri="{FF2B5EF4-FFF2-40B4-BE49-F238E27FC236}">
                  <a16:creationId xmlns:a16="http://schemas.microsoft.com/office/drawing/2014/main" id="{5020781A-0152-490C-9E55-4B380BCECC16}"/>
                </a:ext>
              </a:extLst>
            </p:cNvPr>
            <p:cNvPicPr>
              <a:picLocks noChangeAspect="1"/>
            </p:cNvPicPr>
            <p:nvPr/>
          </p:nvPicPr>
          <p:blipFill>
            <a:blip r:embed="rId5"/>
            <a:stretch>
              <a:fillRect/>
            </a:stretch>
          </p:blipFill>
          <p:spPr>
            <a:xfrm>
              <a:off x="7291338" y="4615132"/>
              <a:ext cx="355600" cy="393700"/>
            </a:xfrm>
            <a:prstGeom prst="rect">
              <a:avLst/>
            </a:prstGeom>
          </p:spPr>
        </p:pic>
        <p:pic>
          <p:nvPicPr>
            <p:cNvPr id="54" name="Image 53">
              <a:extLst>
                <a:ext uri="{FF2B5EF4-FFF2-40B4-BE49-F238E27FC236}">
                  <a16:creationId xmlns:a16="http://schemas.microsoft.com/office/drawing/2014/main" id="{C7A6D1B3-9BB7-4A27-B8F5-F8D59C982A52}"/>
                </a:ext>
              </a:extLst>
            </p:cNvPr>
            <p:cNvPicPr>
              <a:picLocks noChangeAspect="1"/>
            </p:cNvPicPr>
            <p:nvPr/>
          </p:nvPicPr>
          <p:blipFill>
            <a:blip r:embed="rId6"/>
            <a:stretch>
              <a:fillRect/>
            </a:stretch>
          </p:blipFill>
          <p:spPr>
            <a:xfrm>
              <a:off x="6052567" y="4618668"/>
              <a:ext cx="342900" cy="393700"/>
            </a:xfrm>
            <a:prstGeom prst="rect">
              <a:avLst/>
            </a:prstGeom>
          </p:spPr>
        </p:pic>
      </p:grpSp>
      <p:sp>
        <p:nvSpPr>
          <p:cNvPr id="55" name="ZoneTexte 54">
            <a:extLst>
              <a:ext uri="{FF2B5EF4-FFF2-40B4-BE49-F238E27FC236}">
                <a16:creationId xmlns:a16="http://schemas.microsoft.com/office/drawing/2014/main" id="{0F9E63DE-5616-4B81-A986-1C6C08B73263}"/>
              </a:ext>
            </a:extLst>
          </p:cNvPr>
          <p:cNvSpPr txBox="1"/>
          <p:nvPr/>
        </p:nvSpPr>
        <p:spPr>
          <a:xfrm>
            <a:off x="5731706" y="4237768"/>
            <a:ext cx="3735949" cy="600164"/>
          </a:xfrm>
          <a:prstGeom prst="rect">
            <a:avLst/>
          </a:prstGeom>
          <a:noFill/>
        </p:spPr>
        <p:txBody>
          <a:bodyPr wrap="square" rtlCol="0">
            <a:spAutoFit/>
          </a:bodyPr>
          <a:lstStyle/>
          <a:p>
            <a:r>
              <a:rPr lang="fr-FR" sz="1100" b="1">
                <a:solidFill>
                  <a:srgbClr val="70B856"/>
                </a:solidFill>
                <a:latin typeface="Avenir Medium" panose="02000503020000020003" pitchFamily="2" charset="0"/>
              </a:rPr>
              <a:t>AUTOCARS, BUS ET POIDS LOURDS</a:t>
            </a:r>
          </a:p>
          <a:p>
            <a:r>
              <a:rPr lang="fr-FR" sz="1100" b="1">
                <a:solidFill>
                  <a:srgbClr val="70B856"/>
                </a:solidFill>
                <a:latin typeface="Avenir Medium" panose="02000503020000020003" pitchFamily="2" charset="0"/>
              </a:rPr>
              <a:t>EN POINTE SUR LES IMMATRICULATIONS</a:t>
            </a:r>
          </a:p>
          <a:p>
            <a:r>
              <a:rPr lang="fr-FR" sz="1100" i="1">
                <a:solidFill>
                  <a:srgbClr val="000000"/>
                </a:solidFill>
                <a:latin typeface="Avenir Book" panose="02000503020000020003" pitchFamily="2" charset="0"/>
              </a:rPr>
              <a:t>Par rapport à 2020</a:t>
            </a:r>
            <a:endParaRPr lang="fr-FR" sz="1100" i="1">
              <a:solidFill>
                <a:srgbClr val="000000"/>
              </a:solidFill>
              <a:latin typeface="Avenir Black" panose="02000503020000020003" pitchFamily="2" charset="0"/>
            </a:endParaRPr>
          </a:p>
        </p:txBody>
      </p:sp>
      <p:pic>
        <p:nvPicPr>
          <p:cNvPr id="56" name="Image 55">
            <a:extLst>
              <a:ext uri="{FF2B5EF4-FFF2-40B4-BE49-F238E27FC236}">
                <a16:creationId xmlns:a16="http://schemas.microsoft.com/office/drawing/2014/main" id="{97DA6D26-31BE-4F86-ACDA-737C543BF6A8}"/>
              </a:ext>
            </a:extLst>
          </p:cNvPr>
          <p:cNvPicPr>
            <a:picLocks noChangeAspect="1"/>
          </p:cNvPicPr>
          <p:nvPr/>
        </p:nvPicPr>
        <p:blipFill>
          <a:blip r:embed="rId7"/>
          <a:stretch>
            <a:fillRect/>
          </a:stretch>
        </p:blipFill>
        <p:spPr>
          <a:xfrm>
            <a:off x="10640888" y="4308229"/>
            <a:ext cx="583990" cy="598590"/>
          </a:xfrm>
          <a:prstGeom prst="rect">
            <a:avLst/>
          </a:prstGeom>
        </p:spPr>
      </p:pic>
      <p:sp>
        <p:nvSpPr>
          <p:cNvPr id="57" name="ZoneTexte 56">
            <a:extLst>
              <a:ext uri="{FF2B5EF4-FFF2-40B4-BE49-F238E27FC236}">
                <a16:creationId xmlns:a16="http://schemas.microsoft.com/office/drawing/2014/main" id="{EFE76D95-2FF6-4358-A825-A40AD97441DE}"/>
              </a:ext>
            </a:extLst>
          </p:cNvPr>
          <p:cNvSpPr txBox="1"/>
          <p:nvPr/>
        </p:nvSpPr>
        <p:spPr>
          <a:xfrm>
            <a:off x="9848388" y="4941494"/>
            <a:ext cx="1982392" cy="861774"/>
          </a:xfrm>
          <a:prstGeom prst="rect">
            <a:avLst/>
          </a:prstGeom>
          <a:noFill/>
        </p:spPr>
        <p:txBody>
          <a:bodyPr wrap="square" rtlCol="0">
            <a:spAutoFit/>
          </a:bodyPr>
          <a:lstStyle/>
          <a:p>
            <a:pPr algn="ctr"/>
            <a:r>
              <a:rPr lang="fr-FR" sz="2000" b="1">
                <a:solidFill>
                  <a:srgbClr val="70B856"/>
                </a:solidFill>
                <a:latin typeface="Avenir Black" panose="02000503020000020003" pitchFamily="2" charset="0"/>
              </a:rPr>
              <a:t>+259</a:t>
            </a:r>
          </a:p>
          <a:p>
            <a:pPr algn="ctr"/>
            <a:r>
              <a:rPr lang="fr-FR" sz="1100">
                <a:solidFill>
                  <a:srgbClr val="000000"/>
                </a:solidFill>
                <a:latin typeface="Avenir Book" panose="02000503020000020003" pitchFamily="2" charset="0"/>
              </a:rPr>
              <a:t>stations d’avitaillements</a:t>
            </a:r>
          </a:p>
          <a:p>
            <a:pPr algn="ctr"/>
            <a:r>
              <a:rPr lang="fr-FR" sz="1100">
                <a:solidFill>
                  <a:srgbClr val="000000"/>
                </a:solidFill>
                <a:latin typeface="Avenir Book" panose="02000503020000020003" pitchFamily="2" charset="0"/>
              </a:rPr>
              <a:t>Publiques et 300 privées</a:t>
            </a:r>
          </a:p>
          <a:p>
            <a:pPr algn="ctr"/>
            <a:r>
              <a:rPr lang="fr-FR" sz="800" i="1">
                <a:solidFill>
                  <a:srgbClr val="000000"/>
                </a:solidFill>
                <a:latin typeface="Avenir Book" panose="02000503020000020003" pitchFamily="2" charset="0"/>
              </a:rPr>
              <a:t>Par rapport à 2021</a:t>
            </a:r>
            <a:endParaRPr lang="fr-FR" sz="800" i="1">
              <a:solidFill>
                <a:srgbClr val="000000"/>
              </a:solidFill>
              <a:latin typeface="Avenir Black" panose="02000503020000020003" pitchFamily="2" charset="0"/>
            </a:endParaRPr>
          </a:p>
        </p:txBody>
      </p:sp>
    </p:spTree>
    <p:extLst>
      <p:ext uri="{BB962C8B-B14F-4D97-AF65-F5344CB8AC3E}">
        <p14:creationId xmlns:p14="http://schemas.microsoft.com/office/powerpoint/2010/main" val="1841011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803269"/>
          </a:xfrm>
          <a:prstGeom prst="roundRect">
            <a:avLst/>
          </a:prstGeom>
          <a:solidFill>
            <a:srgbClr val="92D050"/>
          </a:solidFill>
        </p:spPr>
        <p:txBody>
          <a:bodyPr>
            <a:noAutofit/>
          </a:bodyPr>
          <a:lstStyle/>
          <a:p>
            <a:r>
              <a:rPr lang="fr-CH" sz="2400" dirty="0">
                <a:solidFill>
                  <a:schemeClr val="bg1"/>
                </a:solidFill>
              </a:rPr>
              <a:t>Une des solutions mature et amortissable sur la durée de vie du véhicule pour répondre aux enjeux environnementaux</a:t>
            </a:r>
          </a:p>
        </p:txBody>
      </p:sp>
      <p:sp>
        <p:nvSpPr>
          <p:cNvPr id="16" name="ZoneTexte 15">
            <a:extLst>
              <a:ext uri="{FF2B5EF4-FFF2-40B4-BE49-F238E27FC236}">
                <a16:creationId xmlns:a16="http://schemas.microsoft.com/office/drawing/2014/main" id="{FB9FCFEC-785D-445C-B376-D924DD945FF6}"/>
              </a:ext>
            </a:extLst>
          </p:cNvPr>
          <p:cNvSpPr txBox="1"/>
          <p:nvPr/>
        </p:nvSpPr>
        <p:spPr>
          <a:xfrm>
            <a:off x="2985022" y="3386440"/>
            <a:ext cx="6888361" cy="338554"/>
          </a:xfrm>
          <a:prstGeom prst="rect">
            <a:avLst/>
          </a:prstGeom>
          <a:noFill/>
        </p:spPr>
        <p:txBody>
          <a:bodyPr wrap="none" rtlCol="0">
            <a:spAutoFit/>
          </a:bodyPr>
          <a:lstStyle/>
          <a:p>
            <a:pPr defTabSz="455613" eaLnBrk="0" fontAlgn="base" hangingPunct="0">
              <a:spcBef>
                <a:spcPct val="0"/>
              </a:spcBef>
              <a:spcAft>
                <a:spcPct val="0"/>
              </a:spcAft>
              <a:defRPr/>
            </a:pPr>
            <a:r>
              <a:rPr lang="fr-FR" sz="1600" b="1">
                <a:solidFill>
                  <a:srgbClr val="F9B217"/>
                </a:solidFill>
                <a:latin typeface="Avenir Book" panose="02000503020000020003" pitchFamily="2" charset="0"/>
              </a:rPr>
              <a:t>Cout d’achat      –      Valeur Revente    +    Carburant    +     Maintenance</a:t>
            </a:r>
          </a:p>
        </p:txBody>
      </p:sp>
      <p:sp>
        <p:nvSpPr>
          <p:cNvPr id="17" name="Rectangle 16">
            <a:extLst>
              <a:ext uri="{FF2B5EF4-FFF2-40B4-BE49-F238E27FC236}">
                <a16:creationId xmlns:a16="http://schemas.microsoft.com/office/drawing/2014/main" id="{096DB411-4083-4366-BBA6-001DE961225F}"/>
              </a:ext>
            </a:extLst>
          </p:cNvPr>
          <p:cNvSpPr/>
          <p:nvPr/>
        </p:nvSpPr>
        <p:spPr>
          <a:xfrm>
            <a:off x="1529869" y="2849899"/>
            <a:ext cx="1221809" cy="461665"/>
          </a:xfrm>
          <a:prstGeom prst="rect">
            <a:avLst/>
          </a:prstGeom>
        </p:spPr>
        <p:txBody>
          <a:bodyPr wrap="none">
            <a:spAutoFit/>
          </a:bodyPr>
          <a:lstStyle/>
          <a:p>
            <a:pPr defTabSz="455613" eaLnBrk="0" fontAlgn="base" hangingPunct="0">
              <a:spcBef>
                <a:spcPct val="0"/>
              </a:spcBef>
              <a:spcAft>
                <a:spcPct val="0"/>
              </a:spcAft>
              <a:defRPr/>
            </a:pPr>
            <a:r>
              <a:rPr lang="en-ZA" sz="2400" b="1">
                <a:solidFill>
                  <a:srgbClr val="F9B217"/>
                </a:solidFill>
                <a:latin typeface="Avenir Book" panose="02000503020000020003" pitchFamily="2" charset="0"/>
              </a:rPr>
              <a:t>TCO*</a:t>
            </a:r>
            <a:r>
              <a:rPr lang="en-ZA" sz="1600" b="1">
                <a:solidFill>
                  <a:srgbClr val="F9B217"/>
                </a:solidFill>
                <a:latin typeface="Avenir Book" panose="02000503020000020003" pitchFamily="2" charset="0"/>
              </a:rPr>
              <a:t> = </a:t>
            </a:r>
          </a:p>
        </p:txBody>
      </p:sp>
      <p:sp>
        <p:nvSpPr>
          <p:cNvPr id="18" name="ZoneTexte 17">
            <a:extLst>
              <a:ext uri="{FF2B5EF4-FFF2-40B4-BE49-F238E27FC236}">
                <a16:creationId xmlns:a16="http://schemas.microsoft.com/office/drawing/2014/main" id="{ED297410-EE16-4105-A663-E4F5CADB3B65}"/>
              </a:ext>
            </a:extLst>
          </p:cNvPr>
          <p:cNvSpPr txBox="1"/>
          <p:nvPr/>
        </p:nvSpPr>
        <p:spPr>
          <a:xfrm>
            <a:off x="5165389" y="4077998"/>
            <a:ext cx="6561090" cy="1754326"/>
          </a:xfrm>
          <a:prstGeom prst="rect">
            <a:avLst/>
          </a:prstGeom>
          <a:noFill/>
        </p:spPr>
        <p:txBody>
          <a:bodyPr wrap="square" rtlCol="0">
            <a:spAutoFit/>
          </a:bodyPr>
          <a:lstStyle/>
          <a:p>
            <a:r>
              <a:rPr lang="fr-FR">
                <a:solidFill>
                  <a:srgbClr val="6DB955"/>
                </a:solidFill>
                <a:latin typeface="Avenir Medium" panose="02000503020000020003" pitchFamily="2" charset="0"/>
              </a:rPr>
              <a:t>Et en plus, des aides sur le coût d’achat !</a:t>
            </a:r>
          </a:p>
          <a:p>
            <a:pPr marL="285750" indent="-285750">
              <a:buFont typeface="Arial" panose="020B0604020202020204" pitchFamily="34" charset="0"/>
              <a:buChar char="•"/>
            </a:pPr>
            <a:r>
              <a:rPr lang="fr-FR">
                <a:solidFill>
                  <a:srgbClr val="6DB955"/>
                </a:solidFill>
                <a:latin typeface="Avenir Book" panose="02000503020000020003" pitchFamily="2" charset="0"/>
              </a:rPr>
              <a:t>Carte grise offerte ou à moitié prix selon les régions</a:t>
            </a:r>
          </a:p>
          <a:p>
            <a:pPr marL="285750" indent="-285750">
              <a:buFont typeface="Arial" panose="020B0604020202020204" pitchFamily="34" charset="0"/>
              <a:buChar char="•"/>
            </a:pPr>
            <a:r>
              <a:rPr lang="fr-FR">
                <a:solidFill>
                  <a:srgbClr val="6DB955"/>
                </a:solidFill>
                <a:latin typeface="Avenir Book" panose="02000503020000020003" pitchFamily="2" charset="0"/>
              </a:rPr>
              <a:t>Aides régionales ou locales à l’achat, jusqu’à 20 000€ par poids-lourd</a:t>
            </a:r>
          </a:p>
          <a:p>
            <a:pPr marL="285750" indent="-285750">
              <a:buFont typeface="Arial" panose="020B0604020202020204" pitchFamily="34" charset="0"/>
              <a:buChar char="•"/>
            </a:pPr>
            <a:r>
              <a:rPr lang="fr-FR">
                <a:solidFill>
                  <a:srgbClr val="6DB955"/>
                </a:solidFill>
                <a:latin typeface="Avenir Book" panose="02000503020000020003" pitchFamily="2" charset="0"/>
              </a:rPr>
              <a:t>Bonification  de  l’amortissement  de  120  %  à  160  %  pour l’acquisition de véhicules de 2,6 T ou plus </a:t>
            </a:r>
          </a:p>
        </p:txBody>
      </p:sp>
      <p:sp>
        <p:nvSpPr>
          <p:cNvPr id="19" name="ZoneTexte 18">
            <a:extLst>
              <a:ext uri="{FF2B5EF4-FFF2-40B4-BE49-F238E27FC236}">
                <a16:creationId xmlns:a16="http://schemas.microsoft.com/office/drawing/2014/main" id="{9A99ECB0-A7E4-402E-A33A-CBAE2D2B6CD7}"/>
              </a:ext>
            </a:extLst>
          </p:cNvPr>
          <p:cNvSpPr txBox="1"/>
          <p:nvPr/>
        </p:nvSpPr>
        <p:spPr>
          <a:xfrm>
            <a:off x="231743" y="4014525"/>
            <a:ext cx="2034662" cy="769441"/>
          </a:xfrm>
          <a:prstGeom prst="rect">
            <a:avLst/>
          </a:prstGeom>
          <a:noFill/>
        </p:spPr>
        <p:txBody>
          <a:bodyPr wrap="square">
            <a:spAutoFit/>
          </a:bodyPr>
          <a:lstStyle/>
          <a:p>
            <a:pPr algn="ctr"/>
            <a:r>
              <a:rPr lang="fr-FR" sz="1100">
                <a:solidFill>
                  <a:srgbClr val="6DB955"/>
                </a:solidFill>
                <a:latin typeface="Avenir Book" panose="02000503020000020003" pitchFamily="2" charset="0"/>
              </a:rPr>
              <a:t>Un surcoût à l’achat modéré qui peut être compensé par un carburant moins cher que le diesel</a:t>
            </a:r>
          </a:p>
        </p:txBody>
      </p:sp>
      <p:sp>
        <p:nvSpPr>
          <p:cNvPr id="20" name="ZoneTexte 19">
            <a:extLst>
              <a:ext uri="{FF2B5EF4-FFF2-40B4-BE49-F238E27FC236}">
                <a16:creationId xmlns:a16="http://schemas.microsoft.com/office/drawing/2014/main" id="{B08C9251-0389-460A-8E93-0F7B56CF01DA}"/>
              </a:ext>
            </a:extLst>
          </p:cNvPr>
          <p:cNvSpPr txBox="1"/>
          <p:nvPr/>
        </p:nvSpPr>
        <p:spPr>
          <a:xfrm>
            <a:off x="8660645" y="6300180"/>
            <a:ext cx="1905000" cy="246221"/>
          </a:xfrm>
          <a:prstGeom prst="rect">
            <a:avLst/>
          </a:prstGeom>
          <a:noFill/>
        </p:spPr>
        <p:txBody>
          <a:bodyPr wrap="square">
            <a:spAutoFit/>
          </a:bodyPr>
          <a:lstStyle/>
          <a:p>
            <a:pPr algn="ctr"/>
            <a:r>
              <a:rPr lang="fr-FR" sz="1000">
                <a:solidFill>
                  <a:srgbClr val="000000"/>
                </a:solidFill>
                <a:latin typeface="Avenir Book" panose="02000503020000020003" pitchFamily="2" charset="0"/>
              </a:rPr>
              <a:t>*Total </a:t>
            </a:r>
            <a:r>
              <a:rPr lang="fr-FR" sz="1000" err="1">
                <a:solidFill>
                  <a:srgbClr val="000000"/>
                </a:solidFill>
                <a:latin typeface="Avenir Book" panose="02000503020000020003" pitchFamily="2" charset="0"/>
              </a:rPr>
              <a:t>Cost</a:t>
            </a:r>
            <a:r>
              <a:rPr lang="fr-FR" sz="1000">
                <a:solidFill>
                  <a:srgbClr val="000000"/>
                </a:solidFill>
                <a:latin typeface="Avenir Book" panose="02000503020000020003" pitchFamily="2" charset="0"/>
              </a:rPr>
              <a:t> of </a:t>
            </a:r>
            <a:r>
              <a:rPr lang="fr-FR" sz="1000" err="1">
                <a:solidFill>
                  <a:srgbClr val="000000"/>
                </a:solidFill>
                <a:latin typeface="Avenir Book" panose="02000503020000020003" pitchFamily="2" charset="0"/>
              </a:rPr>
              <a:t>Ownership</a:t>
            </a:r>
            <a:endParaRPr lang="fr-FR" sz="1000">
              <a:solidFill>
                <a:srgbClr val="000000"/>
              </a:solidFill>
              <a:latin typeface="Avenir Book" panose="02000503020000020003" pitchFamily="2" charset="0"/>
            </a:endParaRPr>
          </a:p>
        </p:txBody>
      </p:sp>
      <p:pic>
        <p:nvPicPr>
          <p:cNvPr id="33" name="Picture 3" descr="Logo&#10;&#10;Description automatically generated">
            <a:extLst>
              <a:ext uri="{FF2B5EF4-FFF2-40B4-BE49-F238E27FC236}">
                <a16:creationId xmlns:a16="http://schemas.microsoft.com/office/drawing/2014/main" id="{DF4137B7-6F54-4773-8189-A04025E6510E}"/>
              </a:ext>
            </a:extLst>
          </p:cNvPr>
          <p:cNvPicPr>
            <a:picLocks noChangeAspect="1"/>
          </p:cNvPicPr>
          <p:nvPr/>
        </p:nvPicPr>
        <p:blipFill>
          <a:blip r:embed="rId2"/>
          <a:stretch>
            <a:fillRect/>
          </a:stretch>
        </p:blipFill>
        <p:spPr>
          <a:xfrm>
            <a:off x="5246396" y="2426427"/>
            <a:ext cx="1088202" cy="1068614"/>
          </a:xfrm>
          <a:prstGeom prst="rect">
            <a:avLst/>
          </a:prstGeom>
        </p:spPr>
      </p:pic>
      <p:pic>
        <p:nvPicPr>
          <p:cNvPr id="34" name="Picture 7" descr="Icon&#10;&#10;Description automatically generated">
            <a:extLst>
              <a:ext uri="{FF2B5EF4-FFF2-40B4-BE49-F238E27FC236}">
                <a16:creationId xmlns:a16="http://schemas.microsoft.com/office/drawing/2014/main" id="{88ABEAF3-323D-484D-A82F-E72FBD0C11E7}"/>
              </a:ext>
            </a:extLst>
          </p:cNvPr>
          <p:cNvPicPr>
            <a:picLocks noChangeAspect="1"/>
          </p:cNvPicPr>
          <p:nvPr/>
        </p:nvPicPr>
        <p:blipFill>
          <a:blip r:embed="rId3"/>
          <a:stretch>
            <a:fillRect/>
          </a:stretch>
        </p:blipFill>
        <p:spPr>
          <a:xfrm>
            <a:off x="7005936" y="2426426"/>
            <a:ext cx="1088203" cy="1068615"/>
          </a:xfrm>
          <a:prstGeom prst="rect">
            <a:avLst/>
          </a:prstGeom>
        </p:spPr>
      </p:pic>
      <p:pic>
        <p:nvPicPr>
          <p:cNvPr id="35" name="Picture 10" descr="Logo&#10;&#10;Description automatically generated">
            <a:extLst>
              <a:ext uri="{FF2B5EF4-FFF2-40B4-BE49-F238E27FC236}">
                <a16:creationId xmlns:a16="http://schemas.microsoft.com/office/drawing/2014/main" id="{642D67F5-2945-400C-9FFC-4EEED520D09B}"/>
              </a:ext>
            </a:extLst>
          </p:cNvPr>
          <p:cNvPicPr>
            <a:picLocks noChangeAspect="1"/>
          </p:cNvPicPr>
          <p:nvPr/>
        </p:nvPicPr>
        <p:blipFill>
          <a:blip r:embed="rId4"/>
          <a:stretch>
            <a:fillRect/>
          </a:stretch>
        </p:blipFill>
        <p:spPr>
          <a:xfrm>
            <a:off x="3043617" y="2365438"/>
            <a:ext cx="1299936" cy="1276537"/>
          </a:xfrm>
          <a:prstGeom prst="rect">
            <a:avLst/>
          </a:prstGeom>
        </p:spPr>
      </p:pic>
      <p:pic>
        <p:nvPicPr>
          <p:cNvPr id="36" name="Picture 19" descr="Icon&#10;&#10;Description automatically generated">
            <a:extLst>
              <a:ext uri="{FF2B5EF4-FFF2-40B4-BE49-F238E27FC236}">
                <a16:creationId xmlns:a16="http://schemas.microsoft.com/office/drawing/2014/main" id="{9C058453-69D8-466D-A11B-C69823E95269}"/>
              </a:ext>
            </a:extLst>
          </p:cNvPr>
          <p:cNvPicPr>
            <a:picLocks noChangeAspect="1"/>
          </p:cNvPicPr>
          <p:nvPr/>
        </p:nvPicPr>
        <p:blipFill>
          <a:blip r:embed="rId5"/>
          <a:stretch>
            <a:fillRect/>
          </a:stretch>
        </p:blipFill>
        <p:spPr>
          <a:xfrm>
            <a:off x="8511944" y="2370693"/>
            <a:ext cx="1244559" cy="1222157"/>
          </a:xfrm>
          <a:prstGeom prst="rect">
            <a:avLst/>
          </a:prstGeom>
        </p:spPr>
      </p:pic>
      <p:pic>
        <p:nvPicPr>
          <p:cNvPr id="37" name="Picture 28" descr="A picture containing arrow&#10;&#10;Description automatically generated">
            <a:extLst>
              <a:ext uri="{FF2B5EF4-FFF2-40B4-BE49-F238E27FC236}">
                <a16:creationId xmlns:a16="http://schemas.microsoft.com/office/drawing/2014/main" id="{F21604B8-36EA-4DE7-8BA3-F4941F2DB48D}"/>
              </a:ext>
            </a:extLst>
          </p:cNvPr>
          <p:cNvPicPr>
            <a:picLocks noChangeAspect="1"/>
          </p:cNvPicPr>
          <p:nvPr/>
        </p:nvPicPr>
        <p:blipFill>
          <a:blip r:embed="rId6"/>
          <a:stretch>
            <a:fillRect/>
          </a:stretch>
        </p:blipFill>
        <p:spPr>
          <a:xfrm rot="19302416">
            <a:off x="2111388" y="3448788"/>
            <a:ext cx="1152214" cy="1131474"/>
          </a:xfrm>
          <a:prstGeom prst="rect">
            <a:avLst/>
          </a:prstGeom>
        </p:spPr>
      </p:pic>
      <p:pic>
        <p:nvPicPr>
          <p:cNvPr id="38" name="Picture 30" descr="A picture containing arrow&#10;&#10;Description automatically generated">
            <a:extLst>
              <a:ext uri="{FF2B5EF4-FFF2-40B4-BE49-F238E27FC236}">
                <a16:creationId xmlns:a16="http://schemas.microsoft.com/office/drawing/2014/main" id="{B1BB130B-FE38-430A-A94E-4255BAE0E39E}"/>
              </a:ext>
            </a:extLst>
          </p:cNvPr>
          <p:cNvPicPr>
            <a:picLocks noChangeAspect="1"/>
          </p:cNvPicPr>
          <p:nvPr/>
        </p:nvPicPr>
        <p:blipFill>
          <a:blip r:embed="rId6"/>
          <a:stretch>
            <a:fillRect/>
          </a:stretch>
        </p:blipFill>
        <p:spPr>
          <a:xfrm rot="13088258">
            <a:off x="4052495" y="3449066"/>
            <a:ext cx="1152214" cy="1131474"/>
          </a:xfrm>
          <a:prstGeom prst="rect">
            <a:avLst/>
          </a:prstGeom>
        </p:spPr>
      </p:pic>
      <p:pic>
        <p:nvPicPr>
          <p:cNvPr id="39" name="Picture 32" descr="Text&#10;&#10;Description automatically generated with low confidence">
            <a:extLst>
              <a:ext uri="{FF2B5EF4-FFF2-40B4-BE49-F238E27FC236}">
                <a16:creationId xmlns:a16="http://schemas.microsoft.com/office/drawing/2014/main" id="{73CBC236-75D1-41F3-AC39-58F5C9A64890}"/>
              </a:ext>
            </a:extLst>
          </p:cNvPr>
          <p:cNvPicPr>
            <a:picLocks noChangeAspect="1"/>
          </p:cNvPicPr>
          <p:nvPr/>
        </p:nvPicPr>
        <p:blipFill>
          <a:blip r:embed="rId7"/>
          <a:stretch>
            <a:fillRect/>
          </a:stretch>
        </p:blipFill>
        <p:spPr>
          <a:xfrm>
            <a:off x="83097" y="4457000"/>
            <a:ext cx="2796369" cy="2175575"/>
          </a:xfrm>
          <a:prstGeom prst="rect">
            <a:avLst/>
          </a:prstGeom>
        </p:spPr>
      </p:pic>
      <p:sp>
        <p:nvSpPr>
          <p:cNvPr id="40" name="ZoneTexte 39">
            <a:extLst>
              <a:ext uri="{FF2B5EF4-FFF2-40B4-BE49-F238E27FC236}">
                <a16:creationId xmlns:a16="http://schemas.microsoft.com/office/drawing/2014/main" id="{B995855C-9373-4396-B198-7309E82839B3}"/>
              </a:ext>
            </a:extLst>
          </p:cNvPr>
          <p:cNvSpPr txBox="1"/>
          <p:nvPr/>
        </p:nvSpPr>
        <p:spPr>
          <a:xfrm>
            <a:off x="612884" y="1347277"/>
            <a:ext cx="11128058" cy="923330"/>
          </a:xfrm>
          <a:prstGeom prst="rect">
            <a:avLst/>
          </a:prstGeom>
          <a:noFill/>
          <a:ln>
            <a:noFill/>
          </a:ln>
        </p:spPr>
        <p:txBody>
          <a:bodyPr wrap="square">
            <a:spAutoFit/>
          </a:bodyPr>
          <a:lstStyle/>
          <a:p>
            <a:pPr marL="0" indent="0" algn="l">
              <a:buNone/>
            </a:pPr>
            <a:r>
              <a:rPr lang="fr-FR" sz="1800">
                <a:latin typeface="Avenir Book" panose="02000503020000020003" pitchFamily="2" charset="0"/>
              </a:rPr>
              <a:t>Son </a:t>
            </a:r>
            <a:r>
              <a:rPr lang="fr-FR" sz="1800" b="1">
                <a:latin typeface="Avenir Book" panose="02000503020000020003" pitchFamily="2" charset="0"/>
              </a:rPr>
              <a:t>cout de revient </a:t>
            </a:r>
            <a:r>
              <a:rPr lang="fr-FR" sz="1800">
                <a:latin typeface="Avenir Book" panose="02000503020000020003" pitchFamily="2" charset="0"/>
              </a:rPr>
              <a:t>varie selon les spécificités de l’infrastructure : type de véhicules, capacité, vitesse de remplissage. Il permet ainsi au propriétaire d’une flotte d’amortir son investissement et de réaliser des économies sur la durée de vie de ses véhicules en fonction des kilomètres parcourus annuellement.</a:t>
            </a:r>
          </a:p>
        </p:txBody>
      </p:sp>
    </p:spTree>
    <p:extLst>
      <p:ext uri="{BB962C8B-B14F-4D97-AF65-F5344CB8AC3E}">
        <p14:creationId xmlns:p14="http://schemas.microsoft.com/office/powerpoint/2010/main" val="2931899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6A669FA-1ED3-419F-B8E5-7096BFD07F2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B92BA"/>
              </a:solidFill>
              <a:effectLst/>
              <a:uLnTx/>
              <a:uFillTx/>
              <a:latin typeface="Avenir Book"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1B92BA"/>
              </a:solidFill>
              <a:effectLst/>
              <a:uLnTx/>
              <a:uFillTx/>
              <a:latin typeface="Avenir Book" panose="02000503020000020003" pitchFamily="2" charset="0"/>
              <a:ea typeface="+mn-ea"/>
              <a:cs typeface="+mn-cs"/>
            </a:endParaRPr>
          </a:p>
        </p:txBody>
      </p:sp>
      <p:sp>
        <p:nvSpPr>
          <p:cNvPr id="6" name="ZoneTexte 5">
            <a:extLst>
              <a:ext uri="{FF2B5EF4-FFF2-40B4-BE49-F238E27FC236}">
                <a16:creationId xmlns:a16="http://schemas.microsoft.com/office/drawing/2014/main" id="{2F5ACAFE-8923-473B-A62D-1ADC4F2AD1FF}"/>
              </a:ext>
            </a:extLst>
          </p:cNvPr>
          <p:cNvSpPr txBox="1"/>
          <p:nvPr/>
        </p:nvSpPr>
        <p:spPr>
          <a:xfrm>
            <a:off x="160234" y="1315764"/>
            <a:ext cx="609742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70B856"/>
                </a:solidFill>
                <a:effectLst/>
                <a:uLnTx/>
                <a:uFillTx/>
                <a:latin typeface="Avenir LT Std 55 Roman" panose="020B0503020203020204" pitchFamily="34" charset="0"/>
                <a:ea typeface="+mn-ea"/>
                <a:cs typeface="+mn-cs"/>
              </a:rPr>
              <a:t>1. Susciter l’intérêt pour enclencher des projets sur le territoire</a:t>
            </a:r>
          </a:p>
        </p:txBody>
      </p:sp>
      <p:sp>
        <p:nvSpPr>
          <p:cNvPr id="8" name="ZoneTexte 7">
            <a:extLst>
              <a:ext uri="{FF2B5EF4-FFF2-40B4-BE49-F238E27FC236}">
                <a16:creationId xmlns:a16="http://schemas.microsoft.com/office/drawing/2014/main" id="{980C7F67-5D10-42D5-9654-44CC05AFB718}"/>
              </a:ext>
            </a:extLst>
          </p:cNvPr>
          <p:cNvSpPr txBox="1"/>
          <p:nvPr/>
        </p:nvSpPr>
        <p:spPr>
          <a:xfrm>
            <a:off x="160234" y="2010199"/>
            <a:ext cx="5935766" cy="430887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Identifier les AOM sur le territoire, les réflexions et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les acteurs influents en matière de mobilité durable.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Contribuer à ce que le GNV soit systématiquement étudié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sur les collectivités à enjeux.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Sensibiliser et informer sur le BioGNV en faisant le lien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avec l'existant, les enjeux du territoire et de la collectivité cible.</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Selon l’AOM et la gestion, il est important de se positionner le plus en amont possible pour susciter l’intérêt</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au moment adéquat :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en étudiant, pour les régies, les périodes de renouvellements des flottes (âge des véhicules) ;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en ciblant, pour les DSP, les échéances des appels d’offres</a:t>
            </a:r>
          </a:p>
        </p:txBody>
      </p:sp>
      <p:sp>
        <p:nvSpPr>
          <p:cNvPr id="10" name="ZoneTexte 9">
            <a:extLst>
              <a:ext uri="{FF2B5EF4-FFF2-40B4-BE49-F238E27FC236}">
                <a16:creationId xmlns:a16="http://schemas.microsoft.com/office/drawing/2014/main" id="{9678A53E-A38D-41BC-8A54-89DFB468ACE0}"/>
              </a:ext>
            </a:extLst>
          </p:cNvPr>
          <p:cNvSpPr txBox="1"/>
          <p:nvPr/>
        </p:nvSpPr>
        <p:spPr>
          <a:xfrm>
            <a:off x="6469166" y="1312867"/>
            <a:ext cx="581327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9B200"/>
                </a:solidFill>
                <a:effectLst/>
                <a:uLnTx/>
                <a:uFillTx/>
                <a:latin typeface="Avenir LT Std 55 Roman" panose="020B0503020203020204" pitchFamily="34" charset="0"/>
                <a:ea typeface="+mn-ea"/>
                <a:cs typeface="+mn-cs"/>
              </a:rPr>
              <a:t>2. Détecter les projets et cibler la stratégie d’accompagnement</a:t>
            </a:r>
          </a:p>
        </p:txBody>
      </p:sp>
      <p:sp>
        <p:nvSpPr>
          <p:cNvPr id="12" name="ZoneTexte 11">
            <a:extLst>
              <a:ext uri="{FF2B5EF4-FFF2-40B4-BE49-F238E27FC236}">
                <a16:creationId xmlns:a16="http://schemas.microsoft.com/office/drawing/2014/main" id="{61AF099F-3F9B-49FA-83EC-E3BE92891966}"/>
              </a:ext>
            </a:extLst>
          </p:cNvPr>
          <p:cNvSpPr txBox="1"/>
          <p:nvPr/>
        </p:nvSpPr>
        <p:spPr>
          <a:xfrm>
            <a:off x="6469166" y="2059171"/>
            <a:ext cx="5562600" cy="345222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Qualifier le niveau d’intérêt des collectivités pour les </a:t>
            </a: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différentes solutions et les volontés de communication </a:t>
            </a: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associées.</a:t>
            </a:r>
          </a:p>
          <a:p>
            <a:pPr marL="285750" marR="0" lvl="0" indent="-28575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Informer sur les possibilités d’agir en lien avec la production de biométhane sur le territoire. </a:t>
            </a:r>
          </a:p>
          <a:p>
            <a:pPr marL="285750" marR="0" lvl="0" indent="-28575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Dans le cas des DSP : inciter la collectivité à incorporer  </a:t>
            </a: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des clauses favorables au GNV / BioGNV dans les cahiers </a:t>
            </a: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des charges des AO. En parallèle, accompagner le délégataire (régie ou exploitant) dans le renouvellement </a:t>
            </a: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venir LT Std 55 Roman" panose="020B0503020203020204" pitchFamily="34" charset="0"/>
                <a:ea typeface="+mn-ea"/>
                <a:cs typeface="+mn-cs"/>
              </a:rPr>
              <a:t>de sa flotte. </a:t>
            </a:r>
          </a:p>
        </p:txBody>
      </p:sp>
      <p:sp>
        <p:nvSpPr>
          <p:cNvPr id="11" name="Titre 3">
            <a:extLst>
              <a:ext uri="{FF2B5EF4-FFF2-40B4-BE49-F238E27FC236}">
                <a16:creationId xmlns:a16="http://schemas.microsoft.com/office/drawing/2014/main" id="{E233EAC0-B05B-4587-B369-2D677053CE63}"/>
              </a:ext>
            </a:extLst>
          </p:cNvPr>
          <p:cNvSpPr txBox="1">
            <a:spLocks/>
          </p:cNvSpPr>
          <p:nvPr/>
        </p:nvSpPr>
        <p:spPr>
          <a:xfrm>
            <a:off x="2752165" y="76152"/>
            <a:ext cx="9439836" cy="762485"/>
          </a:xfrm>
          <a:prstGeom prst="round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CH" sz="2800" dirty="0">
                <a:solidFill>
                  <a:schemeClr val="bg1"/>
                </a:solidFill>
              </a:rPr>
              <a:t>Lien avec la collectivité</a:t>
            </a:r>
          </a:p>
        </p:txBody>
      </p:sp>
    </p:spTree>
    <p:extLst>
      <p:ext uri="{BB962C8B-B14F-4D97-AF65-F5344CB8AC3E}">
        <p14:creationId xmlns:p14="http://schemas.microsoft.com/office/powerpoint/2010/main" val="124222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a:extLst>
              <a:ext uri="{FF2B5EF4-FFF2-40B4-BE49-F238E27FC236}">
                <a16:creationId xmlns:a16="http://schemas.microsoft.com/office/drawing/2014/main" id="{6655611A-5B51-428D-A067-7A9BAB19C8F6}"/>
              </a:ext>
            </a:extLst>
          </p:cNvPr>
          <p:cNvSpPr>
            <a:spLocks noGrp="1"/>
          </p:cNvSpPr>
          <p:nvPr>
            <p:ph type="title"/>
          </p:nvPr>
        </p:nvSpPr>
        <p:spPr>
          <a:xfrm>
            <a:off x="2752165" y="76153"/>
            <a:ext cx="9439836" cy="830998"/>
          </a:xfrm>
          <a:prstGeom prst="roundRect">
            <a:avLst/>
          </a:prstGeom>
          <a:solidFill>
            <a:srgbClr val="92D050"/>
          </a:solidFill>
        </p:spPr>
        <p:txBody>
          <a:bodyPr vert="horz" lIns="91440" tIns="45720" rIns="91440" bIns="45720" rtlCol="0" anchor="ctr">
            <a:normAutofit fontScale="90000"/>
          </a:bodyPr>
          <a:lstStyle/>
          <a:p>
            <a:r>
              <a:rPr lang="fr-CH" sz="2500" dirty="0">
                <a:solidFill>
                  <a:schemeClr val="bg1"/>
                </a:solidFill>
              </a:rPr>
              <a:t>Les villes de + de 200 000 habitants en France disposent d’au moins 1 véhicule au BioGNV/GNV</a:t>
            </a:r>
            <a:endParaRPr lang="fr-FR" sz="2500" dirty="0">
              <a:solidFill>
                <a:schemeClr val="bg1"/>
              </a:solidFill>
            </a:endParaRPr>
          </a:p>
        </p:txBody>
      </p:sp>
      <p:pic>
        <p:nvPicPr>
          <p:cNvPr id="7" name="Image 7" descr="Une image contenant carte&#10;&#10;Description générée automatiquement">
            <a:extLst>
              <a:ext uri="{FF2B5EF4-FFF2-40B4-BE49-F238E27FC236}">
                <a16:creationId xmlns:a16="http://schemas.microsoft.com/office/drawing/2014/main" id="{74B585CF-3528-873D-512D-A295E7F001EC}"/>
              </a:ext>
            </a:extLst>
          </p:cNvPr>
          <p:cNvPicPr>
            <a:picLocks noChangeAspect="1"/>
          </p:cNvPicPr>
          <p:nvPr/>
        </p:nvPicPr>
        <p:blipFill>
          <a:blip r:embed="rId2"/>
          <a:stretch>
            <a:fillRect/>
          </a:stretch>
        </p:blipFill>
        <p:spPr>
          <a:xfrm>
            <a:off x="334371" y="806197"/>
            <a:ext cx="5529617" cy="5063637"/>
          </a:xfrm>
          <a:prstGeom prst="rect">
            <a:avLst/>
          </a:prstGeom>
        </p:spPr>
      </p:pic>
      <p:pic>
        <p:nvPicPr>
          <p:cNvPr id="8" name="Image 8">
            <a:extLst>
              <a:ext uri="{FF2B5EF4-FFF2-40B4-BE49-F238E27FC236}">
                <a16:creationId xmlns:a16="http://schemas.microsoft.com/office/drawing/2014/main" id="{C44366F7-A569-B36F-7BA1-FBB7DBA8D35B}"/>
              </a:ext>
            </a:extLst>
          </p:cNvPr>
          <p:cNvPicPr>
            <a:picLocks noChangeAspect="1"/>
          </p:cNvPicPr>
          <p:nvPr/>
        </p:nvPicPr>
        <p:blipFill>
          <a:blip r:embed="rId3"/>
          <a:stretch>
            <a:fillRect/>
          </a:stretch>
        </p:blipFill>
        <p:spPr>
          <a:xfrm>
            <a:off x="6100549" y="804319"/>
            <a:ext cx="5256662" cy="4805811"/>
          </a:xfrm>
          <a:prstGeom prst="rect">
            <a:avLst/>
          </a:prstGeom>
        </p:spPr>
      </p:pic>
      <p:pic>
        <p:nvPicPr>
          <p:cNvPr id="9" name="Image 9">
            <a:extLst>
              <a:ext uri="{FF2B5EF4-FFF2-40B4-BE49-F238E27FC236}">
                <a16:creationId xmlns:a16="http://schemas.microsoft.com/office/drawing/2014/main" id="{0758FA36-2108-49FC-6C0A-C4AD87A5A258}"/>
              </a:ext>
            </a:extLst>
          </p:cNvPr>
          <p:cNvPicPr>
            <a:picLocks noChangeAspect="1"/>
          </p:cNvPicPr>
          <p:nvPr/>
        </p:nvPicPr>
        <p:blipFill>
          <a:blip r:embed="rId4"/>
          <a:stretch>
            <a:fillRect/>
          </a:stretch>
        </p:blipFill>
        <p:spPr>
          <a:xfrm>
            <a:off x="425355" y="5370142"/>
            <a:ext cx="5245289" cy="678341"/>
          </a:xfrm>
          <a:prstGeom prst="rect">
            <a:avLst/>
          </a:prstGeom>
        </p:spPr>
      </p:pic>
      <p:sp>
        <p:nvSpPr>
          <p:cNvPr id="10" name="ZoneTexte 9">
            <a:extLst>
              <a:ext uri="{FF2B5EF4-FFF2-40B4-BE49-F238E27FC236}">
                <a16:creationId xmlns:a16="http://schemas.microsoft.com/office/drawing/2014/main" id="{5A1F4BC2-34D3-85C1-7138-5A6B6C2A725C}"/>
              </a:ext>
            </a:extLst>
          </p:cNvPr>
          <p:cNvSpPr txBox="1"/>
          <p:nvPr/>
        </p:nvSpPr>
        <p:spPr>
          <a:xfrm>
            <a:off x="7567684" y="5452281"/>
            <a:ext cx="41079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spc="-30" dirty="0">
                <a:solidFill>
                  <a:srgbClr val="1E92BA"/>
                </a:solidFill>
                <a:latin typeface="Avenir Medium"/>
              </a:rPr>
              <a:t>Benne à Ordures Ménagères : </a:t>
            </a:r>
            <a:endParaRPr lang="fr-FR"/>
          </a:p>
          <a:p>
            <a:pPr algn="ctr"/>
            <a:r>
              <a:rPr lang="fr-FR" sz="1400" spc="-30" dirty="0">
                <a:solidFill>
                  <a:srgbClr val="1E92BA"/>
                </a:solidFill>
                <a:latin typeface="Avenir Medium"/>
              </a:rPr>
              <a:t>ETAT DU PARC GNV IMMATRICULÉ À FIN 2021</a:t>
            </a:r>
          </a:p>
        </p:txBody>
      </p:sp>
    </p:spTree>
    <p:extLst>
      <p:ext uri="{BB962C8B-B14F-4D97-AF65-F5344CB8AC3E}">
        <p14:creationId xmlns:p14="http://schemas.microsoft.com/office/powerpoint/2010/main" val="47958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547817"/>
          </a:xfrm>
          <a:prstGeom prst="roundRect">
            <a:avLst/>
          </a:prstGeom>
          <a:solidFill>
            <a:srgbClr val="92D050"/>
          </a:solidFill>
        </p:spPr>
        <p:txBody>
          <a:bodyPr vert="horz" lIns="91440" tIns="45720" rIns="91440" bIns="45720" rtlCol="0" anchor="ctr">
            <a:normAutofit/>
          </a:bodyPr>
          <a:lstStyle/>
          <a:p>
            <a:r>
              <a:rPr lang="fr-CH" sz="2800" dirty="0">
                <a:solidFill>
                  <a:schemeClr val="bg1"/>
                </a:solidFill>
              </a:rPr>
              <a:t>Qu’est-ce que le GNV ?</a:t>
            </a:r>
          </a:p>
        </p:txBody>
      </p:sp>
      <p:grpSp>
        <p:nvGrpSpPr>
          <p:cNvPr id="27" name="Groupe 26">
            <a:extLst>
              <a:ext uri="{FF2B5EF4-FFF2-40B4-BE49-F238E27FC236}">
                <a16:creationId xmlns:a16="http://schemas.microsoft.com/office/drawing/2014/main" id="{DE3CF765-6773-439D-BDE0-1D2972E128F9}"/>
              </a:ext>
            </a:extLst>
          </p:cNvPr>
          <p:cNvGrpSpPr/>
          <p:nvPr/>
        </p:nvGrpSpPr>
        <p:grpSpPr>
          <a:xfrm>
            <a:off x="577831" y="802615"/>
            <a:ext cx="9931628" cy="5156835"/>
            <a:chOff x="577831" y="802615"/>
            <a:chExt cx="9931628" cy="5156835"/>
          </a:xfrm>
        </p:grpSpPr>
        <p:grpSp>
          <p:nvGrpSpPr>
            <p:cNvPr id="28" name="Groupe 27">
              <a:extLst>
                <a:ext uri="{FF2B5EF4-FFF2-40B4-BE49-F238E27FC236}">
                  <a16:creationId xmlns:a16="http://schemas.microsoft.com/office/drawing/2014/main" id="{80DD6D4D-9007-49EB-8305-1CC3A45C5756}"/>
                </a:ext>
              </a:extLst>
            </p:cNvPr>
            <p:cNvGrpSpPr/>
            <p:nvPr/>
          </p:nvGrpSpPr>
          <p:grpSpPr>
            <a:xfrm>
              <a:off x="5704705" y="802615"/>
              <a:ext cx="2129544" cy="2129544"/>
              <a:chOff x="5704705" y="802615"/>
              <a:chExt cx="2129544" cy="2129544"/>
            </a:xfrm>
          </p:grpSpPr>
          <p:sp>
            <p:nvSpPr>
              <p:cNvPr id="54" name="Arc 53">
                <a:extLst>
                  <a:ext uri="{FF2B5EF4-FFF2-40B4-BE49-F238E27FC236}">
                    <a16:creationId xmlns:a16="http://schemas.microsoft.com/office/drawing/2014/main" id="{C66D6261-8E77-4003-88B4-576380B5E059}"/>
                  </a:ext>
                </a:extLst>
              </p:cNvPr>
              <p:cNvSpPr/>
              <p:nvPr/>
            </p:nvSpPr>
            <p:spPr>
              <a:xfrm rot="5400000">
                <a:off x="5704705" y="802615"/>
                <a:ext cx="2129544" cy="2129544"/>
              </a:xfrm>
              <a:prstGeom prst="arc">
                <a:avLst/>
              </a:prstGeom>
              <a:ln w="152400">
                <a:solidFill>
                  <a:srgbClr val="F9B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Arc 54">
                <a:extLst>
                  <a:ext uri="{FF2B5EF4-FFF2-40B4-BE49-F238E27FC236}">
                    <a16:creationId xmlns:a16="http://schemas.microsoft.com/office/drawing/2014/main" id="{DD6EBD27-D7A8-4AC8-ABD7-AF109C0C2560}"/>
                  </a:ext>
                </a:extLst>
              </p:cNvPr>
              <p:cNvSpPr/>
              <p:nvPr/>
            </p:nvSpPr>
            <p:spPr>
              <a:xfrm rot="10800000">
                <a:off x="5704705" y="802615"/>
                <a:ext cx="2129544" cy="2129544"/>
              </a:xfrm>
              <a:prstGeom prst="arc">
                <a:avLst/>
              </a:prstGeom>
              <a:ln w="152400">
                <a:solidFill>
                  <a:srgbClr val="1B92B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9" name="Groupe 28">
              <a:extLst>
                <a:ext uri="{FF2B5EF4-FFF2-40B4-BE49-F238E27FC236}">
                  <a16:creationId xmlns:a16="http://schemas.microsoft.com/office/drawing/2014/main" id="{B805878D-9D26-4BA8-92C5-85FFD0654EEC}"/>
                </a:ext>
              </a:extLst>
            </p:cNvPr>
            <p:cNvGrpSpPr/>
            <p:nvPr/>
          </p:nvGrpSpPr>
          <p:grpSpPr>
            <a:xfrm>
              <a:off x="577831" y="903602"/>
              <a:ext cx="9931628" cy="5055848"/>
              <a:chOff x="562148" y="933170"/>
              <a:chExt cx="9931628" cy="5055848"/>
            </a:xfrm>
          </p:grpSpPr>
          <p:sp>
            <p:nvSpPr>
              <p:cNvPr id="30" name="Rectangle 29">
                <a:extLst>
                  <a:ext uri="{FF2B5EF4-FFF2-40B4-BE49-F238E27FC236}">
                    <a16:creationId xmlns:a16="http://schemas.microsoft.com/office/drawing/2014/main" id="{C9DD7F1B-70DB-43FA-A58A-D6FD65D9E50B}"/>
                  </a:ext>
                </a:extLst>
              </p:cNvPr>
              <p:cNvSpPr/>
              <p:nvPr/>
            </p:nvSpPr>
            <p:spPr>
              <a:xfrm>
                <a:off x="4384054" y="4963112"/>
                <a:ext cx="5041169" cy="1016354"/>
              </a:xfrm>
              <a:prstGeom prst="rect">
                <a:avLst/>
              </a:prstGeom>
              <a:solidFill>
                <a:srgbClr val="979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1" name="Groupe 30">
                <a:extLst>
                  <a:ext uri="{FF2B5EF4-FFF2-40B4-BE49-F238E27FC236}">
                    <a16:creationId xmlns:a16="http://schemas.microsoft.com/office/drawing/2014/main" id="{51174080-F64C-4AD8-86D2-9AF64EEAA624}"/>
                  </a:ext>
                </a:extLst>
              </p:cNvPr>
              <p:cNvGrpSpPr/>
              <p:nvPr/>
            </p:nvGrpSpPr>
            <p:grpSpPr>
              <a:xfrm>
                <a:off x="562148" y="933170"/>
                <a:ext cx="9931628" cy="5055848"/>
                <a:chOff x="562148" y="933170"/>
                <a:chExt cx="9931628" cy="5055848"/>
              </a:xfrm>
            </p:grpSpPr>
            <p:sp>
              <p:nvSpPr>
                <p:cNvPr id="32" name="Ellipse 31">
                  <a:extLst>
                    <a:ext uri="{FF2B5EF4-FFF2-40B4-BE49-F238E27FC236}">
                      <a16:creationId xmlns:a16="http://schemas.microsoft.com/office/drawing/2014/main" id="{7DF0C76F-8A08-4FC2-B6F6-8C70C1CF3004}"/>
                    </a:ext>
                  </a:extLst>
                </p:cNvPr>
                <p:cNvSpPr/>
                <p:nvPr/>
              </p:nvSpPr>
              <p:spPr>
                <a:xfrm>
                  <a:off x="3857224" y="4965536"/>
                  <a:ext cx="999146" cy="1013930"/>
                </a:xfrm>
                <a:prstGeom prst="ellipse">
                  <a:avLst/>
                </a:prstGeom>
                <a:solidFill>
                  <a:srgbClr val="979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grpSp>
              <p:nvGrpSpPr>
                <p:cNvPr id="33" name="Groupe 32">
                  <a:extLst>
                    <a:ext uri="{FF2B5EF4-FFF2-40B4-BE49-F238E27FC236}">
                      <a16:creationId xmlns:a16="http://schemas.microsoft.com/office/drawing/2014/main" id="{CB50D1F5-55D9-41DB-82FE-FFF1D9F85F2B}"/>
                    </a:ext>
                  </a:extLst>
                </p:cNvPr>
                <p:cNvGrpSpPr/>
                <p:nvPr/>
              </p:nvGrpSpPr>
              <p:grpSpPr>
                <a:xfrm>
                  <a:off x="562148" y="933170"/>
                  <a:ext cx="9931628" cy="5055848"/>
                  <a:chOff x="562148" y="933170"/>
                  <a:chExt cx="9931628" cy="5055848"/>
                </a:xfrm>
              </p:grpSpPr>
              <p:sp>
                <p:nvSpPr>
                  <p:cNvPr id="34" name="Ellipse 33">
                    <a:extLst>
                      <a:ext uri="{FF2B5EF4-FFF2-40B4-BE49-F238E27FC236}">
                        <a16:creationId xmlns:a16="http://schemas.microsoft.com/office/drawing/2014/main" id="{13E56B4C-35A0-4F46-BF50-D30345D25C60}"/>
                      </a:ext>
                    </a:extLst>
                  </p:cNvPr>
                  <p:cNvSpPr/>
                  <p:nvPr/>
                </p:nvSpPr>
                <p:spPr>
                  <a:xfrm>
                    <a:off x="8926764" y="4965536"/>
                    <a:ext cx="999146" cy="1013930"/>
                  </a:xfrm>
                  <a:prstGeom prst="ellipse">
                    <a:avLst/>
                  </a:prstGeom>
                  <a:solidFill>
                    <a:srgbClr val="979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sp>
                <p:nvSpPr>
                  <p:cNvPr id="35" name="Ellipse 34">
                    <a:extLst>
                      <a:ext uri="{FF2B5EF4-FFF2-40B4-BE49-F238E27FC236}">
                        <a16:creationId xmlns:a16="http://schemas.microsoft.com/office/drawing/2014/main" id="{5FFDB8A2-0F49-439B-82A2-89B47A7640D7}"/>
                      </a:ext>
                    </a:extLst>
                  </p:cNvPr>
                  <p:cNvSpPr/>
                  <p:nvPr/>
                </p:nvSpPr>
                <p:spPr>
                  <a:xfrm>
                    <a:off x="5843226" y="933170"/>
                    <a:ext cx="1857600" cy="1868434"/>
                  </a:xfrm>
                  <a:prstGeom prst="ellipse">
                    <a:avLst/>
                  </a:prstGeom>
                  <a:solidFill>
                    <a:srgbClr val="70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uLnTx/>
                      <a:uFillTx/>
                      <a:latin typeface="Arial"/>
                      <a:ea typeface="+mn-ea"/>
                      <a:cs typeface="+mn-cs"/>
                    </a:endParaRPr>
                  </a:p>
                </p:txBody>
              </p:sp>
              <p:sp>
                <p:nvSpPr>
                  <p:cNvPr id="36" name="Espace réservé du contenu 4">
                    <a:extLst>
                      <a:ext uri="{FF2B5EF4-FFF2-40B4-BE49-F238E27FC236}">
                        <a16:creationId xmlns:a16="http://schemas.microsoft.com/office/drawing/2014/main" id="{573FBE75-C8DE-44E8-8C9A-02454449FE72}"/>
                      </a:ext>
                    </a:extLst>
                  </p:cNvPr>
                  <p:cNvSpPr txBox="1"/>
                  <p:nvPr/>
                </p:nvSpPr>
                <p:spPr>
                  <a:xfrm>
                    <a:off x="8326969" y="2425712"/>
                    <a:ext cx="2091525" cy="648478"/>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1600" b="1" i="0" u="none" strike="noStrike" kern="1200" cap="none" spc="0" normalizeH="0" baseline="0" noProof="0">
                        <a:ln>
                          <a:noFill/>
                        </a:ln>
                        <a:solidFill>
                          <a:srgbClr val="F9B200"/>
                        </a:solidFill>
                        <a:effectLst/>
                        <a:uLnTx/>
                        <a:uFillTx/>
                        <a:latin typeface="Avenir LT Std 55 Roman" panose="020B0503020203020204" pitchFamily="34" charset="0"/>
                        <a:ea typeface="+mn-ea"/>
                        <a:cs typeface="+mn-cs"/>
                      </a:rPr>
                      <a:t>Gaz Naturel Liquéfié</a:t>
                    </a:r>
                  </a:p>
                </p:txBody>
              </p:sp>
              <p:sp>
                <p:nvSpPr>
                  <p:cNvPr id="37" name="Rectangle 36">
                    <a:extLst>
                      <a:ext uri="{FF2B5EF4-FFF2-40B4-BE49-F238E27FC236}">
                        <a16:creationId xmlns:a16="http://schemas.microsoft.com/office/drawing/2014/main" id="{7EE863EE-6806-48D6-AE7F-47BBDA3B8E76}"/>
                      </a:ext>
                    </a:extLst>
                  </p:cNvPr>
                  <p:cNvSpPr/>
                  <p:nvPr/>
                </p:nvSpPr>
                <p:spPr>
                  <a:xfrm>
                    <a:off x="8319330" y="3396074"/>
                    <a:ext cx="1864861" cy="1029312"/>
                  </a:xfrm>
                  <a:prstGeom prst="rect">
                    <a:avLst/>
                  </a:prstGeom>
                </p:spPr>
                <p:txBody>
                  <a:bodyPr wrap="square" lIns="72000" rIns="72000">
                    <a:noAutofit/>
                  </a:bodyPr>
                  <a:lstStyle/>
                  <a:p>
                    <a:pPr marL="0" marR="0" lvl="0" indent="0" algn="l" defTabSz="914400" rtl="0" eaLnBrk="1" fontAlgn="auto" latinLnBrk="0" hangingPunct="1">
                      <a:spcBef>
                        <a:spcPts val="0"/>
                      </a:spcBef>
                      <a:spcAft>
                        <a:spcPts val="0"/>
                      </a:spcAft>
                      <a:buClrTx/>
                      <a:buSzTx/>
                      <a:buFontTx/>
                      <a:buNone/>
                      <a:tabLst/>
                      <a:defRPr/>
                    </a:pPr>
                    <a:r>
                      <a:rPr kumimoji="0" lang="fr-FR" sz="1400" b="0" i="0" u="none" strike="noStrike" kern="1200" cap="none" spc="0" normalizeH="0" baseline="0" noProof="0">
                        <a:ln>
                          <a:noFill/>
                        </a:ln>
                        <a:solidFill>
                          <a:srgbClr val="F9B200"/>
                        </a:solidFill>
                        <a:effectLst/>
                        <a:uLnTx/>
                        <a:uFillTx/>
                        <a:latin typeface="Avenir LT Std 55 Roman" panose="020B0503020203020204" pitchFamily="34" charset="0"/>
                        <a:ea typeface="+mn-ea"/>
                        <a:cs typeface="+mn-cs"/>
                      </a:rPr>
                      <a:t>Le GNL est particulièrement adapté aux tracteurs, barges et navires.</a:t>
                    </a:r>
                  </a:p>
                </p:txBody>
              </p:sp>
              <p:sp>
                <p:nvSpPr>
                  <p:cNvPr id="38" name="Espace réservé du contenu 4">
                    <a:extLst>
                      <a:ext uri="{FF2B5EF4-FFF2-40B4-BE49-F238E27FC236}">
                        <a16:creationId xmlns:a16="http://schemas.microsoft.com/office/drawing/2014/main" id="{6D27B4BE-A514-4F0F-A6F1-75FAEE07E641}"/>
                      </a:ext>
                    </a:extLst>
                  </p:cNvPr>
                  <p:cNvSpPr txBox="1"/>
                  <p:nvPr/>
                </p:nvSpPr>
                <p:spPr>
                  <a:xfrm>
                    <a:off x="3363596" y="2425712"/>
                    <a:ext cx="1864861" cy="728164"/>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r>
                      <a:rPr kumimoji="0" lang="fr-FR" sz="1600" b="1" i="0" u="none" strike="noStrike" kern="1200" cap="none" spc="0" normalizeH="0" baseline="0" noProof="0">
                        <a:ln>
                          <a:noFill/>
                        </a:ln>
                        <a:solidFill>
                          <a:srgbClr val="1B92BA"/>
                        </a:solidFill>
                        <a:effectLst/>
                        <a:uLnTx/>
                        <a:uFillTx/>
                        <a:latin typeface="Avenir LT Std 55 Roman" panose="020B0503020203020204" pitchFamily="34" charset="0"/>
                        <a:ea typeface="+mn-ea"/>
                        <a:cs typeface="+mn-cs"/>
                      </a:rPr>
                      <a:t>Gaz Naturel </a:t>
                    </a:r>
                    <a:br>
                      <a:rPr kumimoji="0" lang="fr-FR" sz="1600" b="1" i="0" u="none" strike="noStrike" kern="1200" cap="none" spc="0" normalizeH="0" baseline="0" noProof="0">
                        <a:ln>
                          <a:noFill/>
                        </a:ln>
                        <a:solidFill>
                          <a:srgbClr val="1B92BA"/>
                        </a:solidFill>
                        <a:effectLst/>
                        <a:uLnTx/>
                        <a:uFillTx/>
                        <a:latin typeface="Avenir LT Std 55 Roman" panose="020B0503020203020204" pitchFamily="34" charset="0"/>
                        <a:ea typeface="+mn-ea"/>
                        <a:cs typeface="+mn-cs"/>
                      </a:rPr>
                    </a:br>
                    <a:r>
                      <a:rPr kumimoji="0" lang="fr-FR" sz="1600" b="1" i="0" u="none" strike="noStrike" kern="1200" cap="none" spc="0" normalizeH="0" baseline="0" noProof="0">
                        <a:ln>
                          <a:noFill/>
                        </a:ln>
                        <a:solidFill>
                          <a:srgbClr val="1B92BA"/>
                        </a:solidFill>
                        <a:effectLst/>
                        <a:uLnTx/>
                        <a:uFillTx/>
                        <a:latin typeface="Avenir LT Std 55 Roman" panose="020B0503020203020204" pitchFamily="34" charset="0"/>
                        <a:ea typeface="+mn-ea"/>
                        <a:cs typeface="+mn-cs"/>
                      </a:rPr>
                      <a:t>Comprimé</a:t>
                    </a:r>
                  </a:p>
                </p:txBody>
              </p:sp>
              <p:sp>
                <p:nvSpPr>
                  <p:cNvPr id="39" name="Rectangle 38">
                    <a:extLst>
                      <a:ext uri="{FF2B5EF4-FFF2-40B4-BE49-F238E27FC236}">
                        <a16:creationId xmlns:a16="http://schemas.microsoft.com/office/drawing/2014/main" id="{245FCFA7-E57D-48FF-8127-836EAA7D8729}"/>
                      </a:ext>
                    </a:extLst>
                  </p:cNvPr>
                  <p:cNvSpPr/>
                  <p:nvPr/>
                </p:nvSpPr>
                <p:spPr>
                  <a:xfrm>
                    <a:off x="3298248" y="3394525"/>
                    <a:ext cx="1930209" cy="1225365"/>
                  </a:xfrm>
                  <a:prstGeom prst="rect">
                    <a:avLst/>
                  </a:prstGeom>
                </p:spPr>
                <p:txBody>
                  <a:bodyPr wrap="square" lIns="72000" rIns="72000">
                    <a:noAutofit/>
                  </a:bodyPr>
                  <a:lstStyle/>
                  <a:p>
                    <a:pPr marL="0" marR="0" lvl="0" indent="0" algn="r" defTabSz="914400" rtl="0" eaLnBrk="1" fontAlgn="auto" latinLnBrk="0" hangingPunct="1">
                      <a:spcBef>
                        <a:spcPts val="0"/>
                      </a:spcBef>
                      <a:spcAft>
                        <a:spcPts val="0"/>
                      </a:spcAft>
                      <a:buClrTx/>
                      <a:buSzTx/>
                      <a:buFontTx/>
                      <a:buNone/>
                      <a:tabLst/>
                      <a:defRPr/>
                    </a:pPr>
                    <a:r>
                      <a:rPr kumimoji="0" lang="fr-FR" sz="1400" b="0" i="0" u="none" strike="noStrike" kern="1200" cap="none" spc="0" normalizeH="0" baseline="0" noProof="0">
                        <a:ln>
                          <a:noFill/>
                        </a:ln>
                        <a:solidFill>
                          <a:srgbClr val="1B92BA"/>
                        </a:solidFill>
                        <a:effectLst/>
                        <a:uLnTx/>
                        <a:uFillTx/>
                        <a:latin typeface="Avenir LT Std 55 Roman" panose="020B0503020203020204" pitchFamily="34" charset="0"/>
                        <a:ea typeface="+mn-ea"/>
                        <a:cs typeface="+mn-cs"/>
                      </a:rPr>
                      <a:t>Le GNC est particulièrement adapté aux véhicules utilitaires légers, camions, bus et cars.</a:t>
                    </a:r>
                  </a:p>
                </p:txBody>
              </p:sp>
              <p:sp>
                <p:nvSpPr>
                  <p:cNvPr id="40" name="Espace réservé du contenu 4">
                    <a:extLst>
                      <a:ext uri="{FF2B5EF4-FFF2-40B4-BE49-F238E27FC236}">
                        <a16:creationId xmlns:a16="http://schemas.microsoft.com/office/drawing/2014/main" id="{9F058117-587D-498C-A698-7CAE6FF20B61}"/>
                      </a:ext>
                    </a:extLst>
                  </p:cNvPr>
                  <p:cNvSpPr txBox="1"/>
                  <p:nvPr/>
                </p:nvSpPr>
                <p:spPr>
                  <a:xfrm>
                    <a:off x="562148" y="973451"/>
                    <a:ext cx="2003037" cy="3142204"/>
                  </a:xfrm>
                  <a:prstGeom prst="rect">
                    <a:avLst/>
                  </a:prstGeom>
                </p:spPr>
                <p:txBody>
                  <a:bodyPr vert="horz" lIns="72000" tIns="45720" rIns="72000" bIns="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
                        <a:srgbClr val="70B856"/>
                      </a:buClr>
                      <a:buSzTx/>
                      <a:buFont typeface="Arial" panose="020B0604020202020204" pitchFamily="34" charset="0"/>
                      <a:buNone/>
                      <a:tabLst/>
                      <a:defRPr/>
                    </a:pPr>
                    <a:r>
                      <a:rPr kumimoji="0" lang="fr-FR" sz="1600" b="1" i="0" u="none" strike="noStrike" kern="1200" cap="none" spc="0" normalizeH="0" baseline="0" noProof="0">
                        <a:ln>
                          <a:noFill/>
                        </a:ln>
                        <a:solidFill>
                          <a:srgbClr val="70B856"/>
                        </a:solidFill>
                        <a:effectLst/>
                        <a:uLnTx/>
                        <a:uFillTx/>
                        <a:latin typeface="Avenir LT Std 55 Roman" panose="020B0503020203020204" pitchFamily="34" charset="0"/>
                        <a:ea typeface="+mn-ea"/>
                        <a:cs typeface="+mn-cs"/>
                      </a:rPr>
                      <a:t>Gaz Naturel </a:t>
                    </a:r>
                    <a:br>
                      <a:rPr kumimoji="0" lang="fr-FR" sz="1600" b="1" i="0" u="none" strike="noStrike" kern="1200" cap="none" spc="0" normalizeH="0" baseline="0" noProof="0">
                        <a:ln>
                          <a:noFill/>
                        </a:ln>
                        <a:solidFill>
                          <a:srgbClr val="70B856"/>
                        </a:solidFill>
                        <a:effectLst/>
                        <a:uLnTx/>
                        <a:uFillTx/>
                        <a:latin typeface="Avenir LT Std 55 Roman" panose="020B0503020203020204" pitchFamily="34" charset="0"/>
                        <a:ea typeface="+mn-ea"/>
                        <a:cs typeface="+mn-cs"/>
                      </a:rPr>
                    </a:br>
                    <a:r>
                      <a:rPr kumimoji="0" lang="fr-FR" sz="1600" b="1" i="0" u="none" strike="noStrike" kern="1200" cap="none" spc="0" normalizeH="0" baseline="0" noProof="0">
                        <a:ln>
                          <a:noFill/>
                        </a:ln>
                        <a:solidFill>
                          <a:srgbClr val="70B856"/>
                        </a:solidFill>
                        <a:effectLst/>
                        <a:uLnTx/>
                        <a:uFillTx/>
                        <a:latin typeface="Avenir LT Std 55 Roman" panose="020B0503020203020204" pitchFamily="34" charset="0"/>
                        <a:ea typeface="+mn-ea"/>
                        <a:cs typeface="+mn-cs"/>
                      </a:rPr>
                      <a:t>pour Véhicule</a:t>
                    </a:r>
                  </a:p>
                  <a:p>
                    <a:pPr marL="0" marR="0" lvl="0" indent="0" algn="l" defTabSz="914400" rtl="0" eaLnBrk="1" fontAlgn="auto" latinLnBrk="0" hangingPunct="1">
                      <a:spcBef>
                        <a:spcPts val="0"/>
                      </a:spcBef>
                      <a:spcAft>
                        <a:spcPts val="0"/>
                      </a:spcAft>
                      <a:buClr>
                        <a:srgbClr val="70B856"/>
                      </a:buClr>
                      <a:buSzTx/>
                      <a:buFont typeface="Arial" panose="020B0604020202020204" pitchFamily="34" charset="0"/>
                      <a:buNone/>
                      <a:tabLst/>
                      <a:defRPr/>
                    </a:pPr>
                    <a:endParaRPr kumimoji="0" lang="fr-FR" sz="800" b="1" i="0" u="none" strike="noStrike" kern="1200" cap="none" spc="0" normalizeH="0" baseline="0" noProof="0">
                      <a:ln>
                        <a:noFill/>
                      </a:ln>
                      <a:solidFill>
                        <a:srgbClr val="70B856"/>
                      </a:solidFill>
                      <a:effectLst/>
                      <a:uLnTx/>
                      <a:uFillTx/>
                      <a:latin typeface="Avenir LT Std 55 Roman" panose="020B0503020203020204" pitchFamily="34" charset="0"/>
                      <a:ea typeface="+mn-ea"/>
                      <a:cs typeface="+mn-cs"/>
                    </a:endParaRPr>
                  </a:p>
                  <a:p>
                    <a:pPr marL="0" lvl="0" indent="0">
                      <a:spcBef>
                        <a:spcPts val="0"/>
                      </a:spcBef>
                      <a:buClrTx/>
                      <a:buNone/>
                      <a:defRPr/>
                    </a:pPr>
                    <a:r>
                      <a:rPr lang="fr-FR">
                        <a:solidFill>
                          <a:srgbClr val="000000"/>
                        </a:solidFill>
                        <a:latin typeface="Avenir LT Std 55 Roman" panose="020B0503020203020204" pitchFamily="34" charset="0"/>
                      </a:rPr>
                      <a:t>Le GNV est le gaz naturel utilisé </a:t>
                    </a:r>
                    <a:br>
                      <a:rPr lang="fr-FR">
                        <a:solidFill>
                          <a:srgbClr val="000000"/>
                        </a:solidFill>
                        <a:latin typeface="Avenir LT Std 55 Roman" panose="020B0503020203020204" pitchFamily="34" charset="0"/>
                      </a:rPr>
                    </a:br>
                    <a:r>
                      <a:rPr lang="fr-FR">
                        <a:solidFill>
                          <a:srgbClr val="000000"/>
                        </a:solidFill>
                        <a:latin typeface="Avenir LT Std 55 Roman" panose="020B0503020203020204" pitchFamily="34" charset="0"/>
                      </a:rPr>
                      <a:t>comme carburant, c’est le même gaz </a:t>
                    </a:r>
                    <a:br>
                      <a:rPr lang="fr-FR">
                        <a:solidFill>
                          <a:srgbClr val="000000"/>
                        </a:solidFill>
                        <a:latin typeface="Avenir LT Std 55 Roman" panose="020B0503020203020204" pitchFamily="34" charset="0"/>
                      </a:rPr>
                    </a:br>
                    <a:r>
                      <a:rPr lang="fr-FR">
                        <a:solidFill>
                          <a:srgbClr val="000000"/>
                        </a:solidFill>
                        <a:latin typeface="Avenir LT Std 55 Roman" panose="020B0503020203020204" pitchFamily="34" charset="0"/>
                      </a:rPr>
                      <a:t>que celui utilisé </a:t>
                    </a:r>
                    <a:br>
                      <a:rPr lang="fr-FR">
                        <a:solidFill>
                          <a:srgbClr val="000000"/>
                        </a:solidFill>
                        <a:latin typeface="Avenir LT Std 55 Roman" panose="020B0503020203020204" pitchFamily="34" charset="0"/>
                      </a:rPr>
                    </a:br>
                    <a:r>
                      <a:rPr lang="fr-FR">
                        <a:solidFill>
                          <a:srgbClr val="000000"/>
                        </a:solidFill>
                        <a:latin typeface="Avenir LT Std 55 Roman" panose="020B0503020203020204" pitchFamily="34" charset="0"/>
                      </a:rPr>
                      <a:t>pour le chauffage </a:t>
                    </a:r>
                    <a:br>
                      <a:rPr lang="fr-FR">
                        <a:solidFill>
                          <a:srgbClr val="000000"/>
                        </a:solidFill>
                        <a:latin typeface="Avenir LT Std 55 Roman" panose="020B0503020203020204" pitchFamily="34" charset="0"/>
                      </a:rPr>
                    </a:br>
                    <a:r>
                      <a:rPr lang="fr-FR">
                        <a:solidFill>
                          <a:srgbClr val="000000"/>
                        </a:solidFill>
                        <a:latin typeface="Avenir LT Std 55 Roman" panose="020B0503020203020204" pitchFamily="34" charset="0"/>
                      </a:rPr>
                      <a:t>ou la cuisson.</a:t>
                    </a:r>
                  </a:p>
                  <a:p>
                    <a:pPr marL="0" lvl="0" indent="0">
                      <a:spcBef>
                        <a:spcPts val="0"/>
                      </a:spcBef>
                      <a:buClr>
                        <a:srgbClr val="70B856"/>
                      </a:buClr>
                      <a:buNone/>
                      <a:defRPr/>
                    </a:pPr>
                    <a:endParaRPr lang="fr-FR" sz="800" b="1">
                      <a:solidFill>
                        <a:srgbClr val="70B856"/>
                      </a:solidFill>
                      <a:latin typeface="Avenir LT Std 55 Roman" panose="020B0503020203020204" pitchFamily="34" charset="0"/>
                    </a:endParaRPr>
                  </a:p>
                  <a:p>
                    <a:pPr marL="0" lvl="0" indent="0">
                      <a:spcBef>
                        <a:spcPts val="0"/>
                      </a:spcBef>
                      <a:buClrTx/>
                      <a:buNone/>
                      <a:defRPr/>
                    </a:pPr>
                    <a:r>
                      <a:rPr lang="fr-FR">
                        <a:solidFill>
                          <a:srgbClr val="000000"/>
                        </a:solidFill>
                        <a:latin typeface="Avenir LT Std 55 Roman" panose="020B0503020203020204" pitchFamily="34" charset="0"/>
                      </a:rPr>
                      <a:t>Le GNV existe sous </a:t>
                    </a:r>
                    <a:br>
                      <a:rPr lang="fr-FR">
                        <a:solidFill>
                          <a:srgbClr val="000000"/>
                        </a:solidFill>
                        <a:latin typeface="Avenir LT Std 55 Roman" panose="020B0503020203020204" pitchFamily="34" charset="0"/>
                      </a:rPr>
                    </a:br>
                    <a:r>
                      <a:rPr lang="fr-FR">
                        <a:solidFill>
                          <a:srgbClr val="000000"/>
                        </a:solidFill>
                        <a:latin typeface="Avenir LT Std 55 Roman" panose="020B0503020203020204" pitchFamily="34" charset="0"/>
                      </a:rPr>
                      <a:t>deux états : </a:t>
                    </a:r>
                    <a:br>
                      <a:rPr lang="fr-FR">
                        <a:solidFill>
                          <a:srgbClr val="000000"/>
                        </a:solidFill>
                        <a:latin typeface="Avenir LT Std 55 Roman" panose="020B0503020203020204" pitchFamily="34" charset="0"/>
                      </a:rPr>
                    </a:br>
                    <a:r>
                      <a:rPr lang="fr-FR" b="1">
                        <a:solidFill>
                          <a:srgbClr val="F9B200"/>
                        </a:solidFill>
                        <a:latin typeface="Avenir LT Std 55 Roman" panose="020B0503020203020204" pitchFamily="34" charset="0"/>
                      </a:rPr>
                      <a:t>liquide (GNL) </a:t>
                    </a:r>
                    <a:r>
                      <a:rPr lang="fr-FR">
                        <a:solidFill>
                          <a:srgbClr val="000000"/>
                        </a:solidFill>
                        <a:latin typeface="Avenir LT Std 55 Roman" panose="020B0503020203020204" pitchFamily="34" charset="0"/>
                      </a:rPr>
                      <a:t>et </a:t>
                    </a:r>
                    <a:br>
                      <a:rPr lang="fr-FR">
                        <a:solidFill>
                          <a:srgbClr val="000000"/>
                        </a:solidFill>
                        <a:latin typeface="Avenir LT Std 55 Roman" panose="020B0503020203020204" pitchFamily="34" charset="0"/>
                      </a:rPr>
                    </a:br>
                    <a:r>
                      <a:rPr lang="fr-FR" b="1">
                        <a:solidFill>
                          <a:srgbClr val="1B92BA"/>
                        </a:solidFill>
                        <a:latin typeface="Avenir LT Std 55 Roman" panose="020B0503020203020204" pitchFamily="34" charset="0"/>
                      </a:rPr>
                      <a:t>comprimé (GNC)</a:t>
                    </a:r>
                    <a:r>
                      <a:rPr lang="fr-FR" b="1">
                        <a:latin typeface="Avenir LT Std 55 Roman" panose="020B0503020203020204" pitchFamily="34" charset="0"/>
                      </a:rPr>
                      <a:t>.</a:t>
                    </a:r>
                  </a:p>
                </p:txBody>
              </p:sp>
              <p:sp>
                <p:nvSpPr>
                  <p:cNvPr id="41" name="Espace réservé du contenu 4">
                    <a:extLst>
                      <a:ext uri="{FF2B5EF4-FFF2-40B4-BE49-F238E27FC236}">
                        <a16:creationId xmlns:a16="http://schemas.microsoft.com/office/drawing/2014/main" id="{6CE65805-CC0F-42AE-B4A9-312B4BCF8C4D}"/>
                      </a:ext>
                    </a:extLst>
                  </p:cNvPr>
                  <p:cNvSpPr txBox="1"/>
                  <p:nvPr/>
                </p:nvSpPr>
                <p:spPr>
                  <a:xfrm>
                    <a:off x="3225420" y="2927208"/>
                    <a:ext cx="2003037" cy="496592"/>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70B856"/>
                      </a:buClr>
                      <a:buSzTx/>
                      <a:buNone/>
                      <a:tabLst/>
                      <a:defRPr/>
                    </a:pPr>
                    <a:r>
                      <a:rPr kumimoji="0" lang="fr-FR" b="0" i="0" u="none" strike="noStrike" kern="1200" cap="none" spc="0" normalizeH="0" baseline="0" noProof="0">
                        <a:ln>
                          <a:noFill/>
                        </a:ln>
                        <a:solidFill>
                          <a:srgbClr val="1B92BA"/>
                        </a:solidFill>
                        <a:effectLst/>
                        <a:uLnTx/>
                        <a:uFillTx/>
                        <a:latin typeface="Avenir LT Std 55 Roman" panose="020B0503020203020204" pitchFamily="34" charset="0"/>
                        <a:ea typeface="+mn-ea"/>
                        <a:cs typeface="+mn-cs"/>
                      </a:rPr>
                      <a:t>– Etat : gazeux </a:t>
                    </a:r>
                  </a:p>
                  <a:p>
                    <a:pPr marL="0" marR="0" lvl="0" indent="0" algn="r" defTabSz="914400" rtl="0" eaLnBrk="1" fontAlgn="auto" latinLnBrk="0" hangingPunct="1">
                      <a:lnSpc>
                        <a:spcPct val="100000"/>
                      </a:lnSpc>
                      <a:spcBef>
                        <a:spcPts val="0"/>
                      </a:spcBef>
                      <a:spcAft>
                        <a:spcPts val="0"/>
                      </a:spcAft>
                      <a:buClr>
                        <a:srgbClr val="70B856"/>
                      </a:buClr>
                      <a:buSzTx/>
                      <a:buNone/>
                      <a:tabLst/>
                      <a:defRPr/>
                    </a:pPr>
                    <a:r>
                      <a:rPr kumimoji="0" lang="fr-FR" b="0" i="0" u="none" strike="noStrike" kern="1200" cap="none" spc="0" normalizeH="0" baseline="0" noProof="0">
                        <a:ln>
                          <a:noFill/>
                        </a:ln>
                        <a:solidFill>
                          <a:srgbClr val="1B92BA"/>
                        </a:solidFill>
                        <a:effectLst/>
                        <a:uLnTx/>
                        <a:uFillTx/>
                        <a:latin typeface="Avenir LT Std 55 Roman" panose="020B0503020203020204" pitchFamily="34" charset="0"/>
                        <a:ea typeface="+mn-ea"/>
                        <a:cs typeface="+mn-cs"/>
                      </a:rPr>
                      <a:t>– Comprimé à 200 bars</a:t>
                    </a:r>
                  </a:p>
                  <a:p>
                    <a:pPr marL="0" marR="0" lvl="0" indent="0" algn="r" defTabSz="914400" rtl="0" eaLnBrk="1" fontAlgn="auto" latinLnBrk="0" hangingPunct="1">
                      <a:lnSpc>
                        <a:spcPct val="100000"/>
                      </a:lnSpc>
                      <a:spcBef>
                        <a:spcPts val="1000"/>
                      </a:spcBef>
                      <a:spcAft>
                        <a:spcPts val="0"/>
                      </a:spcAft>
                      <a:buClr>
                        <a:srgbClr val="70B856"/>
                      </a:buClr>
                      <a:buSzTx/>
                      <a:buFont typeface="Arial" panose="020B0604020202020204" pitchFamily="34" charset="0"/>
                      <a:buNone/>
                      <a:tabLst/>
                      <a:defRPr/>
                    </a:pPr>
                    <a:endParaRPr kumimoji="0" lang="fr-FR" b="0" i="0" u="none" strike="noStrike" kern="1200" cap="none" spc="0" normalizeH="0" baseline="0" noProof="0">
                      <a:ln>
                        <a:noFill/>
                      </a:ln>
                      <a:solidFill>
                        <a:srgbClr val="70B856"/>
                      </a:solidFill>
                      <a:effectLst/>
                      <a:uLnTx/>
                      <a:uFillTx/>
                      <a:latin typeface="Avenir LT Std 55 Roman" panose="020B0503020203020204" pitchFamily="34" charset="0"/>
                      <a:ea typeface="+mn-ea"/>
                      <a:cs typeface="+mn-cs"/>
                    </a:endParaRPr>
                  </a:p>
                </p:txBody>
              </p:sp>
              <p:sp>
                <p:nvSpPr>
                  <p:cNvPr id="42" name="Espace réservé du contenu 4">
                    <a:extLst>
                      <a:ext uri="{FF2B5EF4-FFF2-40B4-BE49-F238E27FC236}">
                        <a16:creationId xmlns:a16="http://schemas.microsoft.com/office/drawing/2014/main" id="{84C072AD-3CAE-49B8-9D52-053E91E49647}"/>
                      </a:ext>
                    </a:extLst>
                  </p:cNvPr>
                  <p:cNvSpPr txBox="1"/>
                  <p:nvPr/>
                </p:nvSpPr>
                <p:spPr>
                  <a:xfrm>
                    <a:off x="8326970" y="2927208"/>
                    <a:ext cx="2166806" cy="496593"/>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70B856"/>
                      </a:buClr>
                      <a:buSzTx/>
                      <a:buNone/>
                      <a:tabLst/>
                      <a:defRPr/>
                    </a:pPr>
                    <a:r>
                      <a:rPr lang="fr-FR">
                        <a:solidFill>
                          <a:srgbClr val="F9B200"/>
                        </a:solidFill>
                        <a:latin typeface="Avenir LT Std 55 Roman" panose="020B0503020203020204" pitchFamily="34" charset="0"/>
                      </a:rPr>
                      <a:t>–</a:t>
                    </a:r>
                    <a:r>
                      <a:rPr kumimoji="0" lang="fr-FR" b="0" i="0" u="none" strike="noStrike" kern="1200" cap="none" spc="0" normalizeH="0" baseline="0" noProof="0">
                        <a:ln>
                          <a:noFill/>
                        </a:ln>
                        <a:solidFill>
                          <a:srgbClr val="F9B200"/>
                        </a:solidFill>
                        <a:effectLst/>
                        <a:uLnTx/>
                        <a:uFillTx/>
                        <a:latin typeface="Avenir LT Std 55 Roman" panose="020B0503020203020204" pitchFamily="34" charset="0"/>
                        <a:ea typeface="+mn-ea"/>
                        <a:cs typeface="+mn-cs"/>
                      </a:rPr>
                      <a:t> Etat : liquide </a:t>
                    </a:r>
                  </a:p>
                  <a:p>
                    <a:pPr marL="0" marR="0" lvl="0" indent="0" algn="l" defTabSz="914400" rtl="0" eaLnBrk="1" fontAlgn="auto" latinLnBrk="0" hangingPunct="1">
                      <a:lnSpc>
                        <a:spcPct val="100000"/>
                      </a:lnSpc>
                      <a:spcBef>
                        <a:spcPts val="0"/>
                      </a:spcBef>
                      <a:spcAft>
                        <a:spcPts val="0"/>
                      </a:spcAft>
                      <a:buClr>
                        <a:srgbClr val="70B856"/>
                      </a:buClr>
                      <a:buSzTx/>
                      <a:buNone/>
                      <a:tabLst/>
                      <a:defRPr/>
                    </a:pPr>
                    <a:r>
                      <a:rPr kumimoji="0" lang="fr-FR" b="0" i="0" u="none" strike="noStrike" kern="1200" cap="none" spc="0" normalizeH="0" baseline="0" noProof="0">
                        <a:ln>
                          <a:noFill/>
                        </a:ln>
                        <a:solidFill>
                          <a:srgbClr val="F9B200"/>
                        </a:solidFill>
                        <a:effectLst/>
                        <a:uLnTx/>
                        <a:uFillTx/>
                        <a:latin typeface="Avenir LT Std 55 Roman" panose="020B0503020203020204" pitchFamily="34" charset="0"/>
                        <a:ea typeface="+mn-ea"/>
                        <a:cs typeface="+mn-cs"/>
                      </a:rPr>
                      <a:t>– Maintenu à -160°C</a:t>
                    </a:r>
                  </a:p>
                </p:txBody>
              </p:sp>
              <p:sp>
                <p:nvSpPr>
                  <p:cNvPr id="43" name="Titre 1">
                    <a:extLst>
                      <a:ext uri="{FF2B5EF4-FFF2-40B4-BE49-F238E27FC236}">
                        <a16:creationId xmlns:a16="http://schemas.microsoft.com/office/drawing/2014/main" id="{C8C2989A-2F27-479E-BF44-75DD69651440}"/>
                      </a:ext>
                    </a:extLst>
                  </p:cNvPr>
                  <p:cNvSpPr txBox="1">
                    <a:spLocks/>
                  </p:cNvSpPr>
                  <p:nvPr/>
                </p:nvSpPr>
                <p:spPr>
                  <a:xfrm>
                    <a:off x="5807654" y="1463575"/>
                    <a:ext cx="1817891" cy="745806"/>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6000">
                        <a:solidFill>
                          <a:schemeClr val="bg1"/>
                        </a:solidFill>
                      </a:rPr>
                      <a:t>GNV</a:t>
                    </a:r>
                  </a:p>
                </p:txBody>
              </p:sp>
              <p:sp>
                <p:nvSpPr>
                  <p:cNvPr id="44" name="Ellipse 43">
                    <a:extLst>
                      <a:ext uri="{FF2B5EF4-FFF2-40B4-BE49-F238E27FC236}">
                        <a16:creationId xmlns:a16="http://schemas.microsoft.com/office/drawing/2014/main" id="{FC323378-1726-46D2-A8B8-1876579C1C78}"/>
                      </a:ext>
                    </a:extLst>
                  </p:cNvPr>
                  <p:cNvSpPr/>
                  <p:nvPr/>
                </p:nvSpPr>
                <p:spPr>
                  <a:xfrm>
                    <a:off x="7757985" y="1325893"/>
                    <a:ext cx="1065785" cy="1072001"/>
                  </a:xfrm>
                  <a:prstGeom prst="ellipse">
                    <a:avLst/>
                  </a:prstGeom>
                  <a:solidFill>
                    <a:srgbClr val="F9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sp>
                <p:nvSpPr>
                  <p:cNvPr id="45" name="Titre 1">
                    <a:extLst>
                      <a:ext uri="{FF2B5EF4-FFF2-40B4-BE49-F238E27FC236}">
                        <a16:creationId xmlns:a16="http://schemas.microsoft.com/office/drawing/2014/main" id="{9F1A3584-7C1F-4B18-A42B-511FB2150E73}"/>
                      </a:ext>
                    </a:extLst>
                  </p:cNvPr>
                  <p:cNvSpPr txBox="1">
                    <a:spLocks/>
                  </p:cNvSpPr>
                  <p:nvPr/>
                </p:nvSpPr>
                <p:spPr>
                  <a:xfrm>
                    <a:off x="7797878" y="1686205"/>
                    <a:ext cx="984276" cy="382225"/>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3000">
                        <a:solidFill>
                          <a:schemeClr val="bg1"/>
                        </a:solidFill>
                      </a:rPr>
                      <a:t>GNL</a:t>
                    </a:r>
                  </a:p>
                </p:txBody>
              </p:sp>
              <p:sp>
                <p:nvSpPr>
                  <p:cNvPr id="46" name="Ellipse 45">
                    <a:extLst>
                      <a:ext uri="{FF2B5EF4-FFF2-40B4-BE49-F238E27FC236}">
                        <a16:creationId xmlns:a16="http://schemas.microsoft.com/office/drawing/2014/main" id="{684BDED1-7234-41B8-835D-D6EE968414BA}"/>
                      </a:ext>
                    </a:extLst>
                  </p:cNvPr>
                  <p:cNvSpPr/>
                  <p:nvPr/>
                </p:nvSpPr>
                <p:spPr>
                  <a:xfrm>
                    <a:off x="4722795" y="1325893"/>
                    <a:ext cx="1065785" cy="1072001"/>
                  </a:xfrm>
                  <a:prstGeom prst="ellipse">
                    <a:avLst/>
                  </a:prstGeom>
                  <a:solidFill>
                    <a:srgbClr val="1B9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sp>
                <p:nvSpPr>
                  <p:cNvPr id="47" name="Titre 1">
                    <a:extLst>
                      <a:ext uri="{FF2B5EF4-FFF2-40B4-BE49-F238E27FC236}">
                        <a16:creationId xmlns:a16="http://schemas.microsoft.com/office/drawing/2014/main" id="{73259AD9-7248-4576-BCD6-022EA893A284}"/>
                      </a:ext>
                    </a:extLst>
                  </p:cNvPr>
                  <p:cNvSpPr txBox="1">
                    <a:spLocks/>
                  </p:cNvSpPr>
                  <p:nvPr/>
                </p:nvSpPr>
                <p:spPr>
                  <a:xfrm>
                    <a:off x="4615324" y="1652086"/>
                    <a:ext cx="1132126" cy="416344"/>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3000">
                        <a:solidFill>
                          <a:schemeClr val="bg1"/>
                        </a:solidFill>
                      </a:rPr>
                      <a:t>GNC</a:t>
                    </a:r>
                  </a:p>
                </p:txBody>
              </p:sp>
              <p:sp>
                <p:nvSpPr>
                  <p:cNvPr id="48" name="Espace réservé du contenu 4">
                    <a:extLst>
                      <a:ext uri="{FF2B5EF4-FFF2-40B4-BE49-F238E27FC236}">
                        <a16:creationId xmlns:a16="http://schemas.microsoft.com/office/drawing/2014/main" id="{F0D805C5-BD2D-4B02-A8EA-8905F6DB8ABF}"/>
                      </a:ext>
                    </a:extLst>
                  </p:cNvPr>
                  <p:cNvSpPr txBox="1"/>
                  <p:nvPr/>
                </p:nvSpPr>
                <p:spPr>
                  <a:xfrm>
                    <a:off x="4987298" y="4972664"/>
                    <a:ext cx="4622723" cy="1016354"/>
                  </a:xfrm>
                  <a:prstGeom prst="rect">
                    <a:avLst/>
                  </a:prstGeom>
                  <a:noFill/>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70B856"/>
                      </a:buClr>
                      <a:buNone/>
                      <a:defRPr/>
                    </a:pPr>
                    <a:r>
                      <a:rPr lang="fr-FR">
                        <a:solidFill>
                          <a:schemeClr val="bg1"/>
                        </a:solidFill>
                        <a:latin typeface="Avenir LT Std 55 Roman" panose="020B0503020203020204" pitchFamily="34" charset="0"/>
                      </a:rPr>
                      <a:t>Le GPL est en fait un carburant liquide qui mélange des hydrocarbures légers, comme le propane, le butane ou encore le butadiène. Le GPL est issu du traitement du gaz naturel et du raffinage du pétrole.</a:t>
                    </a:r>
                    <a:endParaRPr lang="fr-FR" b="1">
                      <a:solidFill>
                        <a:schemeClr val="bg1"/>
                      </a:solidFill>
                      <a:latin typeface="Avenir LT Std 55 Roman" panose="020B0503020203020204" pitchFamily="34" charset="0"/>
                    </a:endParaRPr>
                  </a:p>
                </p:txBody>
              </p:sp>
              <p:sp>
                <p:nvSpPr>
                  <p:cNvPr id="49" name="Titre 1">
                    <a:extLst>
                      <a:ext uri="{FF2B5EF4-FFF2-40B4-BE49-F238E27FC236}">
                        <a16:creationId xmlns:a16="http://schemas.microsoft.com/office/drawing/2014/main" id="{81B93643-C036-407C-8CFA-6620882ED0EF}"/>
                      </a:ext>
                    </a:extLst>
                  </p:cNvPr>
                  <p:cNvSpPr txBox="1">
                    <a:spLocks/>
                  </p:cNvSpPr>
                  <p:nvPr/>
                </p:nvSpPr>
                <p:spPr>
                  <a:xfrm>
                    <a:off x="3870222" y="5292246"/>
                    <a:ext cx="984276" cy="382225"/>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3000">
                        <a:solidFill>
                          <a:schemeClr val="bg1"/>
                        </a:solidFill>
                      </a:rPr>
                      <a:t>GPL</a:t>
                    </a:r>
                  </a:p>
                </p:txBody>
              </p:sp>
              <p:sp>
                <p:nvSpPr>
                  <p:cNvPr id="50" name="Titre 1">
                    <a:extLst>
                      <a:ext uri="{FF2B5EF4-FFF2-40B4-BE49-F238E27FC236}">
                        <a16:creationId xmlns:a16="http://schemas.microsoft.com/office/drawing/2014/main" id="{0B57DEBD-5F6C-401E-92E3-E6B7AA04BBB5}"/>
                      </a:ext>
                    </a:extLst>
                  </p:cNvPr>
                  <p:cNvSpPr txBox="1">
                    <a:spLocks/>
                  </p:cNvSpPr>
                  <p:nvPr/>
                </p:nvSpPr>
                <p:spPr>
                  <a:xfrm>
                    <a:off x="3268164" y="5292246"/>
                    <a:ext cx="577803" cy="382225"/>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4000">
                        <a:solidFill>
                          <a:srgbClr val="9796A3"/>
                        </a:solidFill>
                      </a:rPr>
                      <a:t>≠</a:t>
                    </a:r>
                  </a:p>
                </p:txBody>
              </p:sp>
              <p:sp>
                <p:nvSpPr>
                  <p:cNvPr id="51" name="Titre 1">
                    <a:extLst>
                      <a:ext uri="{FF2B5EF4-FFF2-40B4-BE49-F238E27FC236}">
                        <a16:creationId xmlns:a16="http://schemas.microsoft.com/office/drawing/2014/main" id="{F620595C-7AA8-413C-B527-1C3D1143230B}"/>
                      </a:ext>
                    </a:extLst>
                  </p:cNvPr>
                  <p:cNvSpPr txBox="1">
                    <a:spLocks/>
                  </p:cNvSpPr>
                  <p:nvPr/>
                </p:nvSpPr>
                <p:spPr>
                  <a:xfrm>
                    <a:off x="2256575" y="5292246"/>
                    <a:ext cx="984276" cy="382225"/>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3000">
                        <a:solidFill>
                          <a:schemeClr val="bg1"/>
                        </a:solidFill>
                      </a:rPr>
                      <a:t>GNV</a:t>
                    </a:r>
                  </a:p>
                </p:txBody>
              </p:sp>
              <p:cxnSp>
                <p:nvCxnSpPr>
                  <p:cNvPr id="52" name="Connecteur droit 51">
                    <a:extLst>
                      <a:ext uri="{FF2B5EF4-FFF2-40B4-BE49-F238E27FC236}">
                        <a16:creationId xmlns:a16="http://schemas.microsoft.com/office/drawing/2014/main" id="{F0E2D107-5191-48B7-A902-BA914C7F60A8}"/>
                      </a:ext>
                    </a:extLst>
                  </p:cNvPr>
                  <p:cNvCxnSpPr>
                    <a:cxnSpLocks/>
                  </p:cNvCxnSpPr>
                  <p:nvPr/>
                </p:nvCxnSpPr>
                <p:spPr>
                  <a:xfrm>
                    <a:off x="5233270" y="2237623"/>
                    <a:ext cx="0" cy="2214267"/>
                  </a:xfrm>
                  <a:prstGeom prst="line">
                    <a:avLst/>
                  </a:prstGeom>
                  <a:ln w="12700">
                    <a:solidFill>
                      <a:srgbClr val="1B92BA"/>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0ABB93C9-AABD-4706-A34B-DA4B2F211FAB}"/>
                      </a:ext>
                    </a:extLst>
                  </p:cNvPr>
                  <p:cNvCxnSpPr>
                    <a:cxnSpLocks/>
                  </p:cNvCxnSpPr>
                  <p:nvPr/>
                </p:nvCxnSpPr>
                <p:spPr>
                  <a:xfrm>
                    <a:off x="8311883" y="2237623"/>
                    <a:ext cx="0" cy="2009951"/>
                  </a:xfrm>
                  <a:prstGeom prst="line">
                    <a:avLst/>
                  </a:prstGeom>
                  <a:ln w="12700">
                    <a:solidFill>
                      <a:srgbClr val="F9B200"/>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175657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3"/>
            <a:ext cx="9439836" cy="544948"/>
          </a:xfrm>
          <a:prstGeom prst="roundRect">
            <a:avLst/>
          </a:prstGeom>
          <a:solidFill>
            <a:srgbClr val="92D050"/>
          </a:solidFill>
        </p:spPr>
        <p:txBody>
          <a:bodyPr vert="horz" lIns="91440" tIns="45720" rIns="91440" bIns="45720" rtlCol="0" anchor="ctr">
            <a:normAutofit/>
          </a:bodyPr>
          <a:lstStyle/>
          <a:p>
            <a:r>
              <a:rPr lang="fr-CH" sz="2800">
                <a:solidFill>
                  <a:schemeClr val="bg1"/>
                </a:solidFill>
              </a:rPr>
              <a:t>La chaine d’approvisionnement</a:t>
            </a:r>
          </a:p>
        </p:txBody>
      </p:sp>
      <p:grpSp>
        <p:nvGrpSpPr>
          <p:cNvPr id="85" name="Groupe 84">
            <a:extLst>
              <a:ext uri="{FF2B5EF4-FFF2-40B4-BE49-F238E27FC236}">
                <a16:creationId xmlns:a16="http://schemas.microsoft.com/office/drawing/2014/main" id="{439622AF-E32A-4D4C-AEFE-D2804B1AF9D3}"/>
              </a:ext>
            </a:extLst>
          </p:cNvPr>
          <p:cNvGrpSpPr/>
          <p:nvPr/>
        </p:nvGrpSpPr>
        <p:grpSpPr>
          <a:xfrm>
            <a:off x="508446" y="896677"/>
            <a:ext cx="11574761" cy="5093866"/>
            <a:chOff x="508446" y="896677"/>
            <a:chExt cx="11574761" cy="5093866"/>
          </a:xfrm>
        </p:grpSpPr>
        <p:pic>
          <p:nvPicPr>
            <p:cNvPr id="86" name="Image 85">
              <a:extLst>
                <a:ext uri="{FF2B5EF4-FFF2-40B4-BE49-F238E27FC236}">
                  <a16:creationId xmlns:a16="http://schemas.microsoft.com/office/drawing/2014/main" id="{4BA7D953-FAD8-4E5E-A69D-2768606617CB}"/>
                </a:ext>
              </a:extLst>
            </p:cNvPr>
            <p:cNvPicPr>
              <a:picLocks noChangeAspect="1"/>
            </p:cNvPicPr>
            <p:nvPr/>
          </p:nvPicPr>
          <p:blipFill>
            <a:blip r:embed="rId2"/>
            <a:stretch>
              <a:fillRect/>
            </a:stretch>
          </p:blipFill>
          <p:spPr>
            <a:xfrm>
              <a:off x="2348147" y="896677"/>
              <a:ext cx="9525000" cy="2171700"/>
            </a:xfrm>
            <a:prstGeom prst="rect">
              <a:avLst/>
            </a:prstGeom>
          </p:spPr>
        </p:pic>
        <p:pic>
          <p:nvPicPr>
            <p:cNvPr id="87" name="Image 86">
              <a:extLst>
                <a:ext uri="{FF2B5EF4-FFF2-40B4-BE49-F238E27FC236}">
                  <a16:creationId xmlns:a16="http://schemas.microsoft.com/office/drawing/2014/main" id="{E8698336-BC52-4910-9249-93DF198891AB}"/>
                </a:ext>
              </a:extLst>
            </p:cNvPr>
            <p:cNvPicPr>
              <a:picLocks noChangeAspect="1"/>
            </p:cNvPicPr>
            <p:nvPr/>
          </p:nvPicPr>
          <p:blipFill>
            <a:blip r:embed="rId3"/>
            <a:stretch>
              <a:fillRect/>
            </a:stretch>
          </p:blipFill>
          <p:spPr>
            <a:xfrm>
              <a:off x="2329154" y="3343954"/>
              <a:ext cx="8978900" cy="2133600"/>
            </a:xfrm>
            <a:prstGeom prst="rect">
              <a:avLst/>
            </a:prstGeom>
          </p:spPr>
        </p:pic>
        <p:sp>
          <p:nvSpPr>
            <p:cNvPr id="88" name="Ellipse 87">
              <a:extLst>
                <a:ext uri="{FF2B5EF4-FFF2-40B4-BE49-F238E27FC236}">
                  <a16:creationId xmlns:a16="http://schemas.microsoft.com/office/drawing/2014/main" id="{96D3F94B-D7A0-4681-9769-18E90015D00F}"/>
                </a:ext>
              </a:extLst>
            </p:cNvPr>
            <p:cNvSpPr/>
            <p:nvPr/>
          </p:nvSpPr>
          <p:spPr>
            <a:xfrm>
              <a:off x="1656009" y="4349221"/>
              <a:ext cx="1065785" cy="1072001"/>
            </a:xfrm>
            <a:prstGeom prst="ellipse">
              <a:avLst/>
            </a:prstGeom>
            <a:solidFill>
              <a:srgbClr val="F9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sp>
          <p:nvSpPr>
            <p:cNvPr id="89" name="Titre 1">
              <a:extLst>
                <a:ext uri="{FF2B5EF4-FFF2-40B4-BE49-F238E27FC236}">
                  <a16:creationId xmlns:a16="http://schemas.microsoft.com/office/drawing/2014/main" id="{0911B920-58EE-48CA-AB03-2C7E2F29F09B}"/>
                </a:ext>
              </a:extLst>
            </p:cNvPr>
            <p:cNvSpPr txBox="1">
              <a:spLocks/>
            </p:cNvSpPr>
            <p:nvPr/>
          </p:nvSpPr>
          <p:spPr>
            <a:xfrm>
              <a:off x="1695902" y="4709533"/>
              <a:ext cx="984276" cy="382225"/>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3000">
                  <a:solidFill>
                    <a:schemeClr val="bg1"/>
                  </a:solidFill>
                </a:rPr>
                <a:t>GNL</a:t>
              </a:r>
            </a:p>
          </p:txBody>
        </p:sp>
        <p:sp>
          <p:nvSpPr>
            <p:cNvPr id="90" name="Ellipse 89">
              <a:extLst>
                <a:ext uri="{FF2B5EF4-FFF2-40B4-BE49-F238E27FC236}">
                  <a16:creationId xmlns:a16="http://schemas.microsoft.com/office/drawing/2014/main" id="{203CF06F-0892-4F57-A6D0-EFB1A3F0E34E}"/>
                </a:ext>
              </a:extLst>
            </p:cNvPr>
            <p:cNvSpPr/>
            <p:nvPr/>
          </p:nvSpPr>
          <p:spPr>
            <a:xfrm>
              <a:off x="1614393" y="1709989"/>
              <a:ext cx="1065785" cy="1072001"/>
            </a:xfrm>
            <a:prstGeom prst="ellipse">
              <a:avLst/>
            </a:prstGeom>
            <a:solidFill>
              <a:srgbClr val="1B9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sp>
          <p:nvSpPr>
            <p:cNvPr id="91" name="Titre 1">
              <a:extLst>
                <a:ext uri="{FF2B5EF4-FFF2-40B4-BE49-F238E27FC236}">
                  <a16:creationId xmlns:a16="http://schemas.microsoft.com/office/drawing/2014/main" id="{475484D8-6ACD-46B5-B6EC-429FB94AA3E0}"/>
                </a:ext>
              </a:extLst>
            </p:cNvPr>
            <p:cNvSpPr txBox="1">
              <a:spLocks/>
            </p:cNvSpPr>
            <p:nvPr/>
          </p:nvSpPr>
          <p:spPr>
            <a:xfrm>
              <a:off x="1654772" y="1990690"/>
              <a:ext cx="1086634" cy="461836"/>
            </a:xfrm>
            <a:prstGeom prst="rect">
              <a:avLst/>
            </a:prstGeom>
          </p:spPr>
          <p:txBody>
            <a:bodyPr vert="horz" lIns="72000" tIns="45720" rIns="72000" bIns="45720" rtlCol="0" anchor="ctr" anchorCtr="0">
              <a:noAutofit/>
            </a:bodyPr>
            <a:lstStyle>
              <a:lvl1pPr algn="l" defTabSz="914400" rtl="0" eaLnBrk="1" latinLnBrk="0" hangingPunct="1">
                <a:lnSpc>
                  <a:spcPct val="90000"/>
                </a:lnSpc>
                <a:spcBef>
                  <a:spcPct val="0"/>
                </a:spcBef>
                <a:buNone/>
                <a:defRPr sz="2800" b="1" i="0" kern="1200">
                  <a:solidFill>
                    <a:schemeClr val="accent1"/>
                  </a:solidFill>
                  <a:latin typeface="AntagometricaBTW01-Bold" panose="020B0806020202040206" pitchFamily="34" charset="0"/>
                  <a:ea typeface="+mj-ea"/>
                  <a:cs typeface="+mj-cs"/>
                </a:defRPr>
              </a:lvl1pPr>
            </a:lstStyle>
            <a:p>
              <a:pPr algn="ctr"/>
              <a:r>
                <a:rPr lang="fr-FR" sz="3000">
                  <a:solidFill>
                    <a:schemeClr val="bg1"/>
                  </a:solidFill>
                </a:rPr>
                <a:t>GNC</a:t>
              </a:r>
            </a:p>
          </p:txBody>
        </p:sp>
        <p:sp>
          <p:nvSpPr>
            <p:cNvPr id="92" name="Espace réservé du contenu 4">
              <a:extLst>
                <a:ext uri="{FF2B5EF4-FFF2-40B4-BE49-F238E27FC236}">
                  <a16:creationId xmlns:a16="http://schemas.microsoft.com/office/drawing/2014/main" id="{E78F1283-B0E2-451E-8B8D-743D732C3229}"/>
                </a:ext>
              </a:extLst>
            </p:cNvPr>
            <p:cNvSpPr txBox="1"/>
            <p:nvPr/>
          </p:nvSpPr>
          <p:spPr>
            <a:xfrm>
              <a:off x="508446" y="3868230"/>
              <a:ext cx="2080706" cy="469913"/>
            </a:xfrm>
            <a:prstGeom prst="rect">
              <a:avLst/>
            </a:prstGeom>
          </p:spPr>
          <p:txBody>
            <a:bodyPr vert="horz" lIns="72000" tIns="45720" rIns="72000" bIns="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spcBef>
                  <a:spcPts val="0"/>
                </a:spcBef>
                <a:spcAft>
                  <a:spcPts val="0"/>
                </a:spcAft>
                <a:buClr>
                  <a:srgbClr val="70B856"/>
                </a:buClr>
                <a:buSzTx/>
                <a:buFont typeface="Arial" panose="020B0604020202020204" pitchFamily="34" charset="0"/>
                <a:buNone/>
                <a:tabLst/>
                <a:defRPr/>
              </a:pPr>
              <a:r>
                <a:rPr kumimoji="0" lang="fr-FR" sz="1200" b="1" i="0" u="none" strike="noStrike" kern="1200" cap="none" spc="0" normalizeH="0" baseline="0" noProof="0">
                  <a:ln>
                    <a:noFill/>
                  </a:ln>
                  <a:solidFill>
                    <a:srgbClr val="F9B300"/>
                  </a:solidFill>
                  <a:effectLst/>
                  <a:uLnTx/>
                  <a:uFillTx/>
                  <a:latin typeface="Avenir LT Std 55 Roman" panose="020B0503020203020204" pitchFamily="34" charset="0"/>
                  <a:ea typeface="+mn-ea"/>
                  <a:cs typeface="+mn-cs"/>
                </a:rPr>
                <a:t>SCHÉMA </a:t>
              </a:r>
            </a:p>
            <a:p>
              <a:pPr marL="0" marR="0" lvl="0" indent="0" algn="r" defTabSz="914400" rtl="0" eaLnBrk="1" fontAlgn="auto" latinLnBrk="0" hangingPunct="1">
                <a:spcBef>
                  <a:spcPts val="0"/>
                </a:spcBef>
                <a:spcAft>
                  <a:spcPts val="0"/>
                </a:spcAft>
                <a:buClr>
                  <a:srgbClr val="70B856"/>
                </a:buClr>
                <a:buSzTx/>
                <a:buFont typeface="Arial" panose="020B0604020202020204" pitchFamily="34" charset="0"/>
                <a:buNone/>
                <a:tabLst/>
                <a:defRPr/>
              </a:pPr>
              <a:r>
                <a:rPr lang="fr-FR" sz="1200" b="1">
                  <a:solidFill>
                    <a:srgbClr val="F9B300"/>
                  </a:solidFill>
                  <a:latin typeface="Avenir LT Std 55 Roman" panose="020B0503020203020204" pitchFamily="34" charset="0"/>
                </a:rPr>
                <a:t>D’APPROVISIONNEMENT</a:t>
              </a:r>
            </a:p>
          </p:txBody>
        </p:sp>
        <p:sp>
          <p:nvSpPr>
            <p:cNvPr id="93" name="Espace réservé du contenu 4">
              <a:extLst>
                <a:ext uri="{FF2B5EF4-FFF2-40B4-BE49-F238E27FC236}">
                  <a16:creationId xmlns:a16="http://schemas.microsoft.com/office/drawing/2014/main" id="{BB8614AA-A10B-4CFC-BB58-4498BB0AF618}"/>
                </a:ext>
              </a:extLst>
            </p:cNvPr>
            <p:cNvSpPr txBox="1"/>
            <p:nvPr/>
          </p:nvSpPr>
          <p:spPr>
            <a:xfrm>
              <a:off x="508446" y="1200272"/>
              <a:ext cx="2080706" cy="469913"/>
            </a:xfrm>
            <a:prstGeom prst="rect">
              <a:avLst/>
            </a:prstGeom>
          </p:spPr>
          <p:txBody>
            <a:bodyPr vert="horz" lIns="72000" tIns="45720" rIns="72000" bIns="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spcBef>
                  <a:spcPts val="0"/>
                </a:spcBef>
                <a:spcAft>
                  <a:spcPts val="0"/>
                </a:spcAft>
                <a:buClr>
                  <a:srgbClr val="70B856"/>
                </a:buClr>
                <a:buSzTx/>
                <a:buFont typeface="Arial" panose="020B0604020202020204" pitchFamily="34" charset="0"/>
                <a:buNone/>
                <a:tabLst/>
                <a:defRPr/>
              </a:pPr>
              <a:r>
                <a:rPr kumimoji="0" lang="fr-FR" sz="1200" b="1" i="0" u="none" strike="noStrike" kern="1200" cap="none" spc="0" normalizeH="0" baseline="0" noProof="0">
                  <a:ln>
                    <a:noFill/>
                  </a:ln>
                  <a:solidFill>
                    <a:srgbClr val="009CC4"/>
                  </a:solidFill>
                  <a:effectLst/>
                  <a:uLnTx/>
                  <a:uFillTx/>
                  <a:latin typeface="Avenir LT Std 55 Roman" panose="020B0503020203020204" pitchFamily="34" charset="0"/>
                  <a:ea typeface="+mn-ea"/>
                  <a:cs typeface="+mn-cs"/>
                </a:rPr>
                <a:t>SCHÉMA </a:t>
              </a:r>
            </a:p>
            <a:p>
              <a:pPr marL="0" marR="0" lvl="0" indent="0" algn="r" defTabSz="914400" rtl="0" eaLnBrk="1" fontAlgn="auto" latinLnBrk="0" hangingPunct="1">
                <a:spcBef>
                  <a:spcPts val="0"/>
                </a:spcBef>
                <a:spcAft>
                  <a:spcPts val="0"/>
                </a:spcAft>
                <a:buClr>
                  <a:srgbClr val="70B856"/>
                </a:buClr>
                <a:buSzTx/>
                <a:buFont typeface="Arial" panose="020B0604020202020204" pitchFamily="34" charset="0"/>
                <a:buNone/>
                <a:tabLst/>
                <a:defRPr/>
              </a:pPr>
              <a:r>
                <a:rPr lang="fr-FR" sz="1200" b="1">
                  <a:solidFill>
                    <a:srgbClr val="009CC4"/>
                  </a:solidFill>
                  <a:latin typeface="Avenir LT Std 55 Roman" panose="020B0503020203020204" pitchFamily="34" charset="0"/>
                </a:rPr>
                <a:t>D’APPROVISIONNEMENT</a:t>
              </a:r>
            </a:p>
          </p:txBody>
        </p:sp>
        <p:sp>
          <p:nvSpPr>
            <p:cNvPr id="94" name="ZoneTexte 93">
              <a:extLst>
                <a:ext uri="{FF2B5EF4-FFF2-40B4-BE49-F238E27FC236}">
                  <a16:creationId xmlns:a16="http://schemas.microsoft.com/office/drawing/2014/main" id="{FD43863E-9D3A-4619-80B3-3EA331A424AA}"/>
                </a:ext>
              </a:extLst>
            </p:cNvPr>
            <p:cNvSpPr txBox="1"/>
            <p:nvPr/>
          </p:nvSpPr>
          <p:spPr>
            <a:xfrm>
              <a:off x="4429098" y="2585814"/>
              <a:ext cx="1040821" cy="400110"/>
            </a:xfrm>
            <a:prstGeom prst="rect">
              <a:avLst/>
            </a:prstGeom>
            <a:noFill/>
          </p:spPr>
          <p:txBody>
            <a:bodyPr wrap="square" lIns="0" anchor="b">
              <a:spAutoFit/>
            </a:bodyPr>
            <a:lstStyle/>
            <a:p>
              <a:pPr fontAlgn="b"/>
              <a:r>
                <a:rPr lang="fr-FR" sz="1000" b="0" i="0">
                  <a:solidFill>
                    <a:srgbClr val="757580"/>
                  </a:solidFill>
                  <a:effectLst/>
                  <a:latin typeface="AvenirMedium"/>
                </a:rPr>
                <a:t>Station de </a:t>
              </a:r>
              <a:br>
                <a:rPr lang="fr-FR" sz="1000" b="0" i="0">
                  <a:solidFill>
                    <a:srgbClr val="757580"/>
                  </a:solidFill>
                  <a:effectLst/>
                  <a:latin typeface="AvenirMedium"/>
                </a:rPr>
              </a:br>
              <a:r>
                <a:rPr lang="fr-FR" sz="1000" b="0" i="0">
                  <a:solidFill>
                    <a:srgbClr val="757580"/>
                  </a:solidFill>
                  <a:effectLst/>
                  <a:latin typeface="AvenirMedium"/>
                </a:rPr>
                <a:t>compression</a:t>
              </a:r>
              <a:endParaRPr lang="fr-FR" sz="1000" i="0">
                <a:solidFill>
                  <a:srgbClr val="757580"/>
                </a:solidFill>
                <a:effectLst/>
                <a:latin typeface="AvenirMedium"/>
              </a:endParaRPr>
            </a:p>
          </p:txBody>
        </p:sp>
        <p:cxnSp>
          <p:nvCxnSpPr>
            <p:cNvPr id="95" name="Connecteur droit 94">
              <a:extLst>
                <a:ext uri="{FF2B5EF4-FFF2-40B4-BE49-F238E27FC236}">
                  <a16:creationId xmlns:a16="http://schemas.microsoft.com/office/drawing/2014/main" id="{B3B0E875-EB12-4A0B-9C55-4E5B8BF4B1CC}"/>
                </a:ext>
              </a:extLst>
            </p:cNvPr>
            <p:cNvCxnSpPr>
              <a:cxnSpLocks/>
            </p:cNvCxnSpPr>
            <p:nvPr/>
          </p:nvCxnSpPr>
          <p:spPr>
            <a:xfrm>
              <a:off x="4385257" y="2353056"/>
              <a:ext cx="0" cy="556182"/>
            </a:xfrm>
            <a:prstGeom prst="line">
              <a:avLst/>
            </a:prstGeom>
            <a:ln w="6350">
              <a:solidFill>
                <a:srgbClr val="9796A3"/>
              </a:solidFill>
            </a:ln>
          </p:spPr>
          <p:style>
            <a:lnRef idx="1">
              <a:schemeClr val="accent1"/>
            </a:lnRef>
            <a:fillRef idx="0">
              <a:schemeClr val="accent1"/>
            </a:fillRef>
            <a:effectRef idx="0">
              <a:schemeClr val="accent1"/>
            </a:effectRef>
            <a:fontRef idx="minor">
              <a:schemeClr val="tx1"/>
            </a:fontRef>
          </p:style>
        </p:cxnSp>
        <p:sp>
          <p:nvSpPr>
            <p:cNvPr id="96" name="ZoneTexte 95">
              <a:extLst>
                <a:ext uri="{FF2B5EF4-FFF2-40B4-BE49-F238E27FC236}">
                  <a16:creationId xmlns:a16="http://schemas.microsoft.com/office/drawing/2014/main" id="{BDAF7B9A-144A-4212-9279-0AE9A39E5A32}"/>
                </a:ext>
              </a:extLst>
            </p:cNvPr>
            <p:cNvSpPr txBox="1"/>
            <p:nvPr/>
          </p:nvSpPr>
          <p:spPr>
            <a:xfrm>
              <a:off x="5483540" y="2585814"/>
              <a:ext cx="711316" cy="400110"/>
            </a:xfrm>
            <a:prstGeom prst="rect">
              <a:avLst/>
            </a:prstGeom>
            <a:noFill/>
          </p:spPr>
          <p:txBody>
            <a:bodyPr wrap="square" lIns="0" anchor="b">
              <a:spAutoFit/>
            </a:bodyPr>
            <a:lstStyle/>
            <a:p>
              <a:pPr fontAlgn="b"/>
              <a:r>
                <a:rPr lang="fr-FR" sz="1000" b="0" i="0">
                  <a:solidFill>
                    <a:srgbClr val="757580"/>
                  </a:solidFill>
                  <a:effectLst/>
                  <a:latin typeface="AvenirMedium"/>
                </a:rPr>
                <a:t>Stockage </a:t>
              </a:r>
              <a:br>
                <a:rPr lang="fr-FR" sz="1000" b="0" i="0">
                  <a:solidFill>
                    <a:srgbClr val="757580"/>
                  </a:solidFill>
                  <a:effectLst/>
                  <a:latin typeface="AvenirMedium"/>
                </a:rPr>
              </a:br>
              <a:r>
                <a:rPr lang="fr-FR" sz="1000" b="0" i="0">
                  <a:solidFill>
                    <a:srgbClr val="757580"/>
                  </a:solidFill>
                  <a:effectLst/>
                  <a:latin typeface="AvenirMedium"/>
                </a:rPr>
                <a:t>de</a:t>
              </a:r>
              <a:r>
                <a:rPr lang="fr-FR" sz="1000">
                  <a:solidFill>
                    <a:srgbClr val="757580"/>
                  </a:solidFill>
                  <a:latin typeface="AvenirMedium"/>
                </a:rPr>
                <a:t> GNC</a:t>
              </a:r>
              <a:endParaRPr lang="fr-FR" sz="1000" i="0">
                <a:solidFill>
                  <a:srgbClr val="757580"/>
                </a:solidFill>
                <a:effectLst/>
                <a:latin typeface="AvenirMedium"/>
              </a:endParaRPr>
            </a:p>
          </p:txBody>
        </p:sp>
        <p:cxnSp>
          <p:nvCxnSpPr>
            <p:cNvPr id="97" name="Connecteur droit 96">
              <a:extLst>
                <a:ext uri="{FF2B5EF4-FFF2-40B4-BE49-F238E27FC236}">
                  <a16:creationId xmlns:a16="http://schemas.microsoft.com/office/drawing/2014/main" id="{42EB446B-F696-435C-9144-43D00874320C}"/>
                </a:ext>
              </a:extLst>
            </p:cNvPr>
            <p:cNvCxnSpPr>
              <a:cxnSpLocks/>
            </p:cNvCxnSpPr>
            <p:nvPr/>
          </p:nvCxnSpPr>
          <p:spPr>
            <a:xfrm>
              <a:off x="5439698" y="2353056"/>
              <a:ext cx="0" cy="556182"/>
            </a:xfrm>
            <a:prstGeom prst="line">
              <a:avLst/>
            </a:prstGeom>
            <a:ln w="6350">
              <a:solidFill>
                <a:srgbClr val="9796A3"/>
              </a:solidFill>
            </a:ln>
          </p:spPr>
          <p:style>
            <a:lnRef idx="1">
              <a:schemeClr val="accent1"/>
            </a:lnRef>
            <a:fillRef idx="0">
              <a:schemeClr val="accent1"/>
            </a:fillRef>
            <a:effectRef idx="0">
              <a:schemeClr val="accent1"/>
            </a:effectRef>
            <a:fontRef idx="minor">
              <a:schemeClr val="tx1"/>
            </a:fontRef>
          </p:style>
        </p:cxnSp>
        <p:sp>
          <p:nvSpPr>
            <p:cNvPr id="98" name="ZoneTexte 97">
              <a:extLst>
                <a:ext uri="{FF2B5EF4-FFF2-40B4-BE49-F238E27FC236}">
                  <a16:creationId xmlns:a16="http://schemas.microsoft.com/office/drawing/2014/main" id="{95F65BC9-BE90-45DB-8242-0C2FD026EBD5}"/>
                </a:ext>
              </a:extLst>
            </p:cNvPr>
            <p:cNvSpPr txBox="1"/>
            <p:nvPr/>
          </p:nvSpPr>
          <p:spPr>
            <a:xfrm>
              <a:off x="2979236" y="2585814"/>
              <a:ext cx="1323560" cy="553998"/>
            </a:xfrm>
            <a:prstGeom prst="rect">
              <a:avLst/>
            </a:prstGeom>
            <a:noFill/>
          </p:spPr>
          <p:txBody>
            <a:bodyPr wrap="square" lIns="0" anchor="b">
              <a:spAutoFit/>
            </a:bodyPr>
            <a:lstStyle/>
            <a:p>
              <a:pPr fontAlgn="b"/>
              <a:r>
                <a:rPr lang="fr-FR" sz="1000" b="0" i="0">
                  <a:solidFill>
                    <a:srgbClr val="757580"/>
                  </a:solidFill>
                  <a:effectLst/>
                  <a:latin typeface="AvenirMedium"/>
                </a:rPr>
                <a:t>Approvisionnement </a:t>
              </a:r>
              <a:br>
                <a:rPr lang="fr-FR" sz="1000" b="0" i="0">
                  <a:solidFill>
                    <a:srgbClr val="757580"/>
                  </a:solidFill>
                  <a:effectLst/>
                  <a:latin typeface="AvenirMedium"/>
                </a:rPr>
              </a:br>
              <a:r>
                <a:rPr lang="fr-FR" sz="1000" b="0" i="0">
                  <a:solidFill>
                    <a:srgbClr val="757580"/>
                  </a:solidFill>
                  <a:effectLst/>
                  <a:latin typeface="AvenirMedium"/>
                </a:rPr>
                <a:t>par le réseau de gaz naturel souterrain</a:t>
              </a:r>
              <a:endParaRPr lang="fr-FR" sz="1000" i="0">
                <a:solidFill>
                  <a:srgbClr val="757580"/>
                </a:solidFill>
                <a:effectLst/>
                <a:latin typeface="AvenirMedium"/>
              </a:endParaRPr>
            </a:p>
          </p:txBody>
        </p:sp>
        <p:cxnSp>
          <p:nvCxnSpPr>
            <p:cNvPr id="99" name="Connecteur droit 98">
              <a:extLst>
                <a:ext uri="{FF2B5EF4-FFF2-40B4-BE49-F238E27FC236}">
                  <a16:creationId xmlns:a16="http://schemas.microsoft.com/office/drawing/2014/main" id="{3337D273-36A2-4C0B-8E5F-19A0EABC4003}"/>
                </a:ext>
              </a:extLst>
            </p:cNvPr>
            <p:cNvCxnSpPr>
              <a:cxnSpLocks/>
            </p:cNvCxnSpPr>
            <p:nvPr/>
          </p:nvCxnSpPr>
          <p:spPr>
            <a:xfrm>
              <a:off x="2935395" y="2585814"/>
              <a:ext cx="0" cy="482563"/>
            </a:xfrm>
            <a:prstGeom prst="line">
              <a:avLst/>
            </a:prstGeom>
            <a:ln w="6350">
              <a:solidFill>
                <a:srgbClr val="9796A3"/>
              </a:solidFill>
            </a:ln>
          </p:spPr>
          <p:style>
            <a:lnRef idx="1">
              <a:schemeClr val="accent1"/>
            </a:lnRef>
            <a:fillRef idx="0">
              <a:schemeClr val="accent1"/>
            </a:fillRef>
            <a:effectRef idx="0">
              <a:schemeClr val="accent1"/>
            </a:effectRef>
            <a:fontRef idx="minor">
              <a:schemeClr val="tx1"/>
            </a:fontRef>
          </p:style>
        </p:cxnSp>
        <p:sp>
          <p:nvSpPr>
            <p:cNvPr id="100" name="ZoneTexte 99">
              <a:extLst>
                <a:ext uri="{FF2B5EF4-FFF2-40B4-BE49-F238E27FC236}">
                  <a16:creationId xmlns:a16="http://schemas.microsoft.com/office/drawing/2014/main" id="{B3F081A2-27EC-4343-992D-50407FA28922}"/>
                </a:ext>
              </a:extLst>
            </p:cNvPr>
            <p:cNvSpPr txBox="1"/>
            <p:nvPr/>
          </p:nvSpPr>
          <p:spPr>
            <a:xfrm>
              <a:off x="7073442" y="2585814"/>
              <a:ext cx="1609239" cy="553998"/>
            </a:xfrm>
            <a:prstGeom prst="rect">
              <a:avLst/>
            </a:prstGeom>
            <a:noFill/>
          </p:spPr>
          <p:txBody>
            <a:bodyPr wrap="square" lIns="0" anchor="b">
              <a:spAutoFit/>
            </a:bodyPr>
            <a:lstStyle/>
            <a:p>
              <a:pPr fontAlgn="b"/>
              <a:r>
                <a:rPr lang="fr-FR" sz="1000" b="0" i="0">
                  <a:solidFill>
                    <a:srgbClr val="757580"/>
                  </a:solidFill>
                  <a:effectLst/>
                  <a:latin typeface="AvenirMedium"/>
                </a:rPr>
                <a:t>Les camions s’approvisionnent </a:t>
              </a:r>
              <a:br>
                <a:rPr lang="fr-FR" sz="1000" b="0" i="0">
                  <a:solidFill>
                    <a:srgbClr val="757580"/>
                  </a:solidFill>
                  <a:effectLst/>
                  <a:latin typeface="AvenirMedium"/>
                </a:rPr>
              </a:br>
              <a:r>
                <a:rPr lang="fr-FR" sz="1000" b="0" i="0">
                  <a:solidFill>
                    <a:srgbClr val="757580"/>
                  </a:solidFill>
                  <a:effectLst/>
                  <a:latin typeface="AvenirMedium"/>
                </a:rPr>
                <a:t>en GNC à la station</a:t>
              </a:r>
              <a:endParaRPr lang="fr-FR" sz="1000" i="0">
                <a:solidFill>
                  <a:srgbClr val="757580"/>
                </a:solidFill>
                <a:effectLst/>
                <a:latin typeface="AvenirMedium"/>
              </a:endParaRPr>
            </a:p>
          </p:txBody>
        </p:sp>
        <p:cxnSp>
          <p:nvCxnSpPr>
            <p:cNvPr id="101" name="Connecteur droit 100">
              <a:extLst>
                <a:ext uri="{FF2B5EF4-FFF2-40B4-BE49-F238E27FC236}">
                  <a16:creationId xmlns:a16="http://schemas.microsoft.com/office/drawing/2014/main" id="{39C3548C-9F0F-4AAD-8754-57A3F972A5C9}"/>
                </a:ext>
              </a:extLst>
            </p:cNvPr>
            <p:cNvCxnSpPr>
              <a:cxnSpLocks/>
            </p:cNvCxnSpPr>
            <p:nvPr/>
          </p:nvCxnSpPr>
          <p:spPr>
            <a:xfrm>
              <a:off x="7029601" y="2452526"/>
              <a:ext cx="0" cy="615851"/>
            </a:xfrm>
            <a:prstGeom prst="line">
              <a:avLst/>
            </a:prstGeom>
            <a:ln w="6350">
              <a:solidFill>
                <a:srgbClr val="9796A3"/>
              </a:solidFill>
            </a:ln>
          </p:spPr>
          <p:style>
            <a:lnRef idx="1">
              <a:schemeClr val="accent1"/>
            </a:lnRef>
            <a:fillRef idx="0">
              <a:schemeClr val="accent1"/>
            </a:fillRef>
            <a:effectRef idx="0">
              <a:schemeClr val="accent1"/>
            </a:effectRef>
            <a:fontRef idx="minor">
              <a:schemeClr val="tx1"/>
            </a:fontRef>
          </p:style>
        </p:cxnSp>
        <p:sp>
          <p:nvSpPr>
            <p:cNvPr id="102" name="ZoneTexte 101">
              <a:extLst>
                <a:ext uri="{FF2B5EF4-FFF2-40B4-BE49-F238E27FC236}">
                  <a16:creationId xmlns:a16="http://schemas.microsoft.com/office/drawing/2014/main" id="{C74486FE-FE24-4E41-B830-6AAC82A81B44}"/>
                </a:ext>
              </a:extLst>
            </p:cNvPr>
            <p:cNvSpPr txBox="1"/>
            <p:nvPr/>
          </p:nvSpPr>
          <p:spPr>
            <a:xfrm>
              <a:off x="10473968" y="1263987"/>
              <a:ext cx="1609239" cy="461665"/>
            </a:xfrm>
            <a:prstGeom prst="rect">
              <a:avLst/>
            </a:prstGeom>
            <a:noFill/>
          </p:spPr>
          <p:txBody>
            <a:bodyPr wrap="square" lIns="0">
              <a:spAutoFit/>
            </a:bodyPr>
            <a:lstStyle/>
            <a:p>
              <a:pPr fontAlgn="b"/>
              <a:r>
                <a:rPr lang="fr-FR" sz="1200" b="1" i="0">
                  <a:solidFill>
                    <a:srgbClr val="6FB956"/>
                  </a:solidFill>
                  <a:effectLst/>
                  <a:latin typeface="AvenirMedium"/>
                </a:rPr>
                <a:t>Sécurité</a:t>
              </a:r>
            </a:p>
            <a:p>
              <a:pPr fontAlgn="b"/>
              <a:r>
                <a:rPr lang="fr-FR" sz="1200" b="1">
                  <a:solidFill>
                    <a:srgbClr val="6FB956"/>
                  </a:solidFill>
                  <a:latin typeface="AvenirMedium"/>
                </a:rPr>
                <a:t>D’approvisionnement</a:t>
              </a:r>
              <a:endParaRPr lang="fr-FR" sz="1200" b="1" i="0">
                <a:solidFill>
                  <a:srgbClr val="6FB956"/>
                </a:solidFill>
                <a:effectLst/>
                <a:latin typeface="AvenirMedium"/>
              </a:endParaRPr>
            </a:p>
          </p:txBody>
        </p:sp>
        <p:pic>
          <p:nvPicPr>
            <p:cNvPr id="103" name="Image 102">
              <a:extLst>
                <a:ext uri="{FF2B5EF4-FFF2-40B4-BE49-F238E27FC236}">
                  <a16:creationId xmlns:a16="http://schemas.microsoft.com/office/drawing/2014/main" id="{A11EFB09-8090-49F9-B7CF-E947E5F2E727}"/>
                </a:ext>
              </a:extLst>
            </p:cNvPr>
            <p:cNvPicPr>
              <a:picLocks noChangeAspect="1"/>
            </p:cNvPicPr>
            <p:nvPr/>
          </p:nvPicPr>
          <p:blipFill>
            <a:blip r:embed="rId4"/>
            <a:stretch>
              <a:fillRect/>
            </a:stretch>
          </p:blipFill>
          <p:spPr>
            <a:xfrm>
              <a:off x="10232668" y="1000347"/>
              <a:ext cx="241300" cy="241300"/>
            </a:xfrm>
            <a:prstGeom prst="rect">
              <a:avLst/>
            </a:prstGeom>
          </p:spPr>
        </p:pic>
        <p:sp>
          <p:nvSpPr>
            <p:cNvPr id="104" name="ZoneTexte 103">
              <a:extLst>
                <a:ext uri="{FF2B5EF4-FFF2-40B4-BE49-F238E27FC236}">
                  <a16:creationId xmlns:a16="http://schemas.microsoft.com/office/drawing/2014/main" id="{97B1534F-3E78-4B21-B507-225BA64F9E80}"/>
                </a:ext>
              </a:extLst>
            </p:cNvPr>
            <p:cNvSpPr txBox="1"/>
            <p:nvPr/>
          </p:nvSpPr>
          <p:spPr>
            <a:xfrm>
              <a:off x="2979236" y="5213156"/>
              <a:ext cx="1323560" cy="553998"/>
            </a:xfrm>
            <a:prstGeom prst="rect">
              <a:avLst/>
            </a:prstGeom>
            <a:noFill/>
          </p:spPr>
          <p:txBody>
            <a:bodyPr wrap="square" lIns="0">
              <a:spAutoFit/>
            </a:bodyPr>
            <a:lstStyle/>
            <a:p>
              <a:pPr fontAlgn="b"/>
              <a:r>
                <a:rPr lang="fr-FR" sz="1000" b="0" i="0">
                  <a:solidFill>
                    <a:srgbClr val="757580"/>
                  </a:solidFill>
                  <a:effectLst/>
                  <a:latin typeface="AvenirMedium"/>
                </a:rPr>
                <a:t>Approvisionnement</a:t>
              </a:r>
            </a:p>
            <a:p>
              <a:pPr fontAlgn="b"/>
              <a:r>
                <a:rPr lang="fr-FR" sz="1000">
                  <a:solidFill>
                    <a:srgbClr val="757580"/>
                  </a:solidFill>
                  <a:latin typeface="AvenirMedium"/>
                </a:rPr>
                <a:t>via les terminaux</a:t>
              </a:r>
            </a:p>
            <a:p>
              <a:pPr fontAlgn="b"/>
              <a:r>
                <a:rPr lang="fr-FR" sz="1000" i="0">
                  <a:solidFill>
                    <a:srgbClr val="757580"/>
                  </a:solidFill>
                  <a:effectLst/>
                  <a:latin typeface="AvenirMedium"/>
                </a:rPr>
                <a:t>méthanier</a:t>
              </a:r>
            </a:p>
          </p:txBody>
        </p:sp>
        <p:cxnSp>
          <p:nvCxnSpPr>
            <p:cNvPr id="105" name="Connecteur droit 104">
              <a:extLst>
                <a:ext uri="{FF2B5EF4-FFF2-40B4-BE49-F238E27FC236}">
                  <a16:creationId xmlns:a16="http://schemas.microsoft.com/office/drawing/2014/main" id="{C6CB6F10-7F74-40EF-9FBF-331B000D7F77}"/>
                </a:ext>
              </a:extLst>
            </p:cNvPr>
            <p:cNvCxnSpPr>
              <a:cxnSpLocks/>
            </p:cNvCxnSpPr>
            <p:nvPr/>
          </p:nvCxnSpPr>
          <p:spPr>
            <a:xfrm>
              <a:off x="2935395" y="4964564"/>
              <a:ext cx="0" cy="1025979"/>
            </a:xfrm>
            <a:prstGeom prst="line">
              <a:avLst/>
            </a:prstGeom>
            <a:ln w="6350">
              <a:solidFill>
                <a:srgbClr val="9796A3"/>
              </a:solidFill>
            </a:ln>
          </p:spPr>
          <p:style>
            <a:lnRef idx="1">
              <a:schemeClr val="accent1"/>
            </a:lnRef>
            <a:fillRef idx="0">
              <a:schemeClr val="accent1"/>
            </a:fillRef>
            <a:effectRef idx="0">
              <a:schemeClr val="accent1"/>
            </a:effectRef>
            <a:fontRef idx="minor">
              <a:schemeClr val="tx1"/>
            </a:fontRef>
          </p:style>
        </p:cxnSp>
        <p:sp>
          <p:nvSpPr>
            <p:cNvPr id="106" name="ZoneTexte 105">
              <a:extLst>
                <a:ext uri="{FF2B5EF4-FFF2-40B4-BE49-F238E27FC236}">
                  <a16:creationId xmlns:a16="http://schemas.microsoft.com/office/drawing/2014/main" id="{21FE10FF-88FE-4B71-933D-FBBC3F91423D}"/>
                </a:ext>
              </a:extLst>
            </p:cNvPr>
            <p:cNvSpPr txBox="1"/>
            <p:nvPr/>
          </p:nvSpPr>
          <p:spPr>
            <a:xfrm>
              <a:off x="4250251" y="5213156"/>
              <a:ext cx="1371275" cy="553998"/>
            </a:xfrm>
            <a:prstGeom prst="rect">
              <a:avLst/>
            </a:prstGeom>
            <a:noFill/>
          </p:spPr>
          <p:txBody>
            <a:bodyPr wrap="square" lIns="0">
              <a:spAutoFit/>
            </a:bodyPr>
            <a:lstStyle/>
            <a:p>
              <a:pPr fontAlgn="b"/>
              <a:r>
                <a:rPr lang="fr-FR" sz="1000" b="0" i="0">
                  <a:solidFill>
                    <a:srgbClr val="757580"/>
                  </a:solidFill>
                  <a:effectLst/>
                  <a:latin typeface="AvenirMedium"/>
                </a:rPr>
                <a:t>Remplissage des camions citernes </a:t>
              </a:r>
              <a:r>
                <a:rPr lang="fr-FR" sz="1000">
                  <a:solidFill>
                    <a:srgbClr val="757580"/>
                  </a:solidFill>
                  <a:latin typeface="AvenirMedium"/>
                </a:rPr>
                <a:t>chez les terminaux méthanier</a:t>
              </a:r>
              <a:endParaRPr lang="fr-FR" sz="1000" i="0">
                <a:solidFill>
                  <a:srgbClr val="757580"/>
                </a:solidFill>
                <a:effectLst/>
                <a:latin typeface="AvenirMedium"/>
              </a:endParaRPr>
            </a:p>
          </p:txBody>
        </p:sp>
        <p:cxnSp>
          <p:nvCxnSpPr>
            <p:cNvPr id="107" name="Connecteur droit 106">
              <a:extLst>
                <a:ext uri="{FF2B5EF4-FFF2-40B4-BE49-F238E27FC236}">
                  <a16:creationId xmlns:a16="http://schemas.microsoft.com/office/drawing/2014/main" id="{7F0C63FA-1735-4765-A0C3-99596CE08557}"/>
                </a:ext>
              </a:extLst>
            </p:cNvPr>
            <p:cNvCxnSpPr>
              <a:cxnSpLocks/>
            </p:cNvCxnSpPr>
            <p:nvPr/>
          </p:nvCxnSpPr>
          <p:spPr>
            <a:xfrm>
              <a:off x="4206411" y="5091758"/>
              <a:ext cx="0" cy="726879"/>
            </a:xfrm>
            <a:prstGeom prst="line">
              <a:avLst/>
            </a:prstGeom>
            <a:ln w="6350">
              <a:solidFill>
                <a:srgbClr val="9796A3"/>
              </a:solidFill>
            </a:ln>
          </p:spPr>
          <p:style>
            <a:lnRef idx="1">
              <a:schemeClr val="accent1"/>
            </a:lnRef>
            <a:fillRef idx="0">
              <a:schemeClr val="accent1"/>
            </a:fillRef>
            <a:effectRef idx="0">
              <a:schemeClr val="accent1"/>
            </a:effectRef>
            <a:fontRef idx="minor">
              <a:schemeClr val="tx1"/>
            </a:fontRef>
          </p:style>
        </p:cxnSp>
        <p:sp>
          <p:nvSpPr>
            <p:cNvPr id="108" name="ZoneTexte 107">
              <a:extLst>
                <a:ext uri="{FF2B5EF4-FFF2-40B4-BE49-F238E27FC236}">
                  <a16:creationId xmlns:a16="http://schemas.microsoft.com/office/drawing/2014/main" id="{0910C414-6C4E-4FD3-9D1E-B73B7CB0E714}"/>
                </a:ext>
              </a:extLst>
            </p:cNvPr>
            <p:cNvSpPr txBox="1"/>
            <p:nvPr/>
          </p:nvSpPr>
          <p:spPr>
            <a:xfrm>
              <a:off x="6536252" y="5213156"/>
              <a:ext cx="1323560" cy="553998"/>
            </a:xfrm>
            <a:prstGeom prst="rect">
              <a:avLst/>
            </a:prstGeom>
            <a:noFill/>
          </p:spPr>
          <p:txBody>
            <a:bodyPr wrap="square" lIns="0">
              <a:spAutoFit/>
            </a:bodyPr>
            <a:lstStyle/>
            <a:p>
              <a:pPr fontAlgn="b"/>
              <a:r>
                <a:rPr lang="fr-FR" sz="1000" b="0" i="0">
                  <a:solidFill>
                    <a:srgbClr val="757580"/>
                  </a:solidFill>
                  <a:effectLst/>
                  <a:latin typeface="AvenirMedium"/>
                </a:rPr>
                <a:t>Transport du GNL jusqu’aux stations d’approvisionnement</a:t>
              </a:r>
              <a:endParaRPr lang="fr-FR" sz="1000" i="0">
                <a:solidFill>
                  <a:srgbClr val="757580"/>
                </a:solidFill>
                <a:effectLst/>
                <a:latin typeface="AvenirMedium"/>
              </a:endParaRPr>
            </a:p>
          </p:txBody>
        </p:sp>
        <p:cxnSp>
          <p:nvCxnSpPr>
            <p:cNvPr id="109" name="Connecteur droit 108">
              <a:extLst>
                <a:ext uri="{FF2B5EF4-FFF2-40B4-BE49-F238E27FC236}">
                  <a16:creationId xmlns:a16="http://schemas.microsoft.com/office/drawing/2014/main" id="{29D7EE16-F211-4D07-A15D-6CF50B1D9306}"/>
                </a:ext>
              </a:extLst>
            </p:cNvPr>
            <p:cNvCxnSpPr>
              <a:cxnSpLocks/>
            </p:cNvCxnSpPr>
            <p:nvPr/>
          </p:nvCxnSpPr>
          <p:spPr>
            <a:xfrm>
              <a:off x="6492411" y="5091758"/>
              <a:ext cx="0" cy="577778"/>
            </a:xfrm>
            <a:prstGeom prst="line">
              <a:avLst/>
            </a:prstGeom>
            <a:ln w="6350">
              <a:solidFill>
                <a:srgbClr val="9796A3"/>
              </a:solidFill>
            </a:ln>
          </p:spPr>
          <p:style>
            <a:lnRef idx="1">
              <a:schemeClr val="accent1"/>
            </a:lnRef>
            <a:fillRef idx="0">
              <a:schemeClr val="accent1"/>
            </a:fillRef>
            <a:effectRef idx="0">
              <a:schemeClr val="accent1"/>
            </a:effectRef>
            <a:fontRef idx="minor">
              <a:schemeClr val="tx1"/>
            </a:fontRef>
          </p:style>
        </p:cxnSp>
        <p:sp>
          <p:nvSpPr>
            <p:cNvPr id="110" name="ZoneTexte 109">
              <a:extLst>
                <a:ext uri="{FF2B5EF4-FFF2-40B4-BE49-F238E27FC236}">
                  <a16:creationId xmlns:a16="http://schemas.microsoft.com/office/drawing/2014/main" id="{14208D0B-088F-4965-81EC-01C5EAE7EA03}"/>
                </a:ext>
              </a:extLst>
            </p:cNvPr>
            <p:cNvSpPr txBox="1"/>
            <p:nvPr/>
          </p:nvSpPr>
          <p:spPr>
            <a:xfrm>
              <a:off x="8099876" y="5213156"/>
              <a:ext cx="1323560" cy="553998"/>
            </a:xfrm>
            <a:prstGeom prst="rect">
              <a:avLst/>
            </a:prstGeom>
            <a:noFill/>
          </p:spPr>
          <p:txBody>
            <a:bodyPr wrap="square" lIns="0">
              <a:spAutoFit/>
            </a:bodyPr>
            <a:lstStyle/>
            <a:p>
              <a:pPr fontAlgn="b"/>
              <a:r>
                <a:rPr lang="fr-FR" sz="1000" b="0" i="0">
                  <a:solidFill>
                    <a:srgbClr val="757580"/>
                  </a:solidFill>
                  <a:effectLst/>
                  <a:latin typeface="AvenirMedium"/>
                </a:rPr>
                <a:t>Les camions s’approvisionnent </a:t>
              </a:r>
              <a:br>
                <a:rPr lang="fr-FR" sz="1000" b="0" i="0">
                  <a:solidFill>
                    <a:srgbClr val="757580"/>
                  </a:solidFill>
                  <a:effectLst/>
                  <a:latin typeface="AvenirMedium"/>
                </a:rPr>
              </a:br>
              <a:r>
                <a:rPr lang="fr-FR" sz="1000" b="0" i="0">
                  <a:solidFill>
                    <a:srgbClr val="757580"/>
                  </a:solidFill>
                  <a:effectLst/>
                  <a:latin typeface="AvenirMedium"/>
                </a:rPr>
                <a:t>en GNL à la station</a:t>
              </a:r>
              <a:endParaRPr lang="fr-FR" sz="1000" i="0">
                <a:solidFill>
                  <a:srgbClr val="757580"/>
                </a:solidFill>
                <a:effectLst/>
                <a:latin typeface="AvenirMedium"/>
              </a:endParaRPr>
            </a:p>
          </p:txBody>
        </p:sp>
        <p:cxnSp>
          <p:nvCxnSpPr>
            <p:cNvPr id="111" name="Connecteur droit 110">
              <a:extLst>
                <a:ext uri="{FF2B5EF4-FFF2-40B4-BE49-F238E27FC236}">
                  <a16:creationId xmlns:a16="http://schemas.microsoft.com/office/drawing/2014/main" id="{B1DB9A82-3748-4BBC-B748-B7A76E8FC15E}"/>
                </a:ext>
              </a:extLst>
            </p:cNvPr>
            <p:cNvCxnSpPr>
              <a:cxnSpLocks/>
            </p:cNvCxnSpPr>
            <p:nvPr/>
          </p:nvCxnSpPr>
          <p:spPr>
            <a:xfrm>
              <a:off x="8056035" y="5091758"/>
              <a:ext cx="0" cy="577778"/>
            </a:xfrm>
            <a:prstGeom prst="line">
              <a:avLst/>
            </a:prstGeom>
            <a:ln w="6350">
              <a:solidFill>
                <a:srgbClr val="9796A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043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581765"/>
          </a:xfrm>
          <a:prstGeom prst="roundRect">
            <a:avLst/>
          </a:prstGeom>
          <a:solidFill>
            <a:srgbClr val="92D050"/>
          </a:solidFill>
        </p:spPr>
        <p:txBody>
          <a:bodyPr vert="horz" lIns="91440" tIns="45720" rIns="91440" bIns="45720" rtlCol="0" anchor="ctr">
            <a:normAutofit/>
          </a:bodyPr>
          <a:lstStyle/>
          <a:p>
            <a:r>
              <a:rPr lang="fr-CH" sz="2800">
                <a:solidFill>
                  <a:schemeClr val="bg1"/>
                </a:solidFill>
              </a:rPr>
              <a:t>La chaine de production et d’approvisionnement</a:t>
            </a:r>
          </a:p>
        </p:txBody>
      </p:sp>
      <p:sp>
        <p:nvSpPr>
          <p:cNvPr id="32" name="ZoneTexte 31">
            <a:extLst>
              <a:ext uri="{FF2B5EF4-FFF2-40B4-BE49-F238E27FC236}">
                <a16:creationId xmlns:a16="http://schemas.microsoft.com/office/drawing/2014/main" id="{2A86DFBD-2D7A-474C-A17B-CA471876E74B}"/>
              </a:ext>
            </a:extLst>
          </p:cNvPr>
          <p:cNvSpPr txBox="1"/>
          <p:nvPr/>
        </p:nvSpPr>
        <p:spPr>
          <a:xfrm>
            <a:off x="9299573" y="1149895"/>
            <a:ext cx="2320454" cy="830997"/>
          </a:xfrm>
          <a:prstGeom prst="rect">
            <a:avLst/>
          </a:prstGeom>
          <a:noFill/>
        </p:spPr>
        <p:txBody>
          <a:bodyPr wrap="square" rtlCol="0">
            <a:spAutoFit/>
          </a:bodyPr>
          <a:lstStyle/>
          <a:p>
            <a:pPr algn="ctr"/>
            <a:r>
              <a:rPr lang="fr-FR" sz="1600" i="1">
                <a:solidFill>
                  <a:schemeClr val="bg1"/>
                </a:solidFill>
              </a:rPr>
              <a:t>Le logo indiquant </a:t>
            </a:r>
          </a:p>
          <a:p>
            <a:pPr algn="ctr"/>
            <a:r>
              <a:rPr lang="fr-FR" sz="1600" i="1">
                <a:solidFill>
                  <a:schemeClr val="bg1"/>
                </a:solidFill>
              </a:rPr>
              <a:t>qu’un véhicule roule </a:t>
            </a:r>
          </a:p>
          <a:p>
            <a:pPr algn="ctr"/>
            <a:r>
              <a:rPr lang="fr-FR" sz="1600" i="1">
                <a:solidFill>
                  <a:schemeClr val="bg1"/>
                </a:solidFill>
              </a:rPr>
              <a:t>au BioGNV : </a:t>
            </a:r>
          </a:p>
        </p:txBody>
      </p:sp>
      <p:grpSp>
        <p:nvGrpSpPr>
          <p:cNvPr id="8" name="Groupe 7">
            <a:extLst>
              <a:ext uri="{FF2B5EF4-FFF2-40B4-BE49-F238E27FC236}">
                <a16:creationId xmlns:a16="http://schemas.microsoft.com/office/drawing/2014/main" id="{A7316046-EA95-44E0-AFE7-AD1CD4D99F01}"/>
              </a:ext>
            </a:extLst>
          </p:cNvPr>
          <p:cNvGrpSpPr/>
          <p:nvPr/>
        </p:nvGrpSpPr>
        <p:grpSpPr>
          <a:xfrm>
            <a:off x="486717" y="972011"/>
            <a:ext cx="11091044" cy="5282556"/>
            <a:chOff x="486717" y="972011"/>
            <a:chExt cx="11091044" cy="5282556"/>
          </a:xfrm>
        </p:grpSpPr>
        <p:sp>
          <p:nvSpPr>
            <p:cNvPr id="9" name="ZoneTexte 8">
              <a:extLst>
                <a:ext uri="{FF2B5EF4-FFF2-40B4-BE49-F238E27FC236}">
                  <a16:creationId xmlns:a16="http://schemas.microsoft.com/office/drawing/2014/main" id="{515A4A8E-655A-43DD-A084-1BBE2610A26D}"/>
                </a:ext>
              </a:extLst>
            </p:cNvPr>
            <p:cNvSpPr txBox="1"/>
            <p:nvPr/>
          </p:nvSpPr>
          <p:spPr>
            <a:xfrm>
              <a:off x="1013965" y="4300186"/>
              <a:ext cx="2127600" cy="1615827"/>
            </a:xfrm>
            <a:prstGeom prst="rect">
              <a:avLst/>
            </a:prstGeom>
            <a:noFill/>
          </p:spPr>
          <p:txBody>
            <a:bodyPr wrap="square">
              <a:spAutoFit/>
            </a:bodyPr>
            <a:lstStyle/>
            <a:p>
              <a:r>
                <a:rPr lang="fr-FR" sz="1100" b="0" i="0">
                  <a:solidFill>
                    <a:srgbClr val="757580"/>
                  </a:solidFill>
                  <a:effectLst/>
                  <a:latin typeface="AvenirMedium"/>
                </a:rPr>
                <a:t>Déchets alimentaires des cantines scolaires, les tontes de pelouse d’une collectivité, le fumier </a:t>
              </a:r>
              <a:br>
                <a:rPr lang="fr-FR" sz="1100" b="0" i="0">
                  <a:solidFill>
                    <a:srgbClr val="757580"/>
                  </a:solidFill>
                  <a:effectLst/>
                  <a:latin typeface="AvenirMedium"/>
                </a:rPr>
              </a:br>
              <a:r>
                <a:rPr lang="fr-FR" sz="1100" b="0" i="0">
                  <a:solidFill>
                    <a:srgbClr val="757580"/>
                  </a:solidFill>
                  <a:effectLst/>
                  <a:latin typeface="AvenirMedium"/>
                </a:rPr>
                <a:t>des terrains agricoles</a:t>
              </a:r>
              <a:r>
                <a:rPr lang="fr-FR" sz="1100" i="0">
                  <a:solidFill>
                    <a:srgbClr val="757580"/>
                  </a:solidFill>
                  <a:effectLst/>
                  <a:latin typeface="AvenirMedium"/>
                </a:rPr>
                <a:t>, les déchets ménagers des habitants, </a:t>
              </a:r>
              <a:br>
                <a:rPr lang="fr-FR" sz="1100" i="0">
                  <a:solidFill>
                    <a:srgbClr val="757580"/>
                  </a:solidFill>
                  <a:effectLst/>
                  <a:latin typeface="AvenirMedium"/>
                </a:rPr>
              </a:br>
              <a:r>
                <a:rPr lang="fr-FR" sz="1100" i="0">
                  <a:solidFill>
                    <a:srgbClr val="757580"/>
                  </a:solidFill>
                  <a:effectLst/>
                  <a:latin typeface="AvenirMedium"/>
                </a:rPr>
                <a:t>les boues des stations d’épuration… sont collectés pour servir d’intrants pour alimenter </a:t>
              </a:r>
              <a:br>
                <a:rPr lang="fr-FR" sz="1100" i="0">
                  <a:solidFill>
                    <a:srgbClr val="757580"/>
                  </a:solidFill>
                  <a:effectLst/>
                  <a:latin typeface="AvenirMedium"/>
                </a:rPr>
              </a:br>
              <a:r>
                <a:rPr lang="fr-FR" sz="1100" i="0">
                  <a:solidFill>
                    <a:srgbClr val="757580"/>
                  </a:solidFill>
                  <a:effectLst/>
                  <a:latin typeface="AvenirMedium"/>
                </a:rPr>
                <a:t>le </a:t>
              </a:r>
              <a:r>
                <a:rPr lang="fr-FR" sz="1100" i="0" err="1">
                  <a:solidFill>
                    <a:srgbClr val="757580"/>
                  </a:solidFill>
                  <a:effectLst/>
                  <a:latin typeface="AvenirMedium"/>
                </a:rPr>
                <a:t>méthanisieur</a:t>
              </a:r>
              <a:r>
                <a:rPr lang="fr-FR" sz="1100" i="0">
                  <a:solidFill>
                    <a:srgbClr val="757580"/>
                  </a:solidFill>
                  <a:effectLst/>
                  <a:latin typeface="AvenirMedium"/>
                </a:rPr>
                <a:t>. </a:t>
              </a:r>
            </a:p>
          </p:txBody>
        </p:sp>
        <p:sp>
          <p:nvSpPr>
            <p:cNvPr id="10" name="ZoneTexte 9">
              <a:extLst>
                <a:ext uri="{FF2B5EF4-FFF2-40B4-BE49-F238E27FC236}">
                  <a16:creationId xmlns:a16="http://schemas.microsoft.com/office/drawing/2014/main" id="{5F296544-D820-40D4-B1DA-D0767D767A4B}"/>
                </a:ext>
              </a:extLst>
            </p:cNvPr>
            <p:cNvSpPr txBox="1"/>
            <p:nvPr/>
          </p:nvSpPr>
          <p:spPr>
            <a:xfrm>
              <a:off x="6796090" y="4338270"/>
              <a:ext cx="2127600" cy="769441"/>
            </a:xfrm>
            <a:prstGeom prst="rect">
              <a:avLst/>
            </a:prstGeom>
            <a:noFill/>
          </p:spPr>
          <p:txBody>
            <a:bodyPr wrap="square">
              <a:spAutoFit/>
            </a:bodyPr>
            <a:lstStyle/>
            <a:p>
              <a:r>
                <a:rPr lang="fr-FR" sz="1100">
                  <a:solidFill>
                    <a:srgbClr val="757580"/>
                  </a:solidFill>
                  <a:latin typeface="AvenirMedium"/>
                </a:rPr>
                <a:t>Ce gaz vert sera alors odorisé pour des raisons de sécurité </a:t>
              </a:r>
              <a:br>
                <a:rPr lang="fr-FR" sz="1100">
                  <a:solidFill>
                    <a:srgbClr val="757580"/>
                  </a:solidFill>
                  <a:latin typeface="AvenirMedium"/>
                </a:rPr>
              </a:br>
              <a:r>
                <a:rPr lang="fr-FR" sz="1100">
                  <a:solidFill>
                    <a:srgbClr val="757580"/>
                  </a:solidFill>
                  <a:latin typeface="AvenirMedium"/>
                </a:rPr>
                <a:t>puis injecté dans le réseau </a:t>
              </a:r>
              <a:br>
                <a:rPr lang="fr-FR" sz="1100">
                  <a:solidFill>
                    <a:srgbClr val="757580"/>
                  </a:solidFill>
                  <a:latin typeface="AvenirMedium"/>
                </a:rPr>
              </a:br>
              <a:r>
                <a:rPr lang="fr-FR" sz="1100">
                  <a:solidFill>
                    <a:srgbClr val="757580"/>
                  </a:solidFill>
                  <a:latin typeface="AvenirMedium"/>
                </a:rPr>
                <a:t>de distribution de gaz.</a:t>
              </a:r>
            </a:p>
          </p:txBody>
        </p:sp>
        <p:sp>
          <p:nvSpPr>
            <p:cNvPr id="11" name="ZoneTexte 10">
              <a:extLst>
                <a:ext uri="{FF2B5EF4-FFF2-40B4-BE49-F238E27FC236}">
                  <a16:creationId xmlns:a16="http://schemas.microsoft.com/office/drawing/2014/main" id="{DA0ADA7E-388E-4135-A4F4-136B434B1784}"/>
                </a:ext>
              </a:extLst>
            </p:cNvPr>
            <p:cNvSpPr txBox="1"/>
            <p:nvPr/>
          </p:nvSpPr>
          <p:spPr>
            <a:xfrm>
              <a:off x="3967826" y="4300186"/>
              <a:ext cx="2128174" cy="1954381"/>
            </a:xfrm>
            <a:prstGeom prst="rect">
              <a:avLst/>
            </a:prstGeom>
            <a:noFill/>
          </p:spPr>
          <p:txBody>
            <a:bodyPr wrap="square" lIns="91440" tIns="45720" rIns="91440" bIns="45720" anchor="t">
              <a:spAutoFit/>
            </a:bodyPr>
            <a:lstStyle/>
            <a:p>
              <a:r>
                <a:rPr lang="fr-FR" sz="1100" dirty="0">
                  <a:solidFill>
                    <a:srgbClr val="757580"/>
                  </a:solidFill>
                  <a:latin typeface="AvenirMedium"/>
                </a:rPr>
                <a:t>Le méthaniseur reproduit </a:t>
              </a:r>
              <a:br>
                <a:rPr lang="fr-FR" sz="1100" dirty="0">
                  <a:latin typeface="AvenirMedium"/>
                </a:rPr>
              </a:br>
              <a:r>
                <a:rPr lang="fr-FR" sz="1100" dirty="0">
                  <a:solidFill>
                    <a:srgbClr val="757580"/>
                  </a:solidFill>
                  <a:latin typeface="AvenirMedium"/>
                </a:rPr>
                <a:t>le procédé naturel de dégradation des matières organiques par </a:t>
              </a:r>
              <a:br>
                <a:rPr lang="fr-FR" sz="1100" dirty="0">
                  <a:latin typeface="AvenirMedium"/>
                </a:rPr>
              </a:br>
              <a:r>
                <a:rPr lang="fr-FR" sz="1100" dirty="0">
                  <a:solidFill>
                    <a:srgbClr val="757580"/>
                  </a:solidFill>
                  <a:latin typeface="AvenirMedium"/>
                </a:rPr>
                <a:t>des bactéries : les déchets sont privés d’oxygène, chauffés et brassés pendant plusieurs jours. </a:t>
              </a:r>
              <a:br>
                <a:rPr lang="fr-FR" sz="1100" dirty="0">
                  <a:latin typeface="AvenirMedium"/>
                </a:rPr>
              </a:br>
              <a:r>
                <a:rPr lang="fr-FR" sz="1100" dirty="0">
                  <a:solidFill>
                    <a:srgbClr val="757580"/>
                  </a:solidFill>
                  <a:latin typeface="AvenirMedium"/>
                </a:rPr>
                <a:t>On obtient d’un côté le digestat et de l’autre le biogaz. </a:t>
              </a:r>
              <a:br>
                <a:rPr lang="fr-FR" sz="1100" dirty="0">
                  <a:latin typeface="AvenirMedium"/>
                </a:rPr>
              </a:br>
              <a:r>
                <a:rPr lang="fr-FR" sz="1100" dirty="0">
                  <a:solidFill>
                    <a:srgbClr val="757580"/>
                  </a:solidFill>
                  <a:latin typeface="AvenirMedium"/>
                </a:rPr>
                <a:t>Après épuration (désulfuration, déshydratation et décarbonation), le biogaz devient du biométhane.</a:t>
              </a:r>
            </a:p>
          </p:txBody>
        </p:sp>
        <p:sp>
          <p:nvSpPr>
            <p:cNvPr id="12" name="ZoneTexte 11">
              <a:extLst>
                <a:ext uri="{FF2B5EF4-FFF2-40B4-BE49-F238E27FC236}">
                  <a16:creationId xmlns:a16="http://schemas.microsoft.com/office/drawing/2014/main" id="{6A1C89F9-41E9-4281-8AA1-0ED32B507CC7}"/>
                </a:ext>
              </a:extLst>
            </p:cNvPr>
            <p:cNvSpPr txBox="1"/>
            <p:nvPr/>
          </p:nvSpPr>
          <p:spPr>
            <a:xfrm>
              <a:off x="9450161" y="4339066"/>
              <a:ext cx="2127600" cy="600164"/>
            </a:xfrm>
            <a:prstGeom prst="rect">
              <a:avLst/>
            </a:prstGeom>
            <a:noFill/>
          </p:spPr>
          <p:txBody>
            <a:bodyPr wrap="square">
              <a:spAutoFit/>
            </a:bodyPr>
            <a:lstStyle/>
            <a:p>
              <a:pPr algn="l"/>
              <a:r>
                <a:rPr lang="fr-FR" sz="1100">
                  <a:solidFill>
                    <a:srgbClr val="757580"/>
                  </a:solidFill>
                  <a:latin typeface="AvenirMedium"/>
                </a:rPr>
                <a:t>Le biométhane est notamment valorisé en carburant et distribué dans les stations d’avitaillement.</a:t>
              </a:r>
            </a:p>
          </p:txBody>
        </p:sp>
        <p:sp>
          <p:nvSpPr>
            <p:cNvPr id="13" name="ZoneTexte 12">
              <a:extLst>
                <a:ext uri="{FF2B5EF4-FFF2-40B4-BE49-F238E27FC236}">
                  <a16:creationId xmlns:a16="http://schemas.microsoft.com/office/drawing/2014/main" id="{A11C7195-4FC3-4BED-A22A-576ED89F0D92}"/>
                </a:ext>
              </a:extLst>
            </p:cNvPr>
            <p:cNvSpPr txBox="1"/>
            <p:nvPr/>
          </p:nvSpPr>
          <p:spPr>
            <a:xfrm>
              <a:off x="486717" y="972011"/>
              <a:ext cx="10473986" cy="584775"/>
            </a:xfrm>
            <a:prstGeom prst="rect">
              <a:avLst/>
            </a:prstGeom>
            <a:noFill/>
          </p:spPr>
          <p:txBody>
            <a:bodyPr wrap="square">
              <a:spAutoFit/>
            </a:bodyPr>
            <a:lstStyle/>
            <a:p>
              <a:r>
                <a:rPr lang="fr-FR" sz="1600" b="1">
                  <a:solidFill>
                    <a:srgbClr val="000000"/>
                  </a:solidFill>
                  <a:latin typeface="Avenir LT Std 55 Roman" panose="020B0503020203020204" pitchFamily="34" charset="0"/>
                  <a:ea typeface="Avenir LT Std 55 Roman" panose="020B0503020203020204" pitchFamily="34" charset="0"/>
                  <a:cs typeface="Times New Roman" panose="02020603050405020304" pitchFamily="18" charset="0"/>
                </a:rPr>
                <a:t>Le BioGNV est </a:t>
              </a:r>
              <a:r>
                <a:rPr lang="fr-FR" sz="1600" b="1">
                  <a:solidFill>
                    <a:srgbClr val="000000"/>
                  </a:solidFill>
                  <a:effectLst/>
                  <a:latin typeface="Avenir LT Std 55 Roman" panose="020B0503020203020204" pitchFamily="34" charset="0"/>
                  <a:ea typeface="Avenir LT Std 55 Roman" panose="020B0503020203020204" pitchFamily="34" charset="0"/>
                  <a:cs typeface="Times New Roman" panose="02020603050405020304" pitchFamily="18" charset="0"/>
                </a:rPr>
                <a:t>un gaz renouvelable</a:t>
              </a:r>
              <a:r>
                <a:rPr lang="fr-FR" sz="1600">
                  <a:solidFill>
                    <a:srgbClr val="000000"/>
                  </a:solidFill>
                  <a:effectLst/>
                  <a:latin typeface="Avenir LT Std 55 Roman" panose="020B0503020203020204" pitchFamily="34" charset="0"/>
                  <a:ea typeface="Avenir LT Std 55 Roman" panose="020B0503020203020204" pitchFamily="34" charset="0"/>
                  <a:cs typeface="Times New Roman" panose="02020603050405020304" pitchFamily="18" charset="0"/>
                </a:rPr>
                <a:t>, produit localement à partir de résidus agricoles, d’effluents d’élevage et </a:t>
              </a:r>
              <a:br>
                <a:rPr lang="fr-FR" sz="1600">
                  <a:solidFill>
                    <a:srgbClr val="000000"/>
                  </a:solidFill>
                  <a:effectLst/>
                  <a:latin typeface="Avenir LT Std 55 Roman" panose="020B0503020203020204" pitchFamily="34" charset="0"/>
                  <a:ea typeface="Avenir LT Std 55 Roman" panose="020B0503020203020204" pitchFamily="34" charset="0"/>
                  <a:cs typeface="Times New Roman" panose="02020603050405020304" pitchFamily="18" charset="0"/>
                </a:rPr>
              </a:br>
              <a:r>
                <a:rPr lang="fr-FR" sz="1600">
                  <a:solidFill>
                    <a:srgbClr val="000000"/>
                  </a:solidFill>
                  <a:effectLst/>
                  <a:latin typeface="Avenir LT Std 55 Roman" panose="020B0503020203020204" pitchFamily="34" charset="0"/>
                  <a:ea typeface="Avenir LT Std 55 Roman" panose="020B0503020203020204" pitchFamily="34" charset="0"/>
                  <a:cs typeface="Times New Roman" panose="02020603050405020304" pitchFamily="18" charset="0"/>
                </a:rPr>
                <a:t>de déchets des territoires, notamment alimentaires et boues d’épuration. </a:t>
              </a:r>
              <a:endParaRPr lang="fr-FR" sz="1600"/>
            </a:p>
          </p:txBody>
        </p:sp>
        <p:pic>
          <p:nvPicPr>
            <p:cNvPr id="14" name="Image 13">
              <a:extLst>
                <a:ext uri="{FF2B5EF4-FFF2-40B4-BE49-F238E27FC236}">
                  <a16:creationId xmlns:a16="http://schemas.microsoft.com/office/drawing/2014/main" id="{3C84532B-141A-4288-80CF-61023D1EAD60}"/>
                </a:ext>
              </a:extLst>
            </p:cNvPr>
            <p:cNvPicPr>
              <a:picLocks noChangeAspect="1"/>
            </p:cNvPicPr>
            <p:nvPr/>
          </p:nvPicPr>
          <p:blipFill>
            <a:blip r:embed="rId2"/>
            <a:srcRect/>
            <a:stretch/>
          </p:blipFill>
          <p:spPr>
            <a:xfrm>
              <a:off x="521645" y="4338909"/>
              <a:ext cx="572342" cy="824560"/>
            </a:xfrm>
            <a:prstGeom prst="rect">
              <a:avLst/>
            </a:prstGeom>
          </p:spPr>
        </p:pic>
        <p:pic>
          <p:nvPicPr>
            <p:cNvPr id="15" name="Image 14">
              <a:extLst>
                <a:ext uri="{FF2B5EF4-FFF2-40B4-BE49-F238E27FC236}">
                  <a16:creationId xmlns:a16="http://schemas.microsoft.com/office/drawing/2014/main" id="{8ECF1FE6-10F7-4D49-8C9B-34E99A437B68}"/>
                </a:ext>
              </a:extLst>
            </p:cNvPr>
            <p:cNvPicPr>
              <a:picLocks noChangeAspect="1"/>
            </p:cNvPicPr>
            <p:nvPr/>
          </p:nvPicPr>
          <p:blipFill>
            <a:blip r:embed="rId3"/>
            <a:srcRect/>
            <a:stretch/>
          </p:blipFill>
          <p:spPr>
            <a:xfrm>
              <a:off x="3426891" y="4338909"/>
              <a:ext cx="572342" cy="824560"/>
            </a:xfrm>
            <a:prstGeom prst="rect">
              <a:avLst/>
            </a:prstGeom>
          </p:spPr>
        </p:pic>
        <p:pic>
          <p:nvPicPr>
            <p:cNvPr id="16" name="Image 15">
              <a:extLst>
                <a:ext uri="{FF2B5EF4-FFF2-40B4-BE49-F238E27FC236}">
                  <a16:creationId xmlns:a16="http://schemas.microsoft.com/office/drawing/2014/main" id="{97DB9934-B088-4741-993B-58D60EE220A3}"/>
                </a:ext>
              </a:extLst>
            </p:cNvPr>
            <p:cNvPicPr>
              <a:picLocks noChangeAspect="1"/>
            </p:cNvPicPr>
            <p:nvPr/>
          </p:nvPicPr>
          <p:blipFill>
            <a:blip r:embed="rId4"/>
            <a:srcRect/>
            <a:stretch/>
          </p:blipFill>
          <p:spPr>
            <a:xfrm>
              <a:off x="6285838" y="4338909"/>
              <a:ext cx="572342" cy="824560"/>
            </a:xfrm>
            <a:prstGeom prst="rect">
              <a:avLst/>
            </a:prstGeom>
          </p:spPr>
        </p:pic>
        <p:pic>
          <p:nvPicPr>
            <p:cNvPr id="17" name="Image 16">
              <a:extLst>
                <a:ext uri="{FF2B5EF4-FFF2-40B4-BE49-F238E27FC236}">
                  <a16:creationId xmlns:a16="http://schemas.microsoft.com/office/drawing/2014/main" id="{D3259FCA-E3B1-4E8B-87F6-41B88805345C}"/>
                </a:ext>
              </a:extLst>
            </p:cNvPr>
            <p:cNvPicPr>
              <a:picLocks noChangeAspect="1"/>
            </p:cNvPicPr>
            <p:nvPr/>
          </p:nvPicPr>
          <p:blipFill>
            <a:blip r:embed="rId5"/>
            <a:srcRect/>
            <a:stretch/>
          </p:blipFill>
          <p:spPr>
            <a:xfrm>
              <a:off x="8936441" y="4338909"/>
              <a:ext cx="572342" cy="824560"/>
            </a:xfrm>
            <a:prstGeom prst="rect">
              <a:avLst/>
            </a:prstGeom>
          </p:spPr>
        </p:pic>
        <p:pic>
          <p:nvPicPr>
            <p:cNvPr id="18" name="Image 17">
              <a:extLst>
                <a:ext uri="{FF2B5EF4-FFF2-40B4-BE49-F238E27FC236}">
                  <a16:creationId xmlns:a16="http://schemas.microsoft.com/office/drawing/2014/main" id="{DB988607-3E52-4087-923A-252AF27397CB}"/>
                </a:ext>
              </a:extLst>
            </p:cNvPr>
            <p:cNvPicPr>
              <a:picLocks noChangeAspect="1"/>
            </p:cNvPicPr>
            <p:nvPr/>
          </p:nvPicPr>
          <p:blipFill>
            <a:blip r:embed="rId6"/>
            <a:srcRect/>
            <a:stretch/>
          </p:blipFill>
          <p:spPr>
            <a:xfrm>
              <a:off x="2386114" y="1925263"/>
              <a:ext cx="8823173" cy="2132796"/>
            </a:xfrm>
            <a:prstGeom prst="rect">
              <a:avLst/>
            </a:prstGeom>
          </p:spPr>
        </p:pic>
        <p:sp>
          <p:nvSpPr>
            <p:cNvPr id="19" name="ZoneTexte 18">
              <a:extLst>
                <a:ext uri="{FF2B5EF4-FFF2-40B4-BE49-F238E27FC236}">
                  <a16:creationId xmlns:a16="http://schemas.microsoft.com/office/drawing/2014/main" id="{ECF63874-2805-4F50-9059-CB182E36637C}"/>
                </a:ext>
              </a:extLst>
            </p:cNvPr>
            <p:cNvSpPr txBox="1"/>
            <p:nvPr/>
          </p:nvSpPr>
          <p:spPr>
            <a:xfrm>
              <a:off x="914634" y="2303802"/>
              <a:ext cx="1773107" cy="353943"/>
            </a:xfrm>
            <a:prstGeom prst="rect">
              <a:avLst/>
            </a:prstGeom>
            <a:noFill/>
          </p:spPr>
          <p:txBody>
            <a:bodyPr wrap="square" lIns="0" rIns="180000" bIns="0" anchor="b">
              <a:spAutoFit/>
            </a:bodyPr>
            <a:lstStyle/>
            <a:p>
              <a:pPr algn="r" fontAlgn="b"/>
              <a:r>
                <a:rPr lang="fr-FR" sz="1000" b="0" i="0">
                  <a:solidFill>
                    <a:srgbClr val="005396"/>
                  </a:solidFill>
                  <a:effectLst/>
                  <a:latin typeface="AvenirMedium"/>
                </a:rPr>
                <a:t>Résidus de l’agriculture et </a:t>
              </a:r>
              <a:br>
                <a:rPr lang="fr-FR" sz="1000" b="0" i="0">
                  <a:solidFill>
                    <a:srgbClr val="005396"/>
                  </a:solidFill>
                  <a:effectLst/>
                  <a:latin typeface="AvenirMedium"/>
                </a:rPr>
              </a:br>
              <a:r>
                <a:rPr lang="fr-FR" sz="1000" b="0" i="0">
                  <a:solidFill>
                    <a:srgbClr val="005396"/>
                  </a:solidFill>
                  <a:effectLst/>
                  <a:latin typeface="AvenirMedium"/>
                </a:rPr>
                <a:t>de l’industrie agro-alimentaire</a:t>
              </a:r>
              <a:endParaRPr lang="fr-FR" sz="1000" i="0">
                <a:solidFill>
                  <a:srgbClr val="005396"/>
                </a:solidFill>
                <a:effectLst/>
                <a:latin typeface="AvenirMedium"/>
              </a:endParaRPr>
            </a:p>
          </p:txBody>
        </p:sp>
        <p:sp>
          <p:nvSpPr>
            <p:cNvPr id="20" name="ZoneTexte 19">
              <a:extLst>
                <a:ext uri="{FF2B5EF4-FFF2-40B4-BE49-F238E27FC236}">
                  <a16:creationId xmlns:a16="http://schemas.microsoft.com/office/drawing/2014/main" id="{BC647ED8-DA76-4103-A1AD-F5DA255A9B75}"/>
                </a:ext>
              </a:extLst>
            </p:cNvPr>
            <p:cNvSpPr txBox="1"/>
            <p:nvPr/>
          </p:nvSpPr>
          <p:spPr>
            <a:xfrm>
              <a:off x="2687741" y="1779619"/>
              <a:ext cx="2033580" cy="276999"/>
            </a:xfrm>
            <a:prstGeom prst="rect">
              <a:avLst/>
            </a:prstGeom>
            <a:noFill/>
          </p:spPr>
          <p:txBody>
            <a:bodyPr wrap="square" lIns="0" anchor="b">
              <a:spAutoFit/>
            </a:bodyPr>
            <a:lstStyle/>
            <a:p>
              <a:pPr algn="ctr" fontAlgn="b"/>
              <a:r>
                <a:rPr lang="fr-FR" sz="1200" b="1">
                  <a:solidFill>
                    <a:srgbClr val="005396"/>
                  </a:solidFill>
                  <a:effectLst/>
                  <a:latin typeface="Avenir Black" panose="02000503020000020003" pitchFamily="2" charset="0"/>
                </a:rPr>
                <a:t>LES INTRANTS</a:t>
              </a:r>
            </a:p>
          </p:txBody>
        </p:sp>
        <p:sp>
          <p:nvSpPr>
            <p:cNvPr id="21" name="ZoneTexte 20">
              <a:extLst>
                <a:ext uri="{FF2B5EF4-FFF2-40B4-BE49-F238E27FC236}">
                  <a16:creationId xmlns:a16="http://schemas.microsoft.com/office/drawing/2014/main" id="{B1F17CF5-C8A3-4DD3-A430-946660B0DCD2}"/>
                </a:ext>
              </a:extLst>
            </p:cNvPr>
            <p:cNvSpPr txBox="1"/>
            <p:nvPr/>
          </p:nvSpPr>
          <p:spPr>
            <a:xfrm>
              <a:off x="5729115" y="1779619"/>
              <a:ext cx="1775162" cy="276999"/>
            </a:xfrm>
            <a:prstGeom prst="rect">
              <a:avLst/>
            </a:prstGeom>
            <a:noFill/>
          </p:spPr>
          <p:txBody>
            <a:bodyPr wrap="square" lIns="0" anchor="b">
              <a:spAutoFit/>
            </a:bodyPr>
            <a:lstStyle/>
            <a:p>
              <a:pPr algn="ctr" fontAlgn="b"/>
              <a:r>
                <a:rPr lang="fr-FR" sz="1200" b="1">
                  <a:solidFill>
                    <a:srgbClr val="009CC4"/>
                  </a:solidFill>
                  <a:effectLst/>
                  <a:latin typeface="Avenir Black" panose="02000503020000020003" pitchFamily="2" charset="0"/>
                </a:rPr>
                <a:t>LA MÉTHANISATION</a:t>
              </a:r>
            </a:p>
          </p:txBody>
        </p:sp>
        <p:sp>
          <p:nvSpPr>
            <p:cNvPr id="22" name="ZoneTexte 21">
              <a:extLst>
                <a:ext uri="{FF2B5EF4-FFF2-40B4-BE49-F238E27FC236}">
                  <a16:creationId xmlns:a16="http://schemas.microsoft.com/office/drawing/2014/main" id="{68D5BFDA-B4F9-4553-B553-C0FEE779015D}"/>
                </a:ext>
              </a:extLst>
            </p:cNvPr>
            <p:cNvSpPr txBox="1"/>
            <p:nvPr/>
          </p:nvSpPr>
          <p:spPr>
            <a:xfrm>
              <a:off x="8641279" y="1780679"/>
              <a:ext cx="2341693" cy="430887"/>
            </a:xfrm>
            <a:prstGeom prst="rect">
              <a:avLst/>
            </a:prstGeom>
            <a:noFill/>
          </p:spPr>
          <p:txBody>
            <a:bodyPr wrap="square" lIns="0" anchor="b">
              <a:spAutoFit/>
            </a:bodyPr>
            <a:lstStyle/>
            <a:p>
              <a:pPr algn="ctr" fontAlgn="b"/>
              <a:r>
                <a:rPr lang="fr-FR" sz="1200" b="1">
                  <a:solidFill>
                    <a:srgbClr val="00B1AE"/>
                  </a:solidFill>
                  <a:effectLst/>
                  <a:latin typeface="Avenir Black" panose="02000503020000020003" pitchFamily="2" charset="0"/>
                </a:rPr>
                <a:t>LES USAGES</a:t>
              </a:r>
              <a:br>
                <a:rPr lang="fr-FR" sz="1200" b="1">
                  <a:solidFill>
                    <a:srgbClr val="00B1AE"/>
                  </a:solidFill>
                  <a:effectLst/>
                  <a:latin typeface="Avenir Black" panose="02000503020000020003" pitchFamily="2" charset="0"/>
                </a:rPr>
              </a:br>
              <a:r>
                <a:rPr lang="fr-FR" sz="1000" b="1">
                  <a:solidFill>
                    <a:srgbClr val="00B1AE"/>
                  </a:solidFill>
                  <a:effectLst/>
                  <a:latin typeface="Avenir Black" panose="02000503020000020003" pitchFamily="2" charset="0"/>
                </a:rPr>
                <a:t>du biogaz</a:t>
              </a:r>
            </a:p>
          </p:txBody>
        </p:sp>
        <p:sp>
          <p:nvSpPr>
            <p:cNvPr id="23" name="ZoneTexte 22">
              <a:extLst>
                <a:ext uri="{FF2B5EF4-FFF2-40B4-BE49-F238E27FC236}">
                  <a16:creationId xmlns:a16="http://schemas.microsoft.com/office/drawing/2014/main" id="{BD812D07-93A1-434A-9AB6-B97CC5D1E4F8}"/>
                </a:ext>
              </a:extLst>
            </p:cNvPr>
            <p:cNvSpPr txBox="1"/>
            <p:nvPr/>
          </p:nvSpPr>
          <p:spPr>
            <a:xfrm>
              <a:off x="914634" y="3035759"/>
              <a:ext cx="1773107" cy="200055"/>
            </a:xfrm>
            <a:prstGeom prst="rect">
              <a:avLst/>
            </a:prstGeom>
            <a:noFill/>
          </p:spPr>
          <p:txBody>
            <a:bodyPr wrap="square" lIns="0" rIns="180000" bIns="0" anchor="b">
              <a:spAutoFit/>
            </a:bodyPr>
            <a:lstStyle/>
            <a:p>
              <a:pPr algn="r" fontAlgn="b"/>
              <a:r>
                <a:rPr lang="fr-FR" sz="1000" b="0" i="0">
                  <a:solidFill>
                    <a:srgbClr val="005396"/>
                  </a:solidFill>
                  <a:effectLst/>
                  <a:latin typeface="AvenirMedium"/>
                </a:rPr>
                <a:t>Boues des stations d’épuration</a:t>
              </a:r>
              <a:endParaRPr lang="fr-FR" sz="1000" i="0">
                <a:solidFill>
                  <a:srgbClr val="005396"/>
                </a:solidFill>
                <a:effectLst/>
                <a:latin typeface="AvenirMedium"/>
              </a:endParaRPr>
            </a:p>
          </p:txBody>
        </p:sp>
        <p:sp>
          <p:nvSpPr>
            <p:cNvPr id="24" name="ZoneTexte 23">
              <a:extLst>
                <a:ext uri="{FF2B5EF4-FFF2-40B4-BE49-F238E27FC236}">
                  <a16:creationId xmlns:a16="http://schemas.microsoft.com/office/drawing/2014/main" id="{650FF6AA-60D0-4D1E-B1FE-EF222997A5F5}"/>
                </a:ext>
              </a:extLst>
            </p:cNvPr>
            <p:cNvSpPr txBox="1"/>
            <p:nvPr/>
          </p:nvSpPr>
          <p:spPr>
            <a:xfrm>
              <a:off x="914634" y="3470451"/>
              <a:ext cx="1773107" cy="353943"/>
            </a:xfrm>
            <a:prstGeom prst="rect">
              <a:avLst/>
            </a:prstGeom>
            <a:noFill/>
          </p:spPr>
          <p:txBody>
            <a:bodyPr wrap="square" lIns="0" rIns="180000" bIns="0" anchor="b">
              <a:spAutoFit/>
            </a:bodyPr>
            <a:lstStyle/>
            <a:p>
              <a:pPr algn="r" fontAlgn="b"/>
              <a:r>
                <a:rPr lang="fr-FR" sz="1000" b="0" i="0">
                  <a:solidFill>
                    <a:srgbClr val="005396"/>
                  </a:solidFill>
                  <a:effectLst/>
                  <a:latin typeface="AvenirMedium"/>
                </a:rPr>
                <a:t>Déchets des collectivités </a:t>
              </a:r>
              <a:br>
                <a:rPr lang="fr-FR" sz="1000" b="0" i="0">
                  <a:solidFill>
                    <a:srgbClr val="005396"/>
                  </a:solidFill>
                  <a:effectLst/>
                  <a:latin typeface="AvenirMedium"/>
                </a:rPr>
              </a:br>
              <a:r>
                <a:rPr lang="fr-FR" sz="1000" b="0" i="0">
                  <a:solidFill>
                    <a:srgbClr val="005396"/>
                  </a:solidFill>
                  <a:effectLst/>
                  <a:latin typeface="AvenirMedium"/>
                </a:rPr>
                <a:t>et des ménages</a:t>
              </a:r>
              <a:endParaRPr lang="fr-FR" sz="1000" i="0">
                <a:solidFill>
                  <a:srgbClr val="005396"/>
                </a:solidFill>
                <a:effectLst/>
                <a:latin typeface="AvenirMedium"/>
              </a:endParaRPr>
            </a:p>
          </p:txBody>
        </p:sp>
        <p:sp>
          <p:nvSpPr>
            <p:cNvPr id="25" name="ZoneTexte 24">
              <a:extLst>
                <a:ext uri="{FF2B5EF4-FFF2-40B4-BE49-F238E27FC236}">
                  <a16:creationId xmlns:a16="http://schemas.microsoft.com/office/drawing/2014/main" id="{98764BAC-6EFF-4942-B22D-78C35B4F7386}"/>
                </a:ext>
              </a:extLst>
            </p:cNvPr>
            <p:cNvSpPr txBox="1"/>
            <p:nvPr/>
          </p:nvSpPr>
          <p:spPr>
            <a:xfrm>
              <a:off x="5136078" y="2145373"/>
              <a:ext cx="715914" cy="307777"/>
            </a:xfrm>
            <a:prstGeom prst="rect">
              <a:avLst/>
            </a:prstGeom>
            <a:noFill/>
          </p:spPr>
          <p:txBody>
            <a:bodyPr wrap="square" lIns="0" tIns="0" rIns="0" bIns="0" anchor="b">
              <a:spAutoFit/>
            </a:bodyPr>
            <a:lstStyle/>
            <a:p>
              <a:pPr algn="r" fontAlgn="b"/>
              <a:r>
                <a:rPr lang="fr-FR" sz="1000" b="0" i="0">
                  <a:solidFill>
                    <a:srgbClr val="009CC4"/>
                  </a:solidFill>
                  <a:effectLst/>
                  <a:latin typeface="AvenirMedium"/>
                </a:rPr>
                <a:t>Stockage </a:t>
              </a:r>
              <a:br>
                <a:rPr lang="fr-FR" sz="1000" b="0" i="0">
                  <a:solidFill>
                    <a:srgbClr val="009CC4"/>
                  </a:solidFill>
                  <a:effectLst/>
                  <a:latin typeface="AvenirMedium"/>
                </a:rPr>
              </a:br>
              <a:r>
                <a:rPr lang="fr-FR" sz="1000" b="0" i="0">
                  <a:solidFill>
                    <a:srgbClr val="009CC4"/>
                  </a:solidFill>
                  <a:effectLst/>
                  <a:latin typeface="AvenirMedium"/>
                </a:rPr>
                <a:t>des déchets</a:t>
              </a:r>
              <a:endParaRPr lang="fr-FR" sz="1000" i="0">
                <a:solidFill>
                  <a:srgbClr val="009CC4"/>
                </a:solidFill>
                <a:effectLst/>
                <a:latin typeface="AvenirMedium"/>
              </a:endParaRPr>
            </a:p>
          </p:txBody>
        </p:sp>
        <p:sp>
          <p:nvSpPr>
            <p:cNvPr id="26" name="ZoneTexte 25">
              <a:extLst>
                <a:ext uri="{FF2B5EF4-FFF2-40B4-BE49-F238E27FC236}">
                  <a16:creationId xmlns:a16="http://schemas.microsoft.com/office/drawing/2014/main" id="{359B4137-7A85-405B-8085-99EC3F5FA5E5}"/>
                </a:ext>
              </a:extLst>
            </p:cNvPr>
            <p:cNvSpPr txBox="1"/>
            <p:nvPr/>
          </p:nvSpPr>
          <p:spPr>
            <a:xfrm>
              <a:off x="6039185" y="2589862"/>
              <a:ext cx="715914" cy="153888"/>
            </a:xfrm>
            <a:prstGeom prst="rect">
              <a:avLst/>
            </a:prstGeom>
            <a:noFill/>
          </p:spPr>
          <p:txBody>
            <a:bodyPr wrap="square" lIns="0" tIns="0" rIns="0" bIns="0" anchor="b">
              <a:spAutoFit/>
            </a:bodyPr>
            <a:lstStyle/>
            <a:p>
              <a:pPr algn="ctr" fontAlgn="b"/>
              <a:r>
                <a:rPr lang="fr-FR" sz="1000" b="0" i="0">
                  <a:solidFill>
                    <a:srgbClr val="009CC4"/>
                  </a:solidFill>
                  <a:effectLst/>
                  <a:latin typeface="AvenirMedium"/>
                </a:rPr>
                <a:t>Digesteur</a:t>
              </a:r>
              <a:endParaRPr lang="fr-FR" sz="1000" i="0">
                <a:solidFill>
                  <a:srgbClr val="009CC4"/>
                </a:solidFill>
                <a:effectLst/>
                <a:latin typeface="AvenirMedium"/>
              </a:endParaRPr>
            </a:p>
          </p:txBody>
        </p:sp>
        <p:sp>
          <p:nvSpPr>
            <p:cNvPr id="27" name="ZoneTexte 26">
              <a:extLst>
                <a:ext uri="{FF2B5EF4-FFF2-40B4-BE49-F238E27FC236}">
                  <a16:creationId xmlns:a16="http://schemas.microsoft.com/office/drawing/2014/main" id="{8F1AE937-3D5E-4820-AF84-DF8B1F58384B}"/>
                </a:ext>
              </a:extLst>
            </p:cNvPr>
            <p:cNvSpPr txBox="1"/>
            <p:nvPr/>
          </p:nvSpPr>
          <p:spPr>
            <a:xfrm>
              <a:off x="6932565" y="2145373"/>
              <a:ext cx="715914" cy="307777"/>
            </a:xfrm>
            <a:prstGeom prst="rect">
              <a:avLst/>
            </a:prstGeom>
            <a:noFill/>
          </p:spPr>
          <p:txBody>
            <a:bodyPr wrap="square" lIns="0" tIns="0" rIns="0" bIns="0" anchor="b">
              <a:spAutoFit/>
            </a:bodyPr>
            <a:lstStyle/>
            <a:p>
              <a:pPr fontAlgn="b"/>
              <a:r>
                <a:rPr lang="fr-FR" sz="1000" b="0" i="0">
                  <a:solidFill>
                    <a:srgbClr val="009CC4"/>
                  </a:solidFill>
                  <a:effectLst/>
                  <a:latin typeface="AvenirMedium"/>
                </a:rPr>
                <a:t>Épuration</a:t>
              </a:r>
              <a:br>
                <a:rPr lang="fr-FR" sz="1000" b="0" i="0">
                  <a:solidFill>
                    <a:srgbClr val="009CC4"/>
                  </a:solidFill>
                  <a:effectLst/>
                  <a:latin typeface="AvenirMedium"/>
                </a:rPr>
              </a:br>
              <a:r>
                <a:rPr lang="fr-FR" sz="1000" b="0" i="0">
                  <a:solidFill>
                    <a:srgbClr val="009CC4"/>
                  </a:solidFill>
                  <a:effectLst/>
                  <a:latin typeface="AvenirMedium"/>
                </a:rPr>
                <a:t>du biogaz</a:t>
              </a:r>
              <a:endParaRPr lang="fr-FR" sz="1000" i="0">
                <a:solidFill>
                  <a:srgbClr val="009CC4"/>
                </a:solidFill>
                <a:effectLst/>
                <a:latin typeface="AvenirMedium"/>
              </a:endParaRPr>
            </a:p>
          </p:txBody>
        </p:sp>
        <p:sp>
          <p:nvSpPr>
            <p:cNvPr id="28" name="ZoneTexte 27">
              <a:extLst>
                <a:ext uri="{FF2B5EF4-FFF2-40B4-BE49-F238E27FC236}">
                  <a16:creationId xmlns:a16="http://schemas.microsoft.com/office/drawing/2014/main" id="{F8E79F06-2E69-417E-8283-5FCC95F76A0D}"/>
                </a:ext>
              </a:extLst>
            </p:cNvPr>
            <p:cNvSpPr txBox="1"/>
            <p:nvPr/>
          </p:nvSpPr>
          <p:spPr>
            <a:xfrm>
              <a:off x="7363489" y="2588953"/>
              <a:ext cx="715914" cy="307777"/>
            </a:xfrm>
            <a:prstGeom prst="rect">
              <a:avLst/>
            </a:prstGeom>
            <a:noFill/>
          </p:spPr>
          <p:txBody>
            <a:bodyPr wrap="square" lIns="0" tIns="0" rIns="0" bIns="0" anchor="b">
              <a:spAutoFit/>
            </a:bodyPr>
            <a:lstStyle/>
            <a:p>
              <a:pPr fontAlgn="b"/>
              <a:r>
                <a:rPr lang="fr-FR" sz="1000" b="0" i="0">
                  <a:solidFill>
                    <a:srgbClr val="009CC4"/>
                  </a:solidFill>
                  <a:effectLst/>
                  <a:latin typeface="AvenirMedium"/>
                </a:rPr>
                <a:t>Poste</a:t>
              </a:r>
              <a:br>
                <a:rPr lang="fr-FR" sz="1000" b="0" i="0">
                  <a:solidFill>
                    <a:srgbClr val="009CC4"/>
                  </a:solidFill>
                  <a:effectLst/>
                  <a:latin typeface="AvenirMedium"/>
                </a:rPr>
              </a:br>
              <a:r>
                <a:rPr lang="fr-FR" sz="1000" b="0" i="0">
                  <a:solidFill>
                    <a:srgbClr val="009CC4"/>
                  </a:solidFill>
                  <a:effectLst/>
                  <a:latin typeface="AvenirMedium"/>
                </a:rPr>
                <a:t>d’injection</a:t>
              </a:r>
              <a:endParaRPr lang="fr-FR" sz="1000" i="0">
                <a:solidFill>
                  <a:srgbClr val="009CC4"/>
                </a:solidFill>
                <a:effectLst/>
                <a:latin typeface="AvenirMedium"/>
              </a:endParaRPr>
            </a:p>
          </p:txBody>
        </p:sp>
        <p:sp>
          <p:nvSpPr>
            <p:cNvPr id="29" name="ZoneTexte 28">
              <a:extLst>
                <a:ext uri="{FF2B5EF4-FFF2-40B4-BE49-F238E27FC236}">
                  <a16:creationId xmlns:a16="http://schemas.microsoft.com/office/drawing/2014/main" id="{3E580952-FDC1-4A2B-84B1-2EF364845ECE}"/>
                </a:ext>
              </a:extLst>
            </p:cNvPr>
            <p:cNvSpPr txBox="1"/>
            <p:nvPr/>
          </p:nvSpPr>
          <p:spPr>
            <a:xfrm>
              <a:off x="8510431" y="2294986"/>
              <a:ext cx="715914" cy="153888"/>
            </a:xfrm>
            <a:prstGeom prst="rect">
              <a:avLst/>
            </a:prstGeom>
            <a:noFill/>
          </p:spPr>
          <p:txBody>
            <a:bodyPr wrap="square" lIns="0" tIns="0" rIns="0" bIns="0" anchor="b">
              <a:spAutoFit/>
            </a:bodyPr>
            <a:lstStyle/>
            <a:p>
              <a:pPr algn="ctr" fontAlgn="b"/>
              <a:r>
                <a:rPr lang="fr-FR" sz="1000" b="0" i="0">
                  <a:solidFill>
                    <a:srgbClr val="00B1AE"/>
                  </a:solidFill>
                  <a:effectLst/>
                  <a:latin typeface="AvenirMedium"/>
                </a:rPr>
                <a:t>Eau chaude</a:t>
              </a:r>
              <a:endParaRPr lang="fr-FR" sz="1000" i="0">
                <a:solidFill>
                  <a:srgbClr val="00B1AE"/>
                </a:solidFill>
                <a:effectLst/>
                <a:latin typeface="AvenirMedium"/>
              </a:endParaRPr>
            </a:p>
          </p:txBody>
        </p:sp>
        <p:sp>
          <p:nvSpPr>
            <p:cNvPr id="35" name="ZoneTexte 34">
              <a:extLst>
                <a:ext uri="{FF2B5EF4-FFF2-40B4-BE49-F238E27FC236}">
                  <a16:creationId xmlns:a16="http://schemas.microsoft.com/office/drawing/2014/main" id="{F7E44787-42DE-444D-A015-330590D1E793}"/>
                </a:ext>
              </a:extLst>
            </p:cNvPr>
            <p:cNvSpPr txBox="1"/>
            <p:nvPr/>
          </p:nvSpPr>
          <p:spPr>
            <a:xfrm>
              <a:off x="9160758" y="2294986"/>
              <a:ext cx="715914" cy="153888"/>
            </a:xfrm>
            <a:prstGeom prst="rect">
              <a:avLst/>
            </a:prstGeom>
            <a:noFill/>
          </p:spPr>
          <p:txBody>
            <a:bodyPr wrap="square" lIns="0" tIns="0" rIns="0" bIns="0" anchor="b">
              <a:spAutoFit/>
            </a:bodyPr>
            <a:lstStyle/>
            <a:p>
              <a:pPr algn="ctr" fontAlgn="b"/>
              <a:r>
                <a:rPr lang="fr-FR" sz="1000" b="0" i="0">
                  <a:solidFill>
                    <a:srgbClr val="00B1AE"/>
                  </a:solidFill>
                  <a:effectLst/>
                  <a:latin typeface="AvenirMedium"/>
                </a:rPr>
                <a:t>Chauffage</a:t>
              </a:r>
              <a:endParaRPr lang="fr-FR" sz="1000" i="0">
                <a:solidFill>
                  <a:srgbClr val="00B1AE"/>
                </a:solidFill>
                <a:effectLst/>
                <a:latin typeface="AvenirMedium"/>
              </a:endParaRPr>
            </a:p>
          </p:txBody>
        </p:sp>
        <p:sp>
          <p:nvSpPr>
            <p:cNvPr id="36" name="ZoneTexte 35">
              <a:extLst>
                <a:ext uri="{FF2B5EF4-FFF2-40B4-BE49-F238E27FC236}">
                  <a16:creationId xmlns:a16="http://schemas.microsoft.com/office/drawing/2014/main" id="{BB1B2CA3-A693-4776-80C8-40D27762B8D8}"/>
                </a:ext>
              </a:extLst>
            </p:cNvPr>
            <p:cNvSpPr txBox="1"/>
            <p:nvPr/>
          </p:nvSpPr>
          <p:spPr>
            <a:xfrm>
              <a:off x="9777446" y="2294986"/>
              <a:ext cx="715914" cy="153888"/>
            </a:xfrm>
            <a:prstGeom prst="rect">
              <a:avLst/>
            </a:prstGeom>
            <a:noFill/>
          </p:spPr>
          <p:txBody>
            <a:bodyPr wrap="square" lIns="0" tIns="0" rIns="0" bIns="0" anchor="b">
              <a:spAutoFit/>
            </a:bodyPr>
            <a:lstStyle/>
            <a:p>
              <a:pPr algn="ctr" fontAlgn="b"/>
              <a:r>
                <a:rPr lang="fr-FR" sz="1000" b="0" i="0">
                  <a:solidFill>
                    <a:srgbClr val="00B1AE"/>
                  </a:solidFill>
                  <a:effectLst/>
                  <a:latin typeface="AvenirMedium"/>
                </a:rPr>
                <a:t>Cuisson</a:t>
              </a:r>
              <a:endParaRPr lang="fr-FR" sz="1000" i="0">
                <a:solidFill>
                  <a:srgbClr val="00B1AE"/>
                </a:solidFill>
                <a:effectLst/>
                <a:latin typeface="AvenirMedium"/>
              </a:endParaRPr>
            </a:p>
          </p:txBody>
        </p:sp>
        <p:sp>
          <p:nvSpPr>
            <p:cNvPr id="37" name="ZoneTexte 36">
              <a:extLst>
                <a:ext uri="{FF2B5EF4-FFF2-40B4-BE49-F238E27FC236}">
                  <a16:creationId xmlns:a16="http://schemas.microsoft.com/office/drawing/2014/main" id="{0A978E2B-7571-47D7-A998-5EDF56B73CF0}"/>
                </a:ext>
              </a:extLst>
            </p:cNvPr>
            <p:cNvSpPr txBox="1"/>
            <p:nvPr/>
          </p:nvSpPr>
          <p:spPr>
            <a:xfrm>
              <a:off x="10406509" y="2294986"/>
              <a:ext cx="715914" cy="153888"/>
            </a:xfrm>
            <a:prstGeom prst="rect">
              <a:avLst/>
            </a:prstGeom>
            <a:noFill/>
          </p:spPr>
          <p:txBody>
            <a:bodyPr wrap="square" lIns="0" tIns="0" rIns="0" bIns="0" anchor="b">
              <a:spAutoFit/>
            </a:bodyPr>
            <a:lstStyle/>
            <a:p>
              <a:pPr algn="ctr" fontAlgn="b"/>
              <a:r>
                <a:rPr lang="fr-FR" sz="1000" b="0" i="0">
                  <a:solidFill>
                    <a:srgbClr val="00B1AE"/>
                  </a:solidFill>
                  <a:effectLst/>
                  <a:latin typeface="AvenirMedium"/>
                </a:rPr>
                <a:t>Mobilité</a:t>
              </a:r>
              <a:endParaRPr lang="fr-FR" sz="1000" i="0">
                <a:solidFill>
                  <a:srgbClr val="00B1AE"/>
                </a:solidFill>
                <a:effectLst/>
                <a:latin typeface="AvenirMedium"/>
              </a:endParaRPr>
            </a:p>
          </p:txBody>
        </p:sp>
        <p:sp>
          <p:nvSpPr>
            <p:cNvPr id="38" name="ZoneTexte 37">
              <a:extLst>
                <a:ext uri="{FF2B5EF4-FFF2-40B4-BE49-F238E27FC236}">
                  <a16:creationId xmlns:a16="http://schemas.microsoft.com/office/drawing/2014/main" id="{73F40E26-7DB2-4F59-80A4-77D74FFF008D}"/>
                </a:ext>
              </a:extLst>
            </p:cNvPr>
            <p:cNvSpPr txBox="1"/>
            <p:nvPr/>
          </p:nvSpPr>
          <p:spPr>
            <a:xfrm>
              <a:off x="9226344" y="3627600"/>
              <a:ext cx="1267015" cy="153888"/>
            </a:xfrm>
            <a:prstGeom prst="rect">
              <a:avLst/>
            </a:prstGeom>
            <a:noFill/>
          </p:spPr>
          <p:txBody>
            <a:bodyPr wrap="square" lIns="0" tIns="0" rIns="0" bIns="0" anchor="b">
              <a:spAutoFit/>
            </a:bodyPr>
            <a:lstStyle/>
            <a:p>
              <a:pPr algn="ctr" fontAlgn="b"/>
              <a:r>
                <a:rPr lang="fr-FR" sz="1000" b="0" i="0">
                  <a:solidFill>
                    <a:srgbClr val="00B1AE"/>
                  </a:solidFill>
                  <a:effectLst/>
                  <a:latin typeface="AvenirMedium"/>
                </a:rPr>
                <a:t>Épandage du digestat</a:t>
              </a:r>
              <a:endParaRPr lang="fr-FR" sz="1000" i="0">
                <a:solidFill>
                  <a:srgbClr val="00B1AE"/>
                </a:solidFill>
                <a:effectLst/>
                <a:latin typeface="AvenirMedium"/>
              </a:endParaRPr>
            </a:p>
          </p:txBody>
        </p:sp>
        <p:sp>
          <p:nvSpPr>
            <p:cNvPr id="39" name="ZoneTexte 38">
              <a:extLst>
                <a:ext uri="{FF2B5EF4-FFF2-40B4-BE49-F238E27FC236}">
                  <a16:creationId xmlns:a16="http://schemas.microsoft.com/office/drawing/2014/main" id="{F1B595AB-4C5B-48BB-9023-E5B2EA4FFFA0}"/>
                </a:ext>
              </a:extLst>
            </p:cNvPr>
            <p:cNvSpPr txBox="1"/>
            <p:nvPr/>
          </p:nvSpPr>
          <p:spPr>
            <a:xfrm>
              <a:off x="7518674" y="3648864"/>
              <a:ext cx="560729" cy="153888"/>
            </a:xfrm>
            <a:prstGeom prst="rect">
              <a:avLst/>
            </a:prstGeom>
            <a:solidFill>
              <a:schemeClr val="bg1"/>
            </a:solidFill>
          </p:spPr>
          <p:txBody>
            <a:bodyPr wrap="square" lIns="0" tIns="0" rIns="0" bIns="0" anchor="b">
              <a:spAutoFit/>
            </a:bodyPr>
            <a:lstStyle/>
            <a:p>
              <a:pPr algn="ctr" fontAlgn="b"/>
              <a:r>
                <a:rPr lang="fr-FR" sz="1000" b="0" i="0">
                  <a:solidFill>
                    <a:srgbClr val="6FB956"/>
                  </a:solidFill>
                  <a:effectLst/>
                  <a:latin typeface="AvenirMedium"/>
                </a:rPr>
                <a:t>Digestat</a:t>
              </a:r>
              <a:endParaRPr lang="fr-FR" sz="1000" i="0">
                <a:solidFill>
                  <a:srgbClr val="6FB956"/>
                </a:solidFill>
                <a:effectLst/>
                <a:latin typeface="AvenirMedium"/>
              </a:endParaRPr>
            </a:p>
          </p:txBody>
        </p:sp>
      </p:grpSp>
      <p:pic>
        <p:nvPicPr>
          <p:cNvPr id="3" name="Image 2" descr="Une image contenant texte, clipart&#10;&#10;Description générée automatiquement">
            <a:extLst>
              <a:ext uri="{FF2B5EF4-FFF2-40B4-BE49-F238E27FC236}">
                <a16:creationId xmlns:a16="http://schemas.microsoft.com/office/drawing/2014/main" id="{E96E5523-94AB-BF19-1A6D-8026E5259EEB}"/>
              </a:ext>
            </a:extLst>
          </p:cNvPr>
          <p:cNvPicPr>
            <a:picLocks noChangeAspect="1"/>
          </p:cNvPicPr>
          <p:nvPr/>
        </p:nvPicPr>
        <p:blipFill>
          <a:blip r:embed="rId7"/>
          <a:stretch>
            <a:fillRect/>
          </a:stretch>
        </p:blipFill>
        <p:spPr>
          <a:xfrm>
            <a:off x="10621903" y="1242832"/>
            <a:ext cx="1406193" cy="918477"/>
          </a:xfrm>
          <a:prstGeom prst="rect">
            <a:avLst/>
          </a:prstGeom>
          <a:ln w="12700">
            <a:noFill/>
          </a:ln>
        </p:spPr>
      </p:pic>
    </p:spTree>
    <p:extLst>
      <p:ext uri="{BB962C8B-B14F-4D97-AF65-F5344CB8AC3E}">
        <p14:creationId xmlns:p14="http://schemas.microsoft.com/office/powerpoint/2010/main" val="324697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3"/>
            <a:ext cx="9439836" cy="774256"/>
          </a:xfrm>
          <a:prstGeom prst="roundRect">
            <a:avLst/>
          </a:prstGeom>
          <a:solidFill>
            <a:srgbClr val="92D050"/>
          </a:solidFill>
        </p:spPr>
        <p:txBody>
          <a:bodyPr>
            <a:noAutofit/>
          </a:bodyPr>
          <a:lstStyle/>
          <a:p>
            <a:r>
              <a:rPr lang="fr-CH" sz="2800">
                <a:solidFill>
                  <a:schemeClr val="bg1"/>
                </a:solidFill>
              </a:rPr>
              <a:t>Près de 20% des véhicules qui roulent en France, ont adopté le BioGNV</a:t>
            </a:r>
          </a:p>
        </p:txBody>
      </p:sp>
      <p:sp>
        <p:nvSpPr>
          <p:cNvPr id="20" name="ZoneTexte 19">
            <a:extLst>
              <a:ext uri="{FF2B5EF4-FFF2-40B4-BE49-F238E27FC236}">
                <a16:creationId xmlns:a16="http://schemas.microsoft.com/office/drawing/2014/main" id="{B08C9251-0389-460A-8E93-0F7B56CF01DA}"/>
              </a:ext>
            </a:extLst>
          </p:cNvPr>
          <p:cNvSpPr txBox="1"/>
          <p:nvPr/>
        </p:nvSpPr>
        <p:spPr>
          <a:xfrm>
            <a:off x="8660645" y="6300180"/>
            <a:ext cx="1905000" cy="246221"/>
          </a:xfrm>
          <a:prstGeom prst="rect">
            <a:avLst/>
          </a:prstGeom>
          <a:noFill/>
        </p:spPr>
        <p:txBody>
          <a:bodyPr wrap="square">
            <a:spAutoFit/>
          </a:bodyPr>
          <a:lstStyle/>
          <a:p>
            <a:pPr algn="ctr"/>
            <a:r>
              <a:rPr lang="fr-FR" sz="1000">
                <a:solidFill>
                  <a:srgbClr val="000000"/>
                </a:solidFill>
                <a:latin typeface="Avenir Book" panose="02000503020000020003" pitchFamily="2" charset="0"/>
              </a:rPr>
              <a:t>*Total </a:t>
            </a:r>
            <a:r>
              <a:rPr lang="fr-FR" sz="1000" err="1">
                <a:solidFill>
                  <a:srgbClr val="000000"/>
                </a:solidFill>
                <a:latin typeface="Avenir Book" panose="02000503020000020003" pitchFamily="2" charset="0"/>
              </a:rPr>
              <a:t>Cost</a:t>
            </a:r>
            <a:r>
              <a:rPr lang="fr-FR" sz="1000">
                <a:solidFill>
                  <a:srgbClr val="000000"/>
                </a:solidFill>
                <a:latin typeface="Avenir Book" panose="02000503020000020003" pitchFamily="2" charset="0"/>
              </a:rPr>
              <a:t> of </a:t>
            </a:r>
            <a:r>
              <a:rPr lang="fr-FR" sz="1000" err="1">
                <a:solidFill>
                  <a:srgbClr val="000000"/>
                </a:solidFill>
                <a:latin typeface="Avenir Book" panose="02000503020000020003" pitchFamily="2" charset="0"/>
              </a:rPr>
              <a:t>Ownership</a:t>
            </a:r>
            <a:endParaRPr lang="fr-FR" sz="1000">
              <a:solidFill>
                <a:srgbClr val="000000"/>
              </a:solidFill>
              <a:latin typeface="Avenir Book" panose="02000503020000020003" pitchFamily="2" charset="0"/>
            </a:endParaRPr>
          </a:p>
        </p:txBody>
      </p:sp>
      <p:pic>
        <p:nvPicPr>
          <p:cNvPr id="58" name="Picture 7" descr="Chart&#10;&#10;Description automatically generated with medium confidence">
            <a:extLst>
              <a:ext uri="{FF2B5EF4-FFF2-40B4-BE49-F238E27FC236}">
                <a16:creationId xmlns:a16="http://schemas.microsoft.com/office/drawing/2014/main" id="{00DA18CC-7604-4793-8674-969CAEB3962E}"/>
              </a:ext>
            </a:extLst>
          </p:cNvPr>
          <p:cNvPicPr>
            <a:picLocks noChangeAspect="1"/>
          </p:cNvPicPr>
          <p:nvPr/>
        </p:nvPicPr>
        <p:blipFill>
          <a:blip r:embed="rId2"/>
          <a:stretch>
            <a:fillRect/>
          </a:stretch>
        </p:blipFill>
        <p:spPr>
          <a:xfrm>
            <a:off x="1253455" y="850408"/>
            <a:ext cx="10033431" cy="5157183"/>
          </a:xfrm>
          <a:prstGeom prst="rect">
            <a:avLst/>
          </a:prstGeom>
        </p:spPr>
      </p:pic>
    </p:spTree>
    <p:extLst>
      <p:ext uri="{BB962C8B-B14F-4D97-AF65-F5344CB8AC3E}">
        <p14:creationId xmlns:p14="http://schemas.microsoft.com/office/powerpoint/2010/main" val="242817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830997"/>
          </a:xfrm>
          <a:prstGeom prst="roundRect">
            <a:avLst/>
          </a:prstGeom>
          <a:solidFill>
            <a:srgbClr val="92D050"/>
          </a:solidFill>
        </p:spPr>
        <p:txBody>
          <a:bodyPr vert="horz" lIns="91440" tIns="45720" rIns="91440" bIns="45720" rtlCol="0" anchor="ctr">
            <a:normAutofit fontScale="90000"/>
          </a:bodyPr>
          <a:lstStyle/>
          <a:p>
            <a:r>
              <a:rPr lang="fr-CH" sz="2800">
                <a:solidFill>
                  <a:schemeClr val="bg1"/>
                </a:solidFill>
              </a:rPr>
              <a:t>Les Zones à Faibles Emissions s’imposent dans toutes les villes à plus de 150 000 habitants</a:t>
            </a:r>
          </a:p>
        </p:txBody>
      </p:sp>
      <p:sp>
        <p:nvSpPr>
          <p:cNvPr id="32" name="ZoneTexte 31">
            <a:extLst>
              <a:ext uri="{FF2B5EF4-FFF2-40B4-BE49-F238E27FC236}">
                <a16:creationId xmlns:a16="http://schemas.microsoft.com/office/drawing/2014/main" id="{2A86DFBD-2D7A-474C-A17B-CA471876E74B}"/>
              </a:ext>
            </a:extLst>
          </p:cNvPr>
          <p:cNvSpPr txBox="1"/>
          <p:nvPr/>
        </p:nvSpPr>
        <p:spPr>
          <a:xfrm>
            <a:off x="9299573" y="1149895"/>
            <a:ext cx="2320454" cy="830997"/>
          </a:xfrm>
          <a:prstGeom prst="rect">
            <a:avLst/>
          </a:prstGeom>
          <a:noFill/>
        </p:spPr>
        <p:txBody>
          <a:bodyPr wrap="square" rtlCol="0">
            <a:spAutoFit/>
          </a:bodyPr>
          <a:lstStyle/>
          <a:p>
            <a:pPr algn="ctr"/>
            <a:r>
              <a:rPr lang="fr-FR" sz="1600" i="1">
                <a:solidFill>
                  <a:schemeClr val="bg1"/>
                </a:solidFill>
              </a:rPr>
              <a:t>Le logo indiquant </a:t>
            </a:r>
          </a:p>
          <a:p>
            <a:pPr algn="ctr"/>
            <a:r>
              <a:rPr lang="fr-FR" sz="1600" i="1">
                <a:solidFill>
                  <a:schemeClr val="bg1"/>
                </a:solidFill>
              </a:rPr>
              <a:t>qu’un véhicule roule </a:t>
            </a:r>
          </a:p>
          <a:p>
            <a:pPr algn="ctr"/>
            <a:r>
              <a:rPr lang="fr-FR" sz="1600" i="1">
                <a:solidFill>
                  <a:schemeClr val="bg1"/>
                </a:solidFill>
              </a:rPr>
              <a:t>au BioGNV : </a:t>
            </a:r>
          </a:p>
        </p:txBody>
      </p:sp>
      <p:sp>
        <p:nvSpPr>
          <p:cNvPr id="69" name="Espace réservé du texte 7">
            <a:extLst>
              <a:ext uri="{FF2B5EF4-FFF2-40B4-BE49-F238E27FC236}">
                <a16:creationId xmlns:a16="http://schemas.microsoft.com/office/drawing/2014/main" id="{681F99FB-26FA-4BA1-9599-25876E73514B}"/>
              </a:ext>
            </a:extLst>
          </p:cNvPr>
          <p:cNvSpPr txBox="1">
            <a:spLocks/>
          </p:cNvSpPr>
          <p:nvPr/>
        </p:nvSpPr>
        <p:spPr>
          <a:xfrm>
            <a:off x="2130063" y="3664467"/>
            <a:ext cx="7582989" cy="1575000"/>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i="1">
                <a:solidFill>
                  <a:schemeClr val="bg1"/>
                </a:solidFill>
              </a:rPr>
              <a:t>Préserver les ressources naturelles, limiter les émissions de gaz à effet de serre </a:t>
            </a:r>
            <a:br>
              <a:rPr lang="fr-FR" b="1" i="1">
                <a:solidFill>
                  <a:schemeClr val="bg1"/>
                </a:solidFill>
              </a:rPr>
            </a:br>
            <a:r>
              <a:rPr lang="fr-FR" b="1" i="1">
                <a:solidFill>
                  <a:schemeClr val="bg1"/>
                </a:solidFill>
              </a:rPr>
              <a:t>et diminuer la pollution atmosphérique sont autant d’enjeux auxquels </a:t>
            </a:r>
            <a:br>
              <a:rPr lang="fr-FR" b="1" i="1">
                <a:solidFill>
                  <a:schemeClr val="bg1"/>
                </a:solidFill>
              </a:rPr>
            </a:br>
            <a:r>
              <a:rPr lang="fr-FR" b="1" i="1">
                <a:solidFill>
                  <a:schemeClr val="bg1"/>
                </a:solidFill>
              </a:rPr>
              <a:t>transporteurs et collectivités sont, aujourd’hui, confrontés et doivent répondre </a:t>
            </a:r>
            <a:br>
              <a:rPr lang="fr-FR" b="1" i="1">
                <a:solidFill>
                  <a:schemeClr val="bg1"/>
                </a:solidFill>
              </a:rPr>
            </a:br>
            <a:r>
              <a:rPr lang="fr-FR" b="1" i="1">
                <a:solidFill>
                  <a:schemeClr val="bg1"/>
                </a:solidFill>
              </a:rPr>
              <a:t>avec des solutions innovantes, attractives et concrètes. </a:t>
            </a:r>
          </a:p>
          <a:p>
            <a:pPr marL="0" indent="0" algn="ctr">
              <a:spcBef>
                <a:spcPts val="0"/>
              </a:spcBef>
              <a:buFont typeface="Arial" panose="020B0604020202020204" pitchFamily="34" charset="0"/>
              <a:buNone/>
            </a:pPr>
            <a:endParaRPr lang="fr-FR" b="1">
              <a:solidFill>
                <a:schemeClr val="bg1"/>
              </a:solidFill>
            </a:endParaRPr>
          </a:p>
          <a:p>
            <a:pPr marL="0" indent="0" algn="ctr">
              <a:spcBef>
                <a:spcPts val="0"/>
              </a:spcBef>
              <a:buNone/>
            </a:pPr>
            <a:r>
              <a:rPr lang="fr-FR" b="1">
                <a:solidFill>
                  <a:schemeClr val="bg1"/>
                </a:solidFill>
              </a:rPr>
              <a:t>Le passage à des solutions de mobilité durable n’est plus une alternative.</a:t>
            </a:r>
          </a:p>
          <a:p>
            <a:pPr marL="0" indent="0" algn="ctr">
              <a:spcBef>
                <a:spcPts val="0"/>
              </a:spcBef>
              <a:buNone/>
            </a:pPr>
            <a:r>
              <a:rPr lang="fr-FR" b="1">
                <a:solidFill>
                  <a:schemeClr val="bg1"/>
                </a:solidFill>
              </a:rPr>
              <a:t>Un certain nombre de mesure sont déjà engagées dans ce sens.  </a:t>
            </a:r>
          </a:p>
        </p:txBody>
      </p:sp>
      <p:sp>
        <p:nvSpPr>
          <p:cNvPr id="16" name="ZoneTexte 15">
            <a:extLst>
              <a:ext uri="{FF2B5EF4-FFF2-40B4-BE49-F238E27FC236}">
                <a16:creationId xmlns:a16="http://schemas.microsoft.com/office/drawing/2014/main" id="{7AADAE34-6164-4A49-9C93-2B04BC186FC4}"/>
              </a:ext>
            </a:extLst>
          </p:cNvPr>
          <p:cNvSpPr txBox="1"/>
          <p:nvPr/>
        </p:nvSpPr>
        <p:spPr>
          <a:xfrm>
            <a:off x="637154" y="1845157"/>
            <a:ext cx="8218117" cy="2893100"/>
          </a:xfrm>
          <a:prstGeom prst="rect">
            <a:avLst/>
          </a:prstGeom>
          <a:noFill/>
        </p:spPr>
        <p:txBody>
          <a:bodyPr wrap="square">
            <a:spAutoFit/>
          </a:bodyPr>
          <a:lstStyle/>
          <a:p>
            <a:r>
              <a:rPr lang="fr-FR" sz="1400" b="1">
                <a:solidFill>
                  <a:srgbClr val="383838"/>
                </a:solidFill>
                <a:effectLst/>
                <a:latin typeface="Avenir Black" panose="02000503020000020003" pitchFamily="2" charset="0"/>
              </a:rPr>
              <a:t>         </a:t>
            </a:r>
            <a:r>
              <a:rPr lang="fr-FR" sz="1400" b="1">
                <a:solidFill>
                  <a:srgbClr val="F9B300"/>
                </a:solidFill>
                <a:effectLst/>
                <a:latin typeface="Avenir Black" panose="02000503020000020003" pitchFamily="2" charset="0"/>
              </a:rPr>
              <a:t>CONTEXTE ? </a:t>
            </a:r>
          </a:p>
          <a:p>
            <a:r>
              <a:rPr lang="fr-FR" sz="1400" b="0" i="0">
                <a:solidFill>
                  <a:srgbClr val="383838"/>
                </a:solidFill>
                <a:effectLst/>
                <a:latin typeface="Avenir Book" panose="02000503020000020003" pitchFamily="2" charset="0"/>
              </a:rPr>
              <a:t>Dans le cadre de la loi climat et résilience prévoit la création de ZFE dans toutes </a:t>
            </a:r>
            <a:br>
              <a:rPr lang="fr-FR" sz="1400" b="0" i="0">
                <a:solidFill>
                  <a:srgbClr val="383838"/>
                </a:solidFill>
                <a:effectLst/>
                <a:latin typeface="Avenir Book" panose="02000503020000020003" pitchFamily="2" charset="0"/>
              </a:rPr>
            </a:br>
            <a:r>
              <a:rPr lang="fr-FR" sz="1400" b="0" i="0">
                <a:solidFill>
                  <a:srgbClr val="383838"/>
                </a:solidFill>
                <a:effectLst/>
                <a:latin typeface="Avenir Book" panose="02000503020000020003" pitchFamily="2" charset="0"/>
              </a:rPr>
              <a:t>les communes de plus de 150.000 habitants, avant le 31 décembre 2024. </a:t>
            </a:r>
          </a:p>
          <a:p>
            <a:endParaRPr lang="fr-FR" sz="1400" u="sng">
              <a:solidFill>
                <a:srgbClr val="383838"/>
              </a:solidFill>
              <a:latin typeface="Avenir Book" panose="02000503020000020003" pitchFamily="2" charset="0"/>
            </a:endParaRPr>
          </a:p>
          <a:p>
            <a:r>
              <a:rPr lang="fr-FR" sz="1400" b="1">
                <a:solidFill>
                  <a:srgbClr val="383838"/>
                </a:solidFill>
                <a:latin typeface="Avenir Black" panose="02000503020000020003" pitchFamily="2" charset="0"/>
              </a:rPr>
              <a:t>         </a:t>
            </a:r>
            <a:r>
              <a:rPr lang="fr-FR" sz="1400" b="1">
                <a:solidFill>
                  <a:srgbClr val="F9B300"/>
                </a:solidFill>
                <a:latin typeface="Avenir Black" panose="02000503020000020003" pitchFamily="2" charset="0"/>
              </a:rPr>
              <a:t>QU’EST-CE QU’UNE ZFE ? </a:t>
            </a:r>
          </a:p>
          <a:p>
            <a:r>
              <a:rPr lang="fr-FR" sz="1400" b="0" i="0">
                <a:solidFill>
                  <a:srgbClr val="383838"/>
                </a:solidFill>
                <a:effectLst/>
                <a:latin typeface="Avenir Book" panose="02000503020000020003" pitchFamily="2" charset="0"/>
              </a:rPr>
              <a:t>Les zones à faibles émissions mobilité (ZFE-m) ont été créées pour protéger les habitants des villes </a:t>
            </a:r>
            <a:br>
              <a:rPr lang="fr-FR" sz="1400" b="0" i="0">
                <a:solidFill>
                  <a:srgbClr val="383838"/>
                </a:solidFill>
                <a:effectLst/>
                <a:latin typeface="Avenir Book" panose="02000503020000020003" pitchFamily="2" charset="0"/>
              </a:rPr>
            </a:br>
            <a:r>
              <a:rPr lang="fr-FR" sz="1400" b="0" i="0">
                <a:solidFill>
                  <a:srgbClr val="383838"/>
                </a:solidFill>
                <a:effectLst/>
                <a:latin typeface="Avenir Book" panose="02000503020000020003" pitchFamily="2" charset="0"/>
              </a:rPr>
              <a:t>et métropoles où la pollution de l’air est importante. </a:t>
            </a:r>
            <a:br>
              <a:rPr lang="fr-FR" sz="1400" b="0" i="0">
                <a:solidFill>
                  <a:srgbClr val="383838"/>
                </a:solidFill>
                <a:effectLst/>
                <a:latin typeface="Avenir Book" panose="02000503020000020003" pitchFamily="2" charset="0"/>
              </a:rPr>
            </a:br>
            <a:r>
              <a:rPr lang="fr-FR" sz="1400" b="0" i="0">
                <a:solidFill>
                  <a:srgbClr val="383838"/>
                </a:solidFill>
                <a:effectLst/>
                <a:latin typeface="Avenir Book" panose="02000503020000020003" pitchFamily="2" charset="0"/>
              </a:rPr>
              <a:t>Dans le périmètre d’une ZFE-m, </a:t>
            </a:r>
            <a:r>
              <a:rPr lang="fr-FR" sz="1400" b="1" i="1">
                <a:solidFill>
                  <a:srgbClr val="F9B300"/>
                </a:solidFill>
                <a:effectLst/>
                <a:latin typeface="Avenir Black Oblique" panose="02000503020000020003" pitchFamily="2" charset="0"/>
              </a:rPr>
              <a:t>seuls les véhicules les moins polluants (en fonction de </a:t>
            </a:r>
            <a:br>
              <a:rPr lang="fr-FR" sz="1400" b="1" i="1">
                <a:solidFill>
                  <a:srgbClr val="F9B300"/>
                </a:solidFill>
                <a:effectLst/>
                <a:latin typeface="Avenir Black Oblique" panose="02000503020000020003" pitchFamily="2" charset="0"/>
              </a:rPr>
            </a:br>
            <a:r>
              <a:rPr lang="fr-FR" sz="1400" b="1" i="1">
                <a:solidFill>
                  <a:srgbClr val="F9B300"/>
                </a:solidFill>
                <a:effectLst/>
                <a:latin typeface="Avenir Black Oblique" panose="02000503020000020003" pitchFamily="2" charset="0"/>
              </a:rPr>
              <a:t>leur certificat Crit’Air) ont le droit d’y circuler. </a:t>
            </a:r>
            <a:r>
              <a:rPr lang="fr-FR" sz="1400" b="0" i="0">
                <a:solidFill>
                  <a:srgbClr val="383838"/>
                </a:solidFill>
                <a:effectLst/>
                <a:latin typeface="Avenir Book" panose="02000503020000020003" pitchFamily="2" charset="0"/>
              </a:rPr>
              <a:t>Ce sont les communes qui fixent les périodes où </a:t>
            </a:r>
            <a:br>
              <a:rPr lang="fr-FR" sz="1400" b="0" i="0">
                <a:solidFill>
                  <a:srgbClr val="383838"/>
                </a:solidFill>
                <a:effectLst/>
                <a:latin typeface="Avenir Book" panose="02000503020000020003" pitchFamily="2" charset="0"/>
              </a:rPr>
            </a:br>
            <a:r>
              <a:rPr lang="fr-FR" sz="1400" b="0" i="0">
                <a:solidFill>
                  <a:srgbClr val="383838"/>
                </a:solidFill>
                <a:effectLst/>
                <a:latin typeface="Avenir Book" panose="02000503020000020003" pitchFamily="2" charset="0"/>
              </a:rPr>
              <a:t>la circulation est restreinte, les types de véhicules concernés (voitures, poids lourds, </a:t>
            </a:r>
            <a:r>
              <a:rPr lang="fr-FR" sz="1400" b="0" i="0" err="1">
                <a:solidFill>
                  <a:srgbClr val="383838"/>
                </a:solidFill>
                <a:effectLst/>
                <a:latin typeface="Avenir Book" panose="02000503020000020003" pitchFamily="2" charset="0"/>
              </a:rPr>
              <a:t>etc</a:t>
            </a:r>
            <a:r>
              <a:rPr lang="fr-FR" sz="1400" b="0" i="0">
                <a:solidFill>
                  <a:srgbClr val="383838"/>
                </a:solidFill>
                <a:effectLst/>
                <a:latin typeface="Avenir Book" panose="02000503020000020003" pitchFamily="2" charset="0"/>
              </a:rPr>
              <a:t>) ainsi que </a:t>
            </a:r>
            <a:br>
              <a:rPr lang="fr-FR" sz="1400" b="0" i="0">
                <a:solidFill>
                  <a:srgbClr val="383838"/>
                </a:solidFill>
                <a:effectLst/>
                <a:latin typeface="Avenir Book" panose="02000503020000020003" pitchFamily="2" charset="0"/>
              </a:rPr>
            </a:br>
            <a:r>
              <a:rPr lang="fr-FR" sz="1400" b="0" i="0">
                <a:solidFill>
                  <a:srgbClr val="383838"/>
                </a:solidFill>
                <a:effectLst/>
                <a:latin typeface="Avenir Book" panose="02000503020000020003" pitchFamily="2" charset="0"/>
              </a:rPr>
              <a:t>le niveau Crit’Air minimum pour pouvoir circuler.</a:t>
            </a:r>
          </a:p>
          <a:p>
            <a:endParaRPr lang="fr-FR" sz="1400">
              <a:solidFill>
                <a:srgbClr val="383838"/>
              </a:solidFill>
              <a:latin typeface="Avenir Book" panose="02000503020000020003" pitchFamily="2" charset="0"/>
            </a:endParaRPr>
          </a:p>
          <a:p>
            <a:r>
              <a:rPr lang="fr-FR" sz="1400" b="1">
                <a:solidFill>
                  <a:srgbClr val="383838"/>
                </a:solidFill>
                <a:latin typeface="Avenir Black" panose="02000503020000020003" pitchFamily="2" charset="0"/>
              </a:rPr>
              <a:t>         </a:t>
            </a:r>
            <a:r>
              <a:rPr lang="fr-FR" sz="1400" b="1">
                <a:solidFill>
                  <a:srgbClr val="F9B300"/>
                </a:solidFill>
                <a:latin typeface="Avenir Black" panose="02000503020000020003" pitchFamily="2" charset="0"/>
              </a:rPr>
              <a:t>LA CATÉGORISATION DES VÉHICULES</a:t>
            </a:r>
            <a:endParaRPr lang="fr-FR" sz="1400" b="0" i="0">
              <a:solidFill>
                <a:srgbClr val="383838"/>
              </a:solidFill>
              <a:effectLst/>
              <a:latin typeface="Avenir Book" panose="02000503020000020003" pitchFamily="2" charset="0"/>
            </a:endParaRPr>
          </a:p>
        </p:txBody>
      </p:sp>
      <p:pic>
        <p:nvPicPr>
          <p:cNvPr id="17" name="Image 16">
            <a:extLst>
              <a:ext uri="{FF2B5EF4-FFF2-40B4-BE49-F238E27FC236}">
                <a16:creationId xmlns:a16="http://schemas.microsoft.com/office/drawing/2014/main" id="{7B703138-3682-4490-BBD2-80CDFD7D64D2}"/>
              </a:ext>
            </a:extLst>
          </p:cNvPr>
          <p:cNvPicPr>
            <a:picLocks noChangeAspect="1"/>
          </p:cNvPicPr>
          <p:nvPr/>
        </p:nvPicPr>
        <p:blipFill>
          <a:blip r:embed="rId2"/>
          <a:stretch>
            <a:fillRect/>
          </a:stretch>
        </p:blipFill>
        <p:spPr>
          <a:xfrm>
            <a:off x="637154" y="4629876"/>
            <a:ext cx="5240338" cy="1262063"/>
          </a:xfrm>
          <a:prstGeom prst="rect">
            <a:avLst/>
          </a:prstGeom>
        </p:spPr>
      </p:pic>
      <p:sp>
        <p:nvSpPr>
          <p:cNvPr id="18" name="Rectangle 17">
            <a:extLst>
              <a:ext uri="{FF2B5EF4-FFF2-40B4-BE49-F238E27FC236}">
                <a16:creationId xmlns:a16="http://schemas.microsoft.com/office/drawing/2014/main" id="{0F863208-D4FC-401E-A5D5-A59AD2D96D43}"/>
              </a:ext>
            </a:extLst>
          </p:cNvPr>
          <p:cNvSpPr/>
          <p:nvPr/>
        </p:nvSpPr>
        <p:spPr>
          <a:xfrm>
            <a:off x="9262229" y="1163736"/>
            <a:ext cx="2141017" cy="1442101"/>
          </a:xfrm>
          <a:prstGeom prst="rect">
            <a:avLst/>
          </a:prstGeom>
          <a:solidFill>
            <a:srgbClr val="F9B300"/>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220589E4-B55A-4623-B59F-3DD1937C0B74}"/>
              </a:ext>
            </a:extLst>
          </p:cNvPr>
          <p:cNvSpPr txBox="1"/>
          <p:nvPr/>
        </p:nvSpPr>
        <p:spPr>
          <a:xfrm>
            <a:off x="9149832" y="1349086"/>
            <a:ext cx="2320454" cy="1077218"/>
          </a:xfrm>
          <a:prstGeom prst="rect">
            <a:avLst/>
          </a:prstGeom>
          <a:noFill/>
        </p:spPr>
        <p:txBody>
          <a:bodyPr wrap="square" rtlCol="0">
            <a:spAutoFit/>
          </a:bodyPr>
          <a:lstStyle/>
          <a:p>
            <a:pPr lvl="0" algn="ctr">
              <a:defRPr/>
            </a:pPr>
            <a:r>
              <a:rPr lang="fr-FR" sz="1600" i="1">
                <a:solidFill>
                  <a:schemeClr val="bg1"/>
                </a:solidFill>
                <a:latin typeface="Marianne"/>
              </a:rPr>
              <a:t>Le BioGNV/GNV </a:t>
            </a:r>
            <a:br>
              <a:rPr lang="fr-FR" sz="1600" i="1">
                <a:solidFill>
                  <a:schemeClr val="bg1"/>
                </a:solidFill>
                <a:latin typeface="Marianne"/>
              </a:rPr>
            </a:br>
            <a:r>
              <a:rPr lang="fr-FR" sz="1600" i="1">
                <a:solidFill>
                  <a:schemeClr val="bg1"/>
                </a:solidFill>
                <a:latin typeface="Marianne"/>
              </a:rPr>
              <a:t>permet de répondre </a:t>
            </a:r>
            <a:br>
              <a:rPr lang="fr-FR" sz="1600" i="1">
                <a:solidFill>
                  <a:schemeClr val="bg1"/>
                </a:solidFill>
                <a:latin typeface="Marianne"/>
              </a:rPr>
            </a:br>
            <a:r>
              <a:rPr lang="fr-FR" sz="1600" i="1">
                <a:solidFill>
                  <a:schemeClr val="bg1"/>
                </a:solidFill>
                <a:latin typeface="Marianne"/>
              </a:rPr>
              <a:t>aux critères </a:t>
            </a:r>
            <a:br>
              <a:rPr lang="fr-FR" sz="1600" i="1">
                <a:solidFill>
                  <a:schemeClr val="bg1"/>
                </a:solidFill>
                <a:latin typeface="Marianne"/>
              </a:rPr>
            </a:br>
            <a:r>
              <a:rPr lang="fr-FR" sz="1600" i="1">
                <a:solidFill>
                  <a:schemeClr val="bg1"/>
                </a:solidFill>
                <a:latin typeface="Marianne"/>
              </a:rPr>
              <a:t>les plus stricts </a:t>
            </a:r>
          </a:p>
        </p:txBody>
      </p:sp>
      <p:pic>
        <p:nvPicPr>
          <p:cNvPr id="20" name="Image 19">
            <a:extLst>
              <a:ext uri="{FF2B5EF4-FFF2-40B4-BE49-F238E27FC236}">
                <a16:creationId xmlns:a16="http://schemas.microsoft.com/office/drawing/2014/main" id="{1142874F-07B5-4A58-A919-37F887ED2BEC}"/>
              </a:ext>
            </a:extLst>
          </p:cNvPr>
          <p:cNvPicPr>
            <a:picLocks noChangeAspect="1"/>
          </p:cNvPicPr>
          <p:nvPr/>
        </p:nvPicPr>
        <p:blipFill>
          <a:blip r:embed="rId3"/>
          <a:stretch>
            <a:fillRect/>
          </a:stretch>
        </p:blipFill>
        <p:spPr>
          <a:xfrm>
            <a:off x="9262230" y="2605838"/>
            <a:ext cx="2141016" cy="1395100"/>
          </a:xfrm>
          <a:prstGeom prst="rect">
            <a:avLst/>
          </a:prstGeom>
          <a:ln w="12700">
            <a:noFill/>
          </a:ln>
        </p:spPr>
      </p:pic>
      <p:sp>
        <p:nvSpPr>
          <p:cNvPr id="21" name="Rectangle : coins arrondis 20">
            <a:extLst>
              <a:ext uri="{FF2B5EF4-FFF2-40B4-BE49-F238E27FC236}">
                <a16:creationId xmlns:a16="http://schemas.microsoft.com/office/drawing/2014/main" id="{0B0069FD-7A9D-43DF-A227-B3E11FA480E1}"/>
              </a:ext>
            </a:extLst>
          </p:cNvPr>
          <p:cNvSpPr/>
          <p:nvPr/>
        </p:nvSpPr>
        <p:spPr>
          <a:xfrm>
            <a:off x="719477" y="1952313"/>
            <a:ext cx="340748" cy="59612"/>
          </a:xfrm>
          <a:prstGeom prst="roundRect">
            <a:avLst/>
          </a:prstGeom>
          <a:solidFill>
            <a:srgbClr val="F9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F9B200"/>
              </a:highlight>
            </a:endParaRPr>
          </a:p>
        </p:txBody>
      </p:sp>
      <p:sp>
        <p:nvSpPr>
          <p:cNvPr id="22" name="Rectangle : coins arrondis 21">
            <a:extLst>
              <a:ext uri="{FF2B5EF4-FFF2-40B4-BE49-F238E27FC236}">
                <a16:creationId xmlns:a16="http://schemas.microsoft.com/office/drawing/2014/main" id="{6888D98A-04DE-4EE0-BE16-5667C3BE4D2E}"/>
              </a:ext>
            </a:extLst>
          </p:cNvPr>
          <p:cNvSpPr/>
          <p:nvPr/>
        </p:nvSpPr>
        <p:spPr>
          <a:xfrm>
            <a:off x="719476" y="2805284"/>
            <a:ext cx="340749" cy="45719"/>
          </a:xfrm>
          <a:prstGeom prst="roundRect">
            <a:avLst/>
          </a:prstGeom>
          <a:solidFill>
            <a:srgbClr val="F9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F9B200"/>
              </a:highlight>
            </a:endParaRPr>
          </a:p>
        </p:txBody>
      </p:sp>
      <p:pic>
        <p:nvPicPr>
          <p:cNvPr id="23" name="Picture 2">
            <a:extLst>
              <a:ext uri="{FF2B5EF4-FFF2-40B4-BE49-F238E27FC236}">
                <a16:creationId xmlns:a16="http://schemas.microsoft.com/office/drawing/2014/main" id="{8F334D10-AE7C-4ACD-AB81-ACFABDC8C136}"/>
              </a:ext>
            </a:extLst>
          </p:cNvPr>
          <p:cNvPicPr>
            <a:picLocks noChangeAspect="1" noChangeArrowheads="1"/>
          </p:cNvPicPr>
          <p:nvPr/>
        </p:nvPicPr>
        <p:blipFill>
          <a:blip r:embed="rId4"/>
          <a:srcRect/>
          <a:stretch/>
        </p:blipFill>
        <p:spPr bwMode="auto">
          <a:xfrm>
            <a:off x="9713052" y="4638479"/>
            <a:ext cx="1194014" cy="12019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 coins arrondis 23">
            <a:extLst>
              <a:ext uri="{FF2B5EF4-FFF2-40B4-BE49-F238E27FC236}">
                <a16:creationId xmlns:a16="http://schemas.microsoft.com/office/drawing/2014/main" id="{259A3286-ED21-4703-A665-C18EC3AF61D1}"/>
              </a:ext>
            </a:extLst>
          </p:cNvPr>
          <p:cNvSpPr/>
          <p:nvPr/>
        </p:nvSpPr>
        <p:spPr>
          <a:xfrm>
            <a:off x="719476" y="4527998"/>
            <a:ext cx="340749" cy="45719"/>
          </a:xfrm>
          <a:prstGeom prst="roundRect">
            <a:avLst/>
          </a:prstGeom>
          <a:solidFill>
            <a:srgbClr val="F9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F9B200"/>
              </a:highlight>
            </a:endParaRPr>
          </a:p>
        </p:txBody>
      </p:sp>
      <p:cxnSp>
        <p:nvCxnSpPr>
          <p:cNvPr id="25" name="Connecteur droit 24">
            <a:extLst>
              <a:ext uri="{FF2B5EF4-FFF2-40B4-BE49-F238E27FC236}">
                <a16:creationId xmlns:a16="http://schemas.microsoft.com/office/drawing/2014/main" id="{C4E1A275-A4A8-4B6C-B9EE-DC0BB99E52FE}"/>
              </a:ext>
            </a:extLst>
          </p:cNvPr>
          <p:cNvCxnSpPr/>
          <p:nvPr/>
        </p:nvCxnSpPr>
        <p:spPr>
          <a:xfrm>
            <a:off x="6060769" y="5262768"/>
            <a:ext cx="3541853" cy="0"/>
          </a:xfrm>
          <a:prstGeom prst="line">
            <a:avLst/>
          </a:prstGeom>
          <a:ln w="25400">
            <a:solidFill>
              <a:srgbClr val="F9B300"/>
            </a:solidFill>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4E1C48EA-CCE3-4C86-96BC-0996A8A05B5D}"/>
              </a:ext>
            </a:extLst>
          </p:cNvPr>
          <p:cNvGrpSpPr/>
          <p:nvPr/>
        </p:nvGrpSpPr>
        <p:grpSpPr>
          <a:xfrm rot="16200000">
            <a:off x="7852620" y="5048239"/>
            <a:ext cx="431936" cy="431936"/>
            <a:chOff x="9920360" y="3719955"/>
            <a:chExt cx="431936" cy="431936"/>
          </a:xfrm>
        </p:grpSpPr>
        <p:sp>
          <p:nvSpPr>
            <p:cNvPr id="27" name="Ellipse 26">
              <a:extLst>
                <a:ext uri="{FF2B5EF4-FFF2-40B4-BE49-F238E27FC236}">
                  <a16:creationId xmlns:a16="http://schemas.microsoft.com/office/drawing/2014/main" id="{12FEBA47-1B5D-4943-91F4-7CD801B113FD}"/>
                </a:ext>
              </a:extLst>
            </p:cNvPr>
            <p:cNvSpPr/>
            <p:nvPr/>
          </p:nvSpPr>
          <p:spPr>
            <a:xfrm>
              <a:off x="9920360" y="3719955"/>
              <a:ext cx="431936" cy="431936"/>
            </a:xfrm>
            <a:prstGeom prst="ellipse">
              <a:avLst/>
            </a:prstGeom>
            <a:solidFill>
              <a:schemeClr val="bg1"/>
            </a:solidFill>
            <a:ln w="25400">
              <a:solidFill>
                <a:srgbClr val="F9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grpSp>
          <p:nvGrpSpPr>
            <p:cNvPr id="28" name="Groupe 27">
              <a:extLst>
                <a:ext uri="{FF2B5EF4-FFF2-40B4-BE49-F238E27FC236}">
                  <a16:creationId xmlns:a16="http://schemas.microsoft.com/office/drawing/2014/main" id="{F4CA2603-3E5F-4D13-8D46-398C8CE32A76}"/>
                </a:ext>
              </a:extLst>
            </p:cNvPr>
            <p:cNvGrpSpPr/>
            <p:nvPr/>
          </p:nvGrpSpPr>
          <p:grpSpPr>
            <a:xfrm>
              <a:off x="10039956" y="3806988"/>
              <a:ext cx="192742" cy="257871"/>
              <a:chOff x="9806144" y="2777572"/>
              <a:chExt cx="697361" cy="933001"/>
            </a:xfrm>
          </p:grpSpPr>
          <p:cxnSp>
            <p:nvCxnSpPr>
              <p:cNvPr id="29" name="Connecteur droit 28">
                <a:extLst>
                  <a:ext uri="{FF2B5EF4-FFF2-40B4-BE49-F238E27FC236}">
                    <a16:creationId xmlns:a16="http://schemas.microsoft.com/office/drawing/2014/main" id="{88A57B72-16C8-4792-A1EA-2611DF0D1569}"/>
                  </a:ext>
                </a:extLst>
              </p:cNvPr>
              <p:cNvCxnSpPr>
                <a:cxnSpLocks/>
              </p:cNvCxnSpPr>
              <p:nvPr/>
            </p:nvCxnSpPr>
            <p:spPr>
              <a:xfrm>
                <a:off x="10154994" y="2777572"/>
                <a:ext cx="0" cy="933001"/>
              </a:xfrm>
              <a:prstGeom prst="line">
                <a:avLst/>
              </a:prstGeom>
              <a:ln w="25400">
                <a:solidFill>
                  <a:srgbClr val="F9B30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3B6553C5-5023-4291-BE07-500C0D05149E}"/>
                  </a:ext>
                </a:extLst>
              </p:cNvPr>
              <p:cNvCxnSpPr>
                <a:cxnSpLocks/>
              </p:cNvCxnSpPr>
              <p:nvPr/>
            </p:nvCxnSpPr>
            <p:spPr>
              <a:xfrm flipH="1">
                <a:off x="10154994" y="3357970"/>
                <a:ext cx="348511" cy="348512"/>
              </a:xfrm>
              <a:prstGeom prst="line">
                <a:avLst/>
              </a:prstGeom>
              <a:ln w="25400" cap="rnd">
                <a:solidFill>
                  <a:srgbClr val="F9B30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9EE8D8A-A633-469C-98FD-44B2F9672EA5}"/>
                  </a:ext>
                </a:extLst>
              </p:cNvPr>
              <p:cNvCxnSpPr>
                <a:cxnSpLocks/>
              </p:cNvCxnSpPr>
              <p:nvPr/>
            </p:nvCxnSpPr>
            <p:spPr>
              <a:xfrm flipH="1" flipV="1">
                <a:off x="9806144" y="3357633"/>
                <a:ext cx="348850" cy="348849"/>
              </a:xfrm>
              <a:prstGeom prst="line">
                <a:avLst/>
              </a:prstGeom>
              <a:ln w="25400" cap="rnd">
                <a:solidFill>
                  <a:srgbClr val="F9B300"/>
                </a:solidFill>
              </a:ln>
            </p:spPr>
            <p:style>
              <a:lnRef idx="1">
                <a:schemeClr val="accent1"/>
              </a:lnRef>
              <a:fillRef idx="0">
                <a:schemeClr val="accent1"/>
              </a:fillRef>
              <a:effectRef idx="0">
                <a:schemeClr val="accent1"/>
              </a:effectRef>
              <a:fontRef idx="minor">
                <a:schemeClr val="tx1"/>
              </a:fontRef>
            </p:style>
          </p:cxnSp>
        </p:grpSp>
      </p:grpSp>
      <p:grpSp>
        <p:nvGrpSpPr>
          <p:cNvPr id="33" name="Groupe 32">
            <a:extLst>
              <a:ext uri="{FF2B5EF4-FFF2-40B4-BE49-F238E27FC236}">
                <a16:creationId xmlns:a16="http://schemas.microsoft.com/office/drawing/2014/main" id="{22F8F8D7-927A-4AFB-B2A8-1FD71D0278EE}"/>
              </a:ext>
            </a:extLst>
          </p:cNvPr>
          <p:cNvGrpSpPr/>
          <p:nvPr/>
        </p:nvGrpSpPr>
        <p:grpSpPr>
          <a:xfrm>
            <a:off x="10089615" y="4014780"/>
            <a:ext cx="431936" cy="431936"/>
            <a:chOff x="9920360" y="3719955"/>
            <a:chExt cx="431936" cy="431936"/>
          </a:xfrm>
        </p:grpSpPr>
        <p:sp>
          <p:nvSpPr>
            <p:cNvPr id="34" name="Ellipse 33">
              <a:extLst>
                <a:ext uri="{FF2B5EF4-FFF2-40B4-BE49-F238E27FC236}">
                  <a16:creationId xmlns:a16="http://schemas.microsoft.com/office/drawing/2014/main" id="{1FB54DBE-FF89-4423-A34C-5CAB47208501}"/>
                </a:ext>
              </a:extLst>
            </p:cNvPr>
            <p:cNvSpPr/>
            <p:nvPr/>
          </p:nvSpPr>
          <p:spPr>
            <a:xfrm>
              <a:off x="9920360" y="3719955"/>
              <a:ext cx="431936" cy="431936"/>
            </a:xfrm>
            <a:prstGeom prst="ellipse">
              <a:avLst/>
            </a:prstGeom>
            <a:solidFill>
              <a:schemeClr val="bg1"/>
            </a:solidFill>
            <a:ln w="25400">
              <a:solidFill>
                <a:srgbClr val="F9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grpSp>
          <p:nvGrpSpPr>
            <p:cNvPr id="35" name="Groupe 34">
              <a:extLst>
                <a:ext uri="{FF2B5EF4-FFF2-40B4-BE49-F238E27FC236}">
                  <a16:creationId xmlns:a16="http://schemas.microsoft.com/office/drawing/2014/main" id="{1530731B-AAD3-41B6-B210-29371F225129}"/>
                </a:ext>
              </a:extLst>
            </p:cNvPr>
            <p:cNvGrpSpPr/>
            <p:nvPr/>
          </p:nvGrpSpPr>
          <p:grpSpPr>
            <a:xfrm>
              <a:off x="10039956" y="3806988"/>
              <a:ext cx="192742" cy="257871"/>
              <a:chOff x="9806144" y="2777572"/>
              <a:chExt cx="697361" cy="933001"/>
            </a:xfrm>
          </p:grpSpPr>
          <p:cxnSp>
            <p:nvCxnSpPr>
              <p:cNvPr id="36" name="Connecteur droit 35">
                <a:extLst>
                  <a:ext uri="{FF2B5EF4-FFF2-40B4-BE49-F238E27FC236}">
                    <a16:creationId xmlns:a16="http://schemas.microsoft.com/office/drawing/2014/main" id="{640229DB-4FAB-4CFC-BEFB-6E4B7E188359}"/>
                  </a:ext>
                </a:extLst>
              </p:cNvPr>
              <p:cNvCxnSpPr>
                <a:cxnSpLocks/>
              </p:cNvCxnSpPr>
              <p:nvPr/>
            </p:nvCxnSpPr>
            <p:spPr>
              <a:xfrm>
                <a:off x="10154994" y="2777572"/>
                <a:ext cx="0" cy="933001"/>
              </a:xfrm>
              <a:prstGeom prst="line">
                <a:avLst/>
              </a:prstGeom>
              <a:ln w="25400">
                <a:solidFill>
                  <a:srgbClr val="F9B30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AFCF729C-2FF6-4F88-82B0-8D80732358B0}"/>
                  </a:ext>
                </a:extLst>
              </p:cNvPr>
              <p:cNvCxnSpPr>
                <a:cxnSpLocks/>
              </p:cNvCxnSpPr>
              <p:nvPr/>
            </p:nvCxnSpPr>
            <p:spPr>
              <a:xfrm flipH="1">
                <a:off x="10154994" y="3357970"/>
                <a:ext cx="348511" cy="348512"/>
              </a:xfrm>
              <a:prstGeom prst="line">
                <a:avLst/>
              </a:prstGeom>
              <a:ln w="25400" cap="rnd">
                <a:solidFill>
                  <a:srgbClr val="F9B30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2696EA9A-B19E-4FC4-9B22-80F5D0C02C65}"/>
                  </a:ext>
                </a:extLst>
              </p:cNvPr>
              <p:cNvCxnSpPr>
                <a:cxnSpLocks/>
              </p:cNvCxnSpPr>
              <p:nvPr/>
            </p:nvCxnSpPr>
            <p:spPr>
              <a:xfrm flipH="1" flipV="1">
                <a:off x="9806144" y="3357633"/>
                <a:ext cx="348850" cy="348849"/>
              </a:xfrm>
              <a:prstGeom prst="line">
                <a:avLst/>
              </a:prstGeom>
              <a:ln w="25400" cap="rnd">
                <a:solidFill>
                  <a:srgbClr val="F9B3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9548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4B85E8-A92E-F480-0614-BB86EB05A16D}"/>
              </a:ext>
            </a:extLst>
          </p:cNvPr>
          <p:cNvSpPr>
            <a:spLocks noGrp="1"/>
          </p:cNvSpPr>
          <p:nvPr>
            <p:ph type="title"/>
          </p:nvPr>
        </p:nvSpPr>
        <p:spPr>
          <a:xfrm>
            <a:off x="2752165" y="76152"/>
            <a:ext cx="9439836" cy="865661"/>
          </a:xfrm>
          <a:prstGeom prst="roundRect">
            <a:avLst/>
          </a:prstGeom>
          <a:solidFill>
            <a:srgbClr val="92D050"/>
          </a:solidFill>
        </p:spPr>
        <p:txBody>
          <a:bodyPr>
            <a:normAutofit fontScale="90000"/>
          </a:bodyPr>
          <a:lstStyle/>
          <a:p>
            <a:r>
              <a:rPr lang="fr-CH" sz="2800">
                <a:solidFill>
                  <a:schemeClr val="bg1"/>
                </a:solidFill>
              </a:rPr>
              <a:t>Les Zones à Faibles Emissions s’imposent dans toutes les villes à plus de 150 000 habitants</a:t>
            </a:r>
          </a:p>
        </p:txBody>
      </p:sp>
      <p:sp>
        <p:nvSpPr>
          <p:cNvPr id="32" name="ZoneTexte 31">
            <a:extLst>
              <a:ext uri="{FF2B5EF4-FFF2-40B4-BE49-F238E27FC236}">
                <a16:creationId xmlns:a16="http://schemas.microsoft.com/office/drawing/2014/main" id="{2A86DFBD-2D7A-474C-A17B-CA471876E74B}"/>
              </a:ext>
            </a:extLst>
          </p:cNvPr>
          <p:cNvSpPr txBox="1"/>
          <p:nvPr/>
        </p:nvSpPr>
        <p:spPr>
          <a:xfrm>
            <a:off x="9299573" y="1149895"/>
            <a:ext cx="2320454" cy="830997"/>
          </a:xfrm>
          <a:prstGeom prst="rect">
            <a:avLst/>
          </a:prstGeom>
          <a:noFill/>
        </p:spPr>
        <p:txBody>
          <a:bodyPr wrap="square" rtlCol="0">
            <a:spAutoFit/>
          </a:bodyPr>
          <a:lstStyle/>
          <a:p>
            <a:pPr algn="ctr"/>
            <a:r>
              <a:rPr lang="fr-FR" sz="1600" i="1">
                <a:solidFill>
                  <a:schemeClr val="bg1"/>
                </a:solidFill>
              </a:rPr>
              <a:t>Le logo indiquant </a:t>
            </a:r>
          </a:p>
          <a:p>
            <a:pPr algn="ctr"/>
            <a:r>
              <a:rPr lang="fr-FR" sz="1600" i="1">
                <a:solidFill>
                  <a:schemeClr val="bg1"/>
                </a:solidFill>
              </a:rPr>
              <a:t>qu’un véhicule roule </a:t>
            </a:r>
          </a:p>
          <a:p>
            <a:pPr algn="ctr"/>
            <a:r>
              <a:rPr lang="fr-FR" sz="1600" i="1">
                <a:solidFill>
                  <a:schemeClr val="bg1"/>
                </a:solidFill>
              </a:rPr>
              <a:t>au BioGNV : </a:t>
            </a:r>
          </a:p>
        </p:txBody>
      </p:sp>
      <p:sp>
        <p:nvSpPr>
          <p:cNvPr id="69" name="Espace réservé du texte 7">
            <a:extLst>
              <a:ext uri="{FF2B5EF4-FFF2-40B4-BE49-F238E27FC236}">
                <a16:creationId xmlns:a16="http://schemas.microsoft.com/office/drawing/2014/main" id="{681F99FB-26FA-4BA1-9599-25876E73514B}"/>
              </a:ext>
            </a:extLst>
          </p:cNvPr>
          <p:cNvSpPr txBox="1">
            <a:spLocks/>
          </p:cNvSpPr>
          <p:nvPr/>
        </p:nvSpPr>
        <p:spPr>
          <a:xfrm>
            <a:off x="2130063" y="3664467"/>
            <a:ext cx="7582989" cy="1575000"/>
          </a:xfrm>
          <a:prstGeom prst="rect">
            <a:avLst/>
          </a:prstGeom>
        </p:spPr>
        <p:txBody>
          <a:bodyPr vert="horz" lIns="72000" tIns="45720" rIns="90000" bIns="45720" rtlCol="0" anchor="t">
            <a:noAutofit/>
          </a:bodyPr>
          <a:lstStyle>
            <a:lvl1pPr marL="228600" indent="-228600" algn="just"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LT Std 55 Roman" panose="020B0503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b="1" i="1">
                <a:solidFill>
                  <a:schemeClr val="bg1"/>
                </a:solidFill>
              </a:rPr>
              <a:t>Préserver les ressources naturelles, limiter les émissions de gaz à effet de serre </a:t>
            </a:r>
            <a:br>
              <a:rPr lang="fr-FR" b="1" i="1">
                <a:solidFill>
                  <a:schemeClr val="bg1"/>
                </a:solidFill>
              </a:rPr>
            </a:br>
            <a:r>
              <a:rPr lang="fr-FR" b="1" i="1">
                <a:solidFill>
                  <a:schemeClr val="bg1"/>
                </a:solidFill>
              </a:rPr>
              <a:t>et diminuer la pollution atmosphérique sont autant d’enjeux auxquels </a:t>
            </a:r>
            <a:br>
              <a:rPr lang="fr-FR" b="1" i="1">
                <a:solidFill>
                  <a:schemeClr val="bg1"/>
                </a:solidFill>
              </a:rPr>
            </a:br>
            <a:r>
              <a:rPr lang="fr-FR" b="1" i="1">
                <a:solidFill>
                  <a:schemeClr val="bg1"/>
                </a:solidFill>
              </a:rPr>
              <a:t>transporteurs et collectivités sont, aujourd’hui, confrontés et doivent répondre </a:t>
            </a:r>
            <a:br>
              <a:rPr lang="fr-FR" b="1" i="1">
                <a:solidFill>
                  <a:schemeClr val="bg1"/>
                </a:solidFill>
              </a:rPr>
            </a:br>
            <a:r>
              <a:rPr lang="fr-FR" b="1" i="1">
                <a:solidFill>
                  <a:schemeClr val="bg1"/>
                </a:solidFill>
              </a:rPr>
              <a:t>avec des solutions innovantes, attractives et concrètes. </a:t>
            </a:r>
          </a:p>
          <a:p>
            <a:pPr marL="0" indent="0" algn="ctr">
              <a:spcBef>
                <a:spcPts val="0"/>
              </a:spcBef>
              <a:buFont typeface="Arial" panose="020B0604020202020204" pitchFamily="34" charset="0"/>
              <a:buNone/>
            </a:pPr>
            <a:endParaRPr lang="fr-FR" b="1">
              <a:solidFill>
                <a:schemeClr val="bg1"/>
              </a:solidFill>
            </a:endParaRPr>
          </a:p>
          <a:p>
            <a:pPr marL="0" indent="0" algn="ctr">
              <a:spcBef>
                <a:spcPts val="0"/>
              </a:spcBef>
              <a:buNone/>
            </a:pPr>
            <a:r>
              <a:rPr lang="fr-FR" b="1">
                <a:solidFill>
                  <a:schemeClr val="bg1"/>
                </a:solidFill>
              </a:rPr>
              <a:t>Le passage à des solutions de mobilité durable n’est plus une alternative.</a:t>
            </a:r>
          </a:p>
          <a:p>
            <a:pPr marL="0" indent="0" algn="ctr">
              <a:spcBef>
                <a:spcPts val="0"/>
              </a:spcBef>
              <a:buNone/>
            </a:pPr>
            <a:r>
              <a:rPr lang="fr-FR" b="1">
                <a:solidFill>
                  <a:schemeClr val="bg1"/>
                </a:solidFill>
              </a:rPr>
              <a:t>Un certain nombre de mesure sont déjà engagées dans ce sens.  </a:t>
            </a:r>
          </a:p>
        </p:txBody>
      </p:sp>
      <p:sp>
        <p:nvSpPr>
          <p:cNvPr id="19" name="ZoneTexte 18">
            <a:extLst>
              <a:ext uri="{FF2B5EF4-FFF2-40B4-BE49-F238E27FC236}">
                <a16:creationId xmlns:a16="http://schemas.microsoft.com/office/drawing/2014/main" id="{220589E4-B55A-4623-B59F-3DD1937C0B74}"/>
              </a:ext>
            </a:extLst>
          </p:cNvPr>
          <p:cNvSpPr txBox="1"/>
          <p:nvPr/>
        </p:nvSpPr>
        <p:spPr>
          <a:xfrm>
            <a:off x="9149832" y="1349086"/>
            <a:ext cx="2320454" cy="1077218"/>
          </a:xfrm>
          <a:prstGeom prst="rect">
            <a:avLst/>
          </a:prstGeom>
          <a:noFill/>
        </p:spPr>
        <p:txBody>
          <a:bodyPr wrap="square" rtlCol="0">
            <a:spAutoFit/>
          </a:bodyPr>
          <a:lstStyle/>
          <a:p>
            <a:pPr lvl="0" algn="ctr">
              <a:defRPr/>
            </a:pPr>
            <a:r>
              <a:rPr lang="fr-FR" sz="1600" i="1">
                <a:solidFill>
                  <a:schemeClr val="bg1"/>
                </a:solidFill>
                <a:latin typeface="Marianne"/>
              </a:rPr>
              <a:t>Le BioGNV/GNV </a:t>
            </a:r>
            <a:br>
              <a:rPr lang="fr-FR" sz="1600" i="1">
                <a:solidFill>
                  <a:schemeClr val="bg1"/>
                </a:solidFill>
                <a:latin typeface="Marianne"/>
              </a:rPr>
            </a:br>
            <a:r>
              <a:rPr lang="fr-FR" sz="1600" i="1">
                <a:solidFill>
                  <a:schemeClr val="bg1"/>
                </a:solidFill>
                <a:latin typeface="Marianne"/>
              </a:rPr>
              <a:t>permet de répondre </a:t>
            </a:r>
            <a:br>
              <a:rPr lang="fr-FR" sz="1600" i="1">
                <a:solidFill>
                  <a:schemeClr val="bg1"/>
                </a:solidFill>
                <a:latin typeface="Marianne"/>
              </a:rPr>
            </a:br>
            <a:r>
              <a:rPr lang="fr-FR" sz="1600" i="1">
                <a:solidFill>
                  <a:schemeClr val="bg1"/>
                </a:solidFill>
                <a:latin typeface="Marianne"/>
              </a:rPr>
              <a:t>aux critères </a:t>
            </a:r>
            <a:br>
              <a:rPr lang="fr-FR" sz="1600" i="1">
                <a:solidFill>
                  <a:schemeClr val="bg1"/>
                </a:solidFill>
                <a:latin typeface="Marianne"/>
              </a:rPr>
            </a:br>
            <a:r>
              <a:rPr lang="fr-FR" sz="1600" i="1">
                <a:solidFill>
                  <a:schemeClr val="bg1"/>
                </a:solidFill>
                <a:latin typeface="Marianne"/>
              </a:rPr>
              <a:t>les plus stricts </a:t>
            </a:r>
          </a:p>
        </p:txBody>
      </p:sp>
      <p:cxnSp>
        <p:nvCxnSpPr>
          <p:cNvPr id="39" name="Connecteur droit 38">
            <a:extLst>
              <a:ext uri="{FF2B5EF4-FFF2-40B4-BE49-F238E27FC236}">
                <a16:creationId xmlns:a16="http://schemas.microsoft.com/office/drawing/2014/main" id="{FD12A213-6E95-4DAA-9947-6ECB25808F2C}"/>
              </a:ext>
            </a:extLst>
          </p:cNvPr>
          <p:cNvCxnSpPr>
            <a:cxnSpLocks/>
          </p:cNvCxnSpPr>
          <p:nvPr/>
        </p:nvCxnSpPr>
        <p:spPr>
          <a:xfrm>
            <a:off x="3250355" y="2147917"/>
            <a:ext cx="6173045" cy="0"/>
          </a:xfrm>
          <a:prstGeom prst="line">
            <a:avLst/>
          </a:prstGeom>
          <a:ln w="25400">
            <a:solidFill>
              <a:srgbClr val="F9B300"/>
            </a:solidFill>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7DB59558-C768-4540-A7A9-C8357859B49C}"/>
              </a:ext>
            </a:extLst>
          </p:cNvPr>
          <p:cNvSpPr txBox="1"/>
          <p:nvPr/>
        </p:nvSpPr>
        <p:spPr>
          <a:xfrm>
            <a:off x="467900" y="1978686"/>
            <a:ext cx="2842568" cy="338554"/>
          </a:xfrm>
          <a:prstGeom prst="rect">
            <a:avLst/>
          </a:prstGeom>
          <a:noFill/>
        </p:spPr>
        <p:txBody>
          <a:bodyPr wrap="square">
            <a:spAutoFit/>
          </a:bodyPr>
          <a:lstStyle/>
          <a:p>
            <a:r>
              <a:rPr lang="fr-FR" sz="1600" b="1">
                <a:solidFill>
                  <a:srgbClr val="F9B300"/>
                </a:solidFill>
                <a:latin typeface="Avenir Black" panose="02000503020000020003" pitchFamily="2" charset="0"/>
              </a:rPr>
              <a:t>ETAT DES VILLES EN 2020</a:t>
            </a:r>
            <a:endParaRPr lang="fr-FR" sz="1600">
              <a:latin typeface="Avenir Book" panose="02000503020000020003" pitchFamily="2" charset="0"/>
            </a:endParaRPr>
          </a:p>
        </p:txBody>
      </p:sp>
      <p:grpSp>
        <p:nvGrpSpPr>
          <p:cNvPr id="41" name="Groupe 40">
            <a:extLst>
              <a:ext uri="{FF2B5EF4-FFF2-40B4-BE49-F238E27FC236}">
                <a16:creationId xmlns:a16="http://schemas.microsoft.com/office/drawing/2014/main" id="{393F1402-610D-49C7-A53C-5750D839811F}"/>
              </a:ext>
            </a:extLst>
          </p:cNvPr>
          <p:cNvGrpSpPr/>
          <p:nvPr/>
        </p:nvGrpSpPr>
        <p:grpSpPr>
          <a:xfrm rot="16200000">
            <a:off x="6306421" y="1931995"/>
            <a:ext cx="431936" cy="431936"/>
            <a:chOff x="9920360" y="3719955"/>
            <a:chExt cx="431936" cy="431936"/>
          </a:xfrm>
        </p:grpSpPr>
        <p:sp>
          <p:nvSpPr>
            <p:cNvPr id="42" name="Ellipse 41">
              <a:extLst>
                <a:ext uri="{FF2B5EF4-FFF2-40B4-BE49-F238E27FC236}">
                  <a16:creationId xmlns:a16="http://schemas.microsoft.com/office/drawing/2014/main" id="{D5CD0CA8-B537-4D14-9F71-F9279F9A8C62}"/>
                </a:ext>
              </a:extLst>
            </p:cNvPr>
            <p:cNvSpPr/>
            <p:nvPr/>
          </p:nvSpPr>
          <p:spPr>
            <a:xfrm>
              <a:off x="9920360" y="3719955"/>
              <a:ext cx="431936" cy="431936"/>
            </a:xfrm>
            <a:prstGeom prst="ellipse">
              <a:avLst/>
            </a:prstGeom>
            <a:solidFill>
              <a:schemeClr val="bg1"/>
            </a:solidFill>
            <a:ln w="25400">
              <a:solidFill>
                <a:srgbClr val="F9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a:ln>
                  <a:noFill/>
                </a:ln>
                <a:solidFill>
                  <a:srgbClr val="FFFFFF"/>
                </a:solidFill>
                <a:effectLst/>
                <a:highlight>
                  <a:srgbClr val="F9B200"/>
                </a:highlight>
                <a:uLnTx/>
                <a:uFillTx/>
                <a:latin typeface="Arial"/>
                <a:ea typeface="+mn-ea"/>
                <a:cs typeface="+mn-cs"/>
              </a:endParaRPr>
            </a:p>
          </p:txBody>
        </p:sp>
        <p:grpSp>
          <p:nvGrpSpPr>
            <p:cNvPr id="43" name="Groupe 42">
              <a:extLst>
                <a:ext uri="{FF2B5EF4-FFF2-40B4-BE49-F238E27FC236}">
                  <a16:creationId xmlns:a16="http://schemas.microsoft.com/office/drawing/2014/main" id="{CCAE0387-5F56-4678-8533-91F7EBC72561}"/>
                </a:ext>
              </a:extLst>
            </p:cNvPr>
            <p:cNvGrpSpPr/>
            <p:nvPr/>
          </p:nvGrpSpPr>
          <p:grpSpPr>
            <a:xfrm>
              <a:off x="10039956" y="3806988"/>
              <a:ext cx="192742" cy="257871"/>
              <a:chOff x="9806144" y="2777572"/>
              <a:chExt cx="697361" cy="933001"/>
            </a:xfrm>
          </p:grpSpPr>
          <p:cxnSp>
            <p:nvCxnSpPr>
              <p:cNvPr id="44" name="Connecteur droit 43">
                <a:extLst>
                  <a:ext uri="{FF2B5EF4-FFF2-40B4-BE49-F238E27FC236}">
                    <a16:creationId xmlns:a16="http://schemas.microsoft.com/office/drawing/2014/main" id="{BE1AD79A-B7E3-4112-BAAD-53472FCE0E2A}"/>
                  </a:ext>
                </a:extLst>
              </p:cNvPr>
              <p:cNvCxnSpPr>
                <a:cxnSpLocks/>
              </p:cNvCxnSpPr>
              <p:nvPr/>
            </p:nvCxnSpPr>
            <p:spPr>
              <a:xfrm>
                <a:off x="10154994" y="2777572"/>
                <a:ext cx="0" cy="933001"/>
              </a:xfrm>
              <a:prstGeom prst="line">
                <a:avLst/>
              </a:prstGeom>
              <a:ln w="25400">
                <a:solidFill>
                  <a:srgbClr val="F9B30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AB2A8096-1C47-4990-8D95-D7BCA18CE56D}"/>
                  </a:ext>
                </a:extLst>
              </p:cNvPr>
              <p:cNvCxnSpPr>
                <a:cxnSpLocks/>
              </p:cNvCxnSpPr>
              <p:nvPr/>
            </p:nvCxnSpPr>
            <p:spPr>
              <a:xfrm flipH="1">
                <a:off x="10154994" y="3357970"/>
                <a:ext cx="348511" cy="348512"/>
              </a:xfrm>
              <a:prstGeom prst="line">
                <a:avLst/>
              </a:prstGeom>
              <a:ln w="25400" cap="rnd">
                <a:solidFill>
                  <a:srgbClr val="F9B300"/>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9AEDBF2C-6B1D-4512-AEDB-97DF7EFD6D4C}"/>
                  </a:ext>
                </a:extLst>
              </p:cNvPr>
              <p:cNvCxnSpPr>
                <a:cxnSpLocks/>
              </p:cNvCxnSpPr>
              <p:nvPr/>
            </p:nvCxnSpPr>
            <p:spPr>
              <a:xfrm flipH="1" flipV="1">
                <a:off x="9806144" y="3357633"/>
                <a:ext cx="348850" cy="348849"/>
              </a:xfrm>
              <a:prstGeom prst="line">
                <a:avLst/>
              </a:prstGeom>
              <a:ln w="25400" cap="rnd">
                <a:solidFill>
                  <a:srgbClr val="F9B300"/>
                </a:solidFill>
              </a:ln>
            </p:spPr>
            <p:style>
              <a:lnRef idx="1">
                <a:schemeClr val="accent1"/>
              </a:lnRef>
              <a:fillRef idx="0">
                <a:schemeClr val="accent1"/>
              </a:fillRef>
              <a:effectRef idx="0">
                <a:schemeClr val="accent1"/>
              </a:effectRef>
              <a:fontRef idx="minor">
                <a:schemeClr val="tx1"/>
              </a:fontRef>
            </p:style>
          </p:cxnSp>
        </p:grpSp>
      </p:grpSp>
      <p:sp>
        <p:nvSpPr>
          <p:cNvPr id="47" name="ZoneTexte 46">
            <a:extLst>
              <a:ext uri="{FF2B5EF4-FFF2-40B4-BE49-F238E27FC236}">
                <a16:creationId xmlns:a16="http://schemas.microsoft.com/office/drawing/2014/main" id="{1DDCFFFC-1DED-4947-ACAC-9CAF4CD4480B}"/>
              </a:ext>
            </a:extLst>
          </p:cNvPr>
          <p:cNvSpPr txBox="1"/>
          <p:nvPr/>
        </p:nvSpPr>
        <p:spPr>
          <a:xfrm>
            <a:off x="8739834" y="1978686"/>
            <a:ext cx="2842568" cy="338554"/>
          </a:xfrm>
          <a:prstGeom prst="rect">
            <a:avLst/>
          </a:prstGeom>
          <a:noFill/>
        </p:spPr>
        <p:txBody>
          <a:bodyPr wrap="square">
            <a:spAutoFit/>
          </a:bodyPr>
          <a:lstStyle/>
          <a:p>
            <a:pPr algn="r"/>
            <a:r>
              <a:rPr lang="fr-FR" sz="1600" b="1">
                <a:solidFill>
                  <a:srgbClr val="F9B300"/>
                </a:solidFill>
                <a:latin typeface="Avenir Black" panose="02000503020000020003" pitchFamily="2" charset="0"/>
              </a:rPr>
              <a:t>AMBITION EN 2025</a:t>
            </a:r>
            <a:endParaRPr lang="fr-FR" sz="1600">
              <a:latin typeface="Avenir Book" panose="02000503020000020003" pitchFamily="2" charset="0"/>
            </a:endParaRPr>
          </a:p>
        </p:txBody>
      </p:sp>
      <p:sp>
        <p:nvSpPr>
          <p:cNvPr id="48" name="ZoneTexte 47">
            <a:extLst>
              <a:ext uri="{FF2B5EF4-FFF2-40B4-BE49-F238E27FC236}">
                <a16:creationId xmlns:a16="http://schemas.microsoft.com/office/drawing/2014/main" id="{35D7008B-BFDA-49F8-BA7F-9F49D16B5643}"/>
              </a:ext>
            </a:extLst>
          </p:cNvPr>
          <p:cNvSpPr txBox="1"/>
          <p:nvPr/>
        </p:nvSpPr>
        <p:spPr>
          <a:xfrm>
            <a:off x="467899" y="1369254"/>
            <a:ext cx="8218117" cy="338554"/>
          </a:xfrm>
          <a:prstGeom prst="rect">
            <a:avLst/>
          </a:prstGeom>
          <a:noFill/>
        </p:spPr>
        <p:txBody>
          <a:bodyPr wrap="square">
            <a:spAutoFit/>
          </a:bodyPr>
          <a:lstStyle/>
          <a:p>
            <a:r>
              <a:rPr lang="fr-FR" sz="1600" b="1">
                <a:solidFill>
                  <a:srgbClr val="383838"/>
                </a:solidFill>
                <a:effectLst/>
                <a:latin typeface="Avenir Black" panose="02000503020000020003" pitchFamily="2" charset="0"/>
              </a:rPr>
              <a:t>ZFE</a:t>
            </a:r>
            <a:r>
              <a:rPr lang="fr-FR" sz="1600" b="1">
                <a:solidFill>
                  <a:srgbClr val="F9B300"/>
                </a:solidFill>
                <a:latin typeface="Avenir Black" panose="02000503020000020003" pitchFamily="2" charset="0"/>
              </a:rPr>
              <a:t> </a:t>
            </a:r>
            <a:r>
              <a:rPr lang="fr-FR" sz="1600" b="0" i="0">
                <a:solidFill>
                  <a:srgbClr val="383838"/>
                </a:solidFill>
                <a:effectLst/>
                <a:latin typeface="Avenir Book" panose="02000503020000020003" pitchFamily="2" charset="0"/>
              </a:rPr>
              <a:t>: les villes concernées par les interdictions d’accès aux véhicules les plus polluants.</a:t>
            </a:r>
          </a:p>
        </p:txBody>
      </p:sp>
      <p:pic>
        <p:nvPicPr>
          <p:cNvPr id="49" name="Image 48">
            <a:extLst>
              <a:ext uri="{FF2B5EF4-FFF2-40B4-BE49-F238E27FC236}">
                <a16:creationId xmlns:a16="http://schemas.microsoft.com/office/drawing/2014/main" id="{141ADF09-8970-4488-AF68-1A0F67ACDB48}"/>
              </a:ext>
            </a:extLst>
          </p:cNvPr>
          <p:cNvPicPr>
            <a:picLocks noChangeAspect="1"/>
          </p:cNvPicPr>
          <p:nvPr/>
        </p:nvPicPr>
        <p:blipFill>
          <a:blip r:embed="rId2"/>
          <a:srcRect/>
          <a:stretch/>
        </p:blipFill>
        <p:spPr>
          <a:xfrm>
            <a:off x="124085" y="2575359"/>
            <a:ext cx="6014720" cy="3454400"/>
          </a:xfrm>
          <a:prstGeom prst="rect">
            <a:avLst/>
          </a:prstGeom>
        </p:spPr>
      </p:pic>
      <p:pic>
        <p:nvPicPr>
          <p:cNvPr id="50" name="Image 49">
            <a:extLst>
              <a:ext uri="{FF2B5EF4-FFF2-40B4-BE49-F238E27FC236}">
                <a16:creationId xmlns:a16="http://schemas.microsoft.com/office/drawing/2014/main" id="{5F1B5E8A-43B7-497A-978D-59FFD16097B2}"/>
              </a:ext>
            </a:extLst>
          </p:cNvPr>
          <p:cNvPicPr>
            <a:picLocks noChangeAspect="1"/>
          </p:cNvPicPr>
          <p:nvPr/>
        </p:nvPicPr>
        <p:blipFill>
          <a:blip r:embed="rId3"/>
          <a:stretch>
            <a:fillRect/>
          </a:stretch>
        </p:blipFill>
        <p:spPr>
          <a:xfrm>
            <a:off x="6659082" y="2533162"/>
            <a:ext cx="6014720" cy="3454400"/>
          </a:xfrm>
          <a:prstGeom prst="rect">
            <a:avLst/>
          </a:prstGeom>
        </p:spPr>
      </p:pic>
    </p:spTree>
    <p:extLst>
      <p:ext uri="{BB962C8B-B14F-4D97-AF65-F5344CB8AC3E}">
        <p14:creationId xmlns:p14="http://schemas.microsoft.com/office/powerpoint/2010/main" val="2566112507"/>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EG2022.potx  -  Lecture seule" id="{71020100-98A3-4DA0-88FD-5E02D02C8AF8}" vid="{8C52ECDD-3F50-4E70-B8F1-8D8E6424FE4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DF">
    <a:dk1>
      <a:srgbClr val="000000"/>
    </a:dk1>
    <a:lt1>
      <a:srgbClr val="FFFFFF"/>
    </a:lt1>
    <a:dk2>
      <a:srgbClr val="70B856"/>
    </a:dk2>
    <a:lt2>
      <a:srgbClr val="E7E6E6"/>
    </a:lt2>
    <a:accent1>
      <a:srgbClr val="70B856"/>
    </a:accent1>
    <a:accent2>
      <a:srgbClr val="1B92BA"/>
    </a:accent2>
    <a:accent3>
      <a:srgbClr val="F9B200"/>
    </a:accent3>
    <a:accent4>
      <a:srgbClr val="00B1AE"/>
    </a:accent4>
    <a:accent5>
      <a:srgbClr val="70B856"/>
    </a:accent5>
    <a:accent6>
      <a:srgbClr val="70B856"/>
    </a:accent6>
    <a:hlink>
      <a:srgbClr val="70B856"/>
    </a:hlink>
    <a:folHlink>
      <a:srgbClr val="003B7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GRDF">
    <a:dk1>
      <a:srgbClr val="000000"/>
    </a:dk1>
    <a:lt1>
      <a:srgbClr val="FFFFFF"/>
    </a:lt1>
    <a:dk2>
      <a:srgbClr val="70B856"/>
    </a:dk2>
    <a:lt2>
      <a:srgbClr val="E7E6E6"/>
    </a:lt2>
    <a:accent1>
      <a:srgbClr val="70B856"/>
    </a:accent1>
    <a:accent2>
      <a:srgbClr val="1B92BA"/>
    </a:accent2>
    <a:accent3>
      <a:srgbClr val="F9B200"/>
    </a:accent3>
    <a:accent4>
      <a:srgbClr val="00B1AE"/>
    </a:accent4>
    <a:accent5>
      <a:srgbClr val="70B856"/>
    </a:accent5>
    <a:accent6>
      <a:srgbClr val="70B856"/>
    </a:accent6>
    <a:hlink>
      <a:srgbClr val="70B856"/>
    </a:hlink>
    <a:folHlink>
      <a:srgbClr val="003B7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2827</Words>
  <Application>Microsoft Office PowerPoint</Application>
  <PresentationFormat>Grand écran</PresentationFormat>
  <Paragraphs>280</Paragraphs>
  <Slides>27</Slides>
  <Notes>4</Notes>
  <HiddenSlides>8</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27</vt:i4>
      </vt:variant>
    </vt:vector>
  </HeadingPairs>
  <TitlesOfParts>
    <vt:vector size="42" baseType="lpstr">
      <vt:lpstr>Antagometrica BT</vt:lpstr>
      <vt:lpstr>AntagometricaBTW01-Bold</vt:lpstr>
      <vt:lpstr>Arial</vt:lpstr>
      <vt:lpstr>Avenir</vt:lpstr>
      <vt:lpstr>Avenir Black</vt:lpstr>
      <vt:lpstr>Avenir Black Oblique</vt:lpstr>
      <vt:lpstr>Avenir Book</vt:lpstr>
      <vt:lpstr>Avenir LT Std 55 Roman</vt:lpstr>
      <vt:lpstr>Avenir Medium</vt:lpstr>
      <vt:lpstr>AvenirMedium</vt:lpstr>
      <vt:lpstr>Calibri</vt:lpstr>
      <vt:lpstr>Calibri Light</vt:lpstr>
      <vt:lpstr>Marianne</vt:lpstr>
      <vt:lpstr>Wingdings</vt:lpstr>
      <vt:lpstr>Conception personnalisée</vt:lpstr>
      <vt:lpstr>Le développement du Biométhane Carburant</vt:lpstr>
      <vt:lpstr>Des enjeux environnementaux, sociétaux et économiques qui poussent les collectivités au changement</vt:lpstr>
      <vt:lpstr>Les villes de + de 200 000 habitants en France disposent d’au moins 1 véhicule au BioGNV/GNV</vt:lpstr>
      <vt:lpstr>Qu’est-ce que le GNV ?</vt:lpstr>
      <vt:lpstr>La chaine d’approvisionnement</vt:lpstr>
      <vt:lpstr>La chaine de production et d’approvisionnement</vt:lpstr>
      <vt:lpstr>Près de 20% des véhicules qui roulent en France, ont adopté le BioGNV</vt:lpstr>
      <vt:lpstr>Les Zones à Faibles Emissions s’imposent dans toutes les villes à plus de 150 000 habitants</vt:lpstr>
      <vt:lpstr>Les Zones à Faibles Emissions s’imposent dans toutes les villes à plus de 150 000 habitants</vt:lpstr>
      <vt:lpstr>BioGNV : une solution concrète pour la mobilité plus propre</vt:lpstr>
      <vt:lpstr>BioGNV affiche le meilleur bilan carbone, en considérant l’ACV</vt:lpstr>
      <vt:lpstr>Décrets du 17 novembre 2021 : les impacts en synthèse sur le renouvellement du transport public urbain (autobus)</vt:lpstr>
      <vt:lpstr>Décrets du 17 novembre 2021 : les impacts en synthèse sur le renouvellement du transport public non urbain (autocar) </vt:lpstr>
      <vt:lpstr>Décret du 17 novembre 2021 : impacts sur les véhicules de TRM et les VUL/VL soumis à la Commande Publique</vt:lpstr>
      <vt:lpstr>Les intérêts pour les collectivités</vt:lpstr>
      <vt:lpstr>Présentation PowerPoint</vt:lpstr>
      <vt:lpstr>Un large choix de flottes de véhicules adaptées au BioGNV</vt:lpstr>
      <vt:lpstr>Présentation PowerPoint</vt:lpstr>
      <vt:lpstr>Présentation PowerPoint</vt:lpstr>
      <vt:lpstr>Présentation PowerPoint</vt:lpstr>
      <vt:lpstr>Annexes</vt:lpstr>
      <vt:lpstr>Qu’est-ce que le BioGNV ?</vt:lpstr>
      <vt:lpstr>Les intérêts pour les producteurs</vt:lpstr>
      <vt:lpstr>Présentation PowerPoint</vt:lpstr>
      <vt:lpstr>Le GNV poursuit sa percée notamment dans les transports de marchandises et de voyageurs</vt:lpstr>
      <vt:lpstr>Une des solutions mature et amortissable sur la durée de vie du véhicule pour répondre aux enjeux environnementaux</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Hélène Fruteau</dc:creator>
  <cp:lastModifiedBy>DUPRAY Elodie (Gaz Réseau Distribution France)</cp:lastModifiedBy>
  <cp:revision>64</cp:revision>
  <dcterms:created xsi:type="dcterms:W3CDTF">2022-08-21T13:04:45Z</dcterms:created>
  <dcterms:modified xsi:type="dcterms:W3CDTF">2022-09-26T12:05:26Z</dcterms:modified>
</cp:coreProperties>
</file>