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56" r:id="rId2"/>
    <p:sldId id="343" r:id="rId3"/>
    <p:sldId id="295" r:id="rId4"/>
    <p:sldId id="344" r:id="rId5"/>
    <p:sldId id="274" r:id="rId6"/>
    <p:sldId id="345" r:id="rId7"/>
    <p:sldId id="1554" r:id="rId8"/>
    <p:sldId id="1558" r:id="rId9"/>
    <p:sldId id="1557" r:id="rId10"/>
    <p:sldId id="1560" r:id="rId11"/>
    <p:sldId id="1559" r:id="rId12"/>
    <p:sldId id="1574" r:id="rId13"/>
    <p:sldId id="1573" r:id="rId14"/>
    <p:sldId id="1571" r:id="rId15"/>
    <p:sldId id="1562" r:id="rId16"/>
    <p:sldId id="1572" r:id="rId17"/>
    <p:sldId id="1563" r:id="rId18"/>
    <p:sldId id="1564" r:id="rId19"/>
    <p:sldId id="1566" r:id="rId20"/>
    <p:sldId id="1565" r:id="rId21"/>
    <p:sldId id="1575" r:id="rId22"/>
    <p:sldId id="1570" r:id="rId23"/>
    <p:sldId id="1568" r:id="rId24"/>
    <p:sldId id="1576" r:id="rId25"/>
    <p:sldId id="1577" r:id="rId26"/>
    <p:sldId id="327" r:id="rId27"/>
    <p:sldId id="329" r:id="rId28"/>
    <p:sldId id="1561"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16"/>
      </p:cViewPr>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44D6A45-0FA1-43F5-971B-E58957818F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a:extLst>
              <a:ext uri="{FF2B5EF4-FFF2-40B4-BE49-F238E27FC236}">
                <a16:creationId xmlns:a16="http://schemas.microsoft.com/office/drawing/2014/main" id="{4FDA5F8D-E877-A147-5B2B-B17F6B5124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16D11A-411D-45AB-A8FB-38728DFE231B}" type="datetimeFigureOut">
              <a:rPr lang="fr-CH" smtClean="0"/>
              <a:t>10.10.2022</a:t>
            </a:fld>
            <a:endParaRPr lang="fr-CH"/>
          </a:p>
        </p:txBody>
      </p:sp>
      <p:sp>
        <p:nvSpPr>
          <p:cNvPr id="4" name="Espace réservé du pied de page 3">
            <a:extLst>
              <a:ext uri="{FF2B5EF4-FFF2-40B4-BE49-F238E27FC236}">
                <a16:creationId xmlns:a16="http://schemas.microsoft.com/office/drawing/2014/main" id="{10FD7FD9-0659-3ED7-D6C1-00B729E5B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5" name="Espace réservé du numéro de diapositive 4">
            <a:extLst>
              <a:ext uri="{FF2B5EF4-FFF2-40B4-BE49-F238E27FC236}">
                <a16:creationId xmlns:a16="http://schemas.microsoft.com/office/drawing/2014/main" id="{B07924AA-06DD-0573-E099-8EEE2BF473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7A1F5F-613B-4023-9370-BCCFAE428538}" type="slidenum">
              <a:rPr lang="fr-CH" smtClean="0"/>
              <a:t>‹N°›</a:t>
            </a:fld>
            <a:endParaRPr lang="fr-CH"/>
          </a:p>
        </p:txBody>
      </p:sp>
    </p:spTree>
    <p:extLst>
      <p:ext uri="{BB962C8B-B14F-4D97-AF65-F5344CB8AC3E}">
        <p14:creationId xmlns:p14="http://schemas.microsoft.com/office/powerpoint/2010/main" val="63657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9DF98-6DC5-4EED-A79A-FCB060F0AFE7}" type="datetimeFigureOut">
              <a:rPr lang="fr-FR" smtClean="0"/>
              <a:t>10/10/2022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B05C9C-5DB1-4DFC-BD8D-95B42FE39CF9}" type="slidenum">
              <a:rPr lang="fr-FR" smtClean="0"/>
              <a:t>‹N°›</a:t>
            </a:fld>
            <a:endParaRPr lang="fr-FR"/>
          </a:p>
        </p:txBody>
      </p:sp>
    </p:spTree>
    <p:extLst>
      <p:ext uri="{BB962C8B-B14F-4D97-AF65-F5344CB8AC3E}">
        <p14:creationId xmlns:p14="http://schemas.microsoft.com/office/powerpoint/2010/main" val="179996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7978027-C955-ADDA-FE7B-45F368023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85EE8991-7FA0-20C3-D0A5-2754F52FE738}"/>
              </a:ext>
            </a:extLst>
          </p:cNvPr>
          <p:cNvSpPr>
            <a:spLocks noGrp="1"/>
          </p:cNvSpPr>
          <p:nvPr>
            <p:ph type="dt" sz="half" idx="10"/>
          </p:nvPr>
        </p:nvSpPr>
        <p:spPr/>
        <p:txBody>
          <a:bodyPr/>
          <a:lstStyle/>
          <a:p>
            <a:endParaRPr lang="fr-CH" dirty="0"/>
          </a:p>
        </p:txBody>
      </p:sp>
      <p:sp>
        <p:nvSpPr>
          <p:cNvPr id="6" name="Espace réservé du numéro de diapositive 5">
            <a:extLst>
              <a:ext uri="{FF2B5EF4-FFF2-40B4-BE49-F238E27FC236}">
                <a16:creationId xmlns:a16="http://schemas.microsoft.com/office/drawing/2014/main" id="{3066127D-4A2D-1F9C-ADC2-64BFEEBA63D4}"/>
              </a:ext>
            </a:extLst>
          </p:cNvPr>
          <p:cNvSpPr>
            <a:spLocks noGrp="1"/>
          </p:cNvSpPr>
          <p:nvPr>
            <p:ph type="sldNum" sz="quarter" idx="12"/>
          </p:nvPr>
        </p:nvSpPr>
        <p:spPr/>
        <p:txBody>
          <a:bodyPr/>
          <a:lstStyle/>
          <a:p>
            <a:endParaRPr lang="fr-CH" dirty="0"/>
          </a:p>
        </p:txBody>
      </p:sp>
      <p:sp>
        <p:nvSpPr>
          <p:cNvPr id="10" name="Titre 9">
            <a:extLst>
              <a:ext uri="{FF2B5EF4-FFF2-40B4-BE49-F238E27FC236}">
                <a16:creationId xmlns:a16="http://schemas.microsoft.com/office/drawing/2014/main" id="{7CEB8261-123B-C7F9-E1F8-1BCF408F20CA}"/>
              </a:ext>
            </a:extLst>
          </p:cNvPr>
          <p:cNvSpPr>
            <a:spLocks noGrp="1"/>
          </p:cNvSpPr>
          <p:nvPr>
            <p:ph type="title"/>
          </p:nvPr>
        </p:nvSpPr>
        <p:spPr/>
        <p:txBody>
          <a:bodyPr/>
          <a:lstStyle/>
          <a:p>
            <a:r>
              <a:rPr lang="fr-FR"/>
              <a:t>Modifiez le style du titre</a:t>
            </a:r>
            <a:endParaRPr lang="fr-CH"/>
          </a:p>
        </p:txBody>
      </p:sp>
    </p:spTree>
    <p:extLst>
      <p:ext uri="{BB962C8B-B14F-4D97-AF65-F5344CB8AC3E}">
        <p14:creationId xmlns:p14="http://schemas.microsoft.com/office/powerpoint/2010/main" val="224225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4C2556-2A52-416F-BD55-6856F4116463}"/>
              </a:ext>
            </a:extLst>
          </p:cNvPr>
          <p:cNvSpPr>
            <a:spLocks noGrp="1"/>
          </p:cNvSpPr>
          <p:nvPr>
            <p:ph type="title"/>
          </p:nvPr>
        </p:nvSpPr>
        <p:spPr>
          <a:xfrm>
            <a:off x="1187864" y="940037"/>
            <a:ext cx="10165935" cy="750651"/>
          </a:xfrm>
        </p:spPr>
        <p:txBody>
          <a:bodyPr>
            <a:normAutofit/>
          </a:bodyPr>
          <a:lstStyle>
            <a:lvl1pPr>
              <a:defRPr sz="3600" b="1"/>
            </a:lvl1pPr>
          </a:lstStyle>
          <a:p>
            <a:r>
              <a:rPr lang="fr-FR"/>
              <a:t>Modifiez le style du titre</a:t>
            </a:r>
            <a:endParaRPr lang="fr-CH" dirty="0"/>
          </a:p>
        </p:txBody>
      </p:sp>
      <p:sp>
        <p:nvSpPr>
          <p:cNvPr id="7" name="Espace réservé du texte 6">
            <a:extLst>
              <a:ext uri="{FF2B5EF4-FFF2-40B4-BE49-F238E27FC236}">
                <a16:creationId xmlns:a16="http://schemas.microsoft.com/office/drawing/2014/main" id="{02FEDB6A-8E15-4060-EF0A-923E44144B16}"/>
              </a:ext>
            </a:extLst>
          </p:cNvPr>
          <p:cNvSpPr>
            <a:spLocks noGrp="1"/>
          </p:cNvSpPr>
          <p:nvPr>
            <p:ph type="body" sz="quarter" idx="10"/>
          </p:nvPr>
        </p:nvSpPr>
        <p:spPr>
          <a:xfrm>
            <a:off x="1085850" y="1982788"/>
            <a:ext cx="10164763" cy="38290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152376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a:xfrm>
            <a:off x="431371" y="6356351"/>
            <a:ext cx="11233248" cy="365125"/>
          </a:xfrm>
          <a:ln>
            <a:solidFill>
              <a:schemeClr val="tx1"/>
            </a:solidFill>
          </a:ln>
        </p:spPr>
        <p:txBody>
          <a:bodyPr/>
          <a:lstStyle>
            <a:lvl1pPr>
              <a:defRPr>
                <a:solidFill>
                  <a:schemeClr val="tx1"/>
                </a:solidFill>
                <a:latin typeface="Trebuchet MS" pitchFamily="34" charset="0"/>
              </a:defRPr>
            </a:lvl1pPr>
          </a:lstStyle>
          <a:p>
            <a:r>
              <a:rPr lang="fr-FR" dirty="0"/>
              <a:t> gestion biologique des déchets</a:t>
            </a:r>
          </a:p>
          <a:p>
            <a:r>
              <a:rPr lang="fr-FR" dirty="0"/>
              <a:t>Emmanuel ADLER – EIVP                                                   Journées </a:t>
            </a:r>
            <a:r>
              <a:rPr lang="fr-FR" dirty="0" err="1"/>
              <a:t>Greendayz</a:t>
            </a:r>
            <a:r>
              <a:rPr lang="fr-FR" dirty="0"/>
              <a:t>, EHTP          16 avril 2011</a:t>
            </a:r>
          </a:p>
        </p:txBody>
      </p:sp>
    </p:spTree>
    <p:extLst>
      <p:ext uri="{BB962C8B-B14F-4D97-AF65-F5344CB8AC3E}">
        <p14:creationId xmlns:p14="http://schemas.microsoft.com/office/powerpoint/2010/main" val="3031218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6C33DD7-8797-9BE9-2768-D93432B1181E}"/>
              </a:ext>
            </a:extLst>
          </p:cNvPr>
          <p:cNvSpPr>
            <a:spLocks noGrp="1"/>
          </p:cNvSpPr>
          <p:nvPr>
            <p:ph type="title"/>
          </p:nvPr>
        </p:nvSpPr>
        <p:spPr>
          <a:xfrm>
            <a:off x="838200" y="831954"/>
            <a:ext cx="10515600" cy="858734"/>
          </a:xfrm>
          <a:prstGeom prst="rect">
            <a:avLst/>
          </a:prstGeom>
        </p:spPr>
        <p:txBody>
          <a:bodyPr vert="horz" lIns="91440" tIns="45720" rIns="91440" bIns="45720" rtlCol="0" anchor="ctr">
            <a:normAutofit/>
          </a:bodyPr>
          <a:lstStyle/>
          <a:p>
            <a:r>
              <a:rPr lang="fr-FR" dirty="0"/>
              <a:t>Modifiez le style du titre</a:t>
            </a:r>
            <a:endParaRPr lang="fr-CH" dirty="0"/>
          </a:p>
        </p:txBody>
      </p:sp>
      <p:sp>
        <p:nvSpPr>
          <p:cNvPr id="3" name="Espace réservé du texte 2">
            <a:extLst>
              <a:ext uri="{FF2B5EF4-FFF2-40B4-BE49-F238E27FC236}">
                <a16:creationId xmlns:a16="http://schemas.microsoft.com/office/drawing/2014/main" id="{ABE9E95F-32CE-A477-B8EB-271D98BDAC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p:txBody>
      </p:sp>
      <p:pic>
        <p:nvPicPr>
          <p:cNvPr id="8" name="Image 7">
            <a:extLst>
              <a:ext uri="{FF2B5EF4-FFF2-40B4-BE49-F238E27FC236}">
                <a16:creationId xmlns:a16="http://schemas.microsoft.com/office/drawing/2014/main" id="{9FA3F857-F791-2449-0595-825CFD68BF10}"/>
              </a:ext>
            </a:extLst>
          </p:cNvPr>
          <p:cNvPicPr>
            <a:picLocks noChangeAspect="1"/>
          </p:cNvPicPr>
          <p:nvPr userDrawn="1"/>
        </p:nvPicPr>
        <p:blipFill>
          <a:blip r:embed="rId5"/>
          <a:stretch>
            <a:fillRect/>
          </a:stretch>
        </p:blipFill>
        <p:spPr>
          <a:xfrm>
            <a:off x="3899731" y="6311900"/>
            <a:ext cx="4114801" cy="499801"/>
          </a:xfrm>
          <a:prstGeom prst="rect">
            <a:avLst/>
          </a:prstGeom>
        </p:spPr>
      </p:pic>
      <p:pic>
        <p:nvPicPr>
          <p:cNvPr id="10" name="Image 9">
            <a:extLst>
              <a:ext uri="{FF2B5EF4-FFF2-40B4-BE49-F238E27FC236}">
                <a16:creationId xmlns:a16="http://schemas.microsoft.com/office/drawing/2014/main" id="{35B138B7-90C9-CF6F-9341-9385A9E7CA5A}"/>
              </a:ext>
            </a:extLst>
          </p:cNvPr>
          <p:cNvPicPr>
            <a:picLocks noChangeAspect="1"/>
          </p:cNvPicPr>
          <p:nvPr userDrawn="1"/>
        </p:nvPicPr>
        <p:blipFill>
          <a:blip r:embed="rId6"/>
          <a:stretch>
            <a:fillRect/>
          </a:stretch>
        </p:blipFill>
        <p:spPr>
          <a:xfrm>
            <a:off x="367558" y="6492875"/>
            <a:ext cx="2843207" cy="280987"/>
          </a:xfrm>
          <a:prstGeom prst="rect">
            <a:avLst/>
          </a:prstGeom>
        </p:spPr>
      </p:pic>
      <p:pic>
        <p:nvPicPr>
          <p:cNvPr id="12" name="Image 11">
            <a:extLst>
              <a:ext uri="{FF2B5EF4-FFF2-40B4-BE49-F238E27FC236}">
                <a16:creationId xmlns:a16="http://schemas.microsoft.com/office/drawing/2014/main" id="{051BE080-5584-9AE9-A580-17E17D12B8AF}"/>
              </a:ext>
            </a:extLst>
          </p:cNvPr>
          <p:cNvPicPr>
            <a:picLocks noChangeAspect="1"/>
          </p:cNvPicPr>
          <p:nvPr userDrawn="1"/>
        </p:nvPicPr>
        <p:blipFill>
          <a:blip r:embed="rId7"/>
          <a:stretch>
            <a:fillRect/>
          </a:stretch>
        </p:blipFill>
        <p:spPr>
          <a:xfrm>
            <a:off x="8531819" y="6423288"/>
            <a:ext cx="3099010" cy="365126"/>
          </a:xfrm>
          <a:prstGeom prst="rect">
            <a:avLst/>
          </a:prstGeom>
        </p:spPr>
      </p:pic>
      <p:pic>
        <p:nvPicPr>
          <p:cNvPr id="14" name="Image 13" descr="Une image contenant texte, clipart&#10;&#10;Description générée automatiquement">
            <a:extLst>
              <a:ext uri="{FF2B5EF4-FFF2-40B4-BE49-F238E27FC236}">
                <a16:creationId xmlns:a16="http://schemas.microsoft.com/office/drawing/2014/main" id="{C4434E9F-FD86-BD9E-E736-AFD46695364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9641" y="67398"/>
            <a:ext cx="2417476" cy="585629"/>
          </a:xfrm>
          <a:prstGeom prst="rect">
            <a:avLst/>
          </a:prstGeom>
        </p:spPr>
      </p:pic>
    </p:spTree>
    <p:extLst>
      <p:ext uri="{BB962C8B-B14F-4D97-AF65-F5344CB8AC3E}">
        <p14:creationId xmlns:p14="http://schemas.microsoft.com/office/powerpoint/2010/main" val="2538898182"/>
      </p:ext>
    </p:extLst>
  </p:cSld>
  <p:clrMap bg1="lt1" tx1="dk1" bg2="lt2" tx2="dk2" accent1="accent1" accent2="accent2" accent3="accent3" accent4="accent4" accent5="accent5" accent6="accent6" hlink="hlink" folHlink="folHlink"/>
  <p:sldLayoutIdLst>
    <p:sldLayoutId id="2147483672" r:id="rId1"/>
    <p:sldLayoutId id="2147483666" r:id="rId2"/>
    <p:sldLayoutId id="2147483673" r:id="rId3"/>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69.jp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34.jpe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D6EF1F-CDC8-A1AB-3136-1886B46FACD1}"/>
              </a:ext>
            </a:extLst>
          </p:cNvPr>
          <p:cNvSpPr>
            <a:spLocks noGrp="1"/>
          </p:cNvSpPr>
          <p:nvPr>
            <p:ph type="ctrTitle"/>
          </p:nvPr>
        </p:nvSpPr>
        <p:spPr>
          <a:xfrm>
            <a:off x="1841740" y="98815"/>
            <a:ext cx="10350259" cy="1909762"/>
          </a:xfrm>
        </p:spPr>
        <p:txBody>
          <a:bodyPr>
            <a:normAutofit/>
          </a:bodyPr>
          <a:lstStyle/>
          <a:p>
            <a:pPr algn="ctr">
              <a:lnSpc>
                <a:spcPct val="100000"/>
              </a:lnSpc>
            </a:pPr>
            <a:r>
              <a:rPr lang="fr-FR" dirty="0"/>
              <a:t>La méthanisation des déchets en mélange :</a:t>
            </a:r>
            <a:br>
              <a:rPr lang="fr-FR" dirty="0"/>
            </a:br>
            <a:r>
              <a:rPr lang="fr-FR" dirty="0"/>
              <a:t>synergies et contraintes</a:t>
            </a:r>
            <a:br>
              <a:rPr lang="fr-FR" dirty="0"/>
            </a:br>
            <a:br>
              <a:rPr lang="fr-FR" sz="1100" dirty="0"/>
            </a:br>
            <a:r>
              <a:rPr lang="fr-FR" dirty="0"/>
              <a:t>Emmanuel ADLER, RISPO</a:t>
            </a:r>
            <a:endParaRPr lang="fr-CH" dirty="0"/>
          </a:p>
        </p:txBody>
      </p:sp>
      <p:pic>
        <p:nvPicPr>
          <p:cNvPr id="5" name="Image 4">
            <a:extLst>
              <a:ext uri="{FF2B5EF4-FFF2-40B4-BE49-F238E27FC236}">
                <a16:creationId xmlns:a16="http://schemas.microsoft.com/office/drawing/2014/main" id="{F5C68A5B-D873-E6C9-1E17-4DB68A80DB01}"/>
              </a:ext>
            </a:extLst>
          </p:cNvPr>
          <p:cNvPicPr>
            <a:picLocks noChangeAspect="1"/>
          </p:cNvPicPr>
          <p:nvPr/>
        </p:nvPicPr>
        <p:blipFill rotWithShape="1">
          <a:blip r:embed="rId2"/>
          <a:srcRect l="27065" t="19564" r="32011" b="6378"/>
          <a:stretch/>
        </p:blipFill>
        <p:spPr>
          <a:xfrm rot="20557527">
            <a:off x="5573242" y="3051804"/>
            <a:ext cx="2849796" cy="2900887"/>
          </a:xfrm>
          <a:prstGeom prst="rect">
            <a:avLst/>
          </a:prstGeom>
          <a:ln>
            <a:solidFill>
              <a:schemeClr val="tx1"/>
            </a:solidFill>
          </a:ln>
        </p:spPr>
      </p:pic>
      <p:pic>
        <p:nvPicPr>
          <p:cNvPr id="7" name="Image 6">
            <a:extLst>
              <a:ext uri="{FF2B5EF4-FFF2-40B4-BE49-F238E27FC236}">
                <a16:creationId xmlns:a16="http://schemas.microsoft.com/office/drawing/2014/main" id="{0EB26FAE-36EC-6617-B7E3-17F0F88F968A}"/>
              </a:ext>
            </a:extLst>
          </p:cNvPr>
          <p:cNvPicPr>
            <a:picLocks noChangeAspect="1"/>
          </p:cNvPicPr>
          <p:nvPr/>
        </p:nvPicPr>
        <p:blipFill rotWithShape="1">
          <a:blip r:embed="rId3"/>
          <a:srcRect l="21440" t="23334" r="26385" b="10434"/>
          <a:stretch/>
        </p:blipFill>
        <p:spPr>
          <a:xfrm rot="1035840">
            <a:off x="7913624" y="2927738"/>
            <a:ext cx="3522305" cy="2515146"/>
          </a:xfrm>
          <a:prstGeom prst="rect">
            <a:avLst/>
          </a:prstGeom>
          <a:ln>
            <a:solidFill>
              <a:schemeClr val="tx1"/>
            </a:solidFill>
          </a:ln>
        </p:spPr>
      </p:pic>
      <p:pic>
        <p:nvPicPr>
          <p:cNvPr id="3" name="Image 2">
            <a:extLst>
              <a:ext uri="{FF2B5EF4-FFF2-40B4-BE49-F238E27FC236}">
                <a16:creationId xmlns:a16="http://schemas.microsoft.com/office/drawing/2014/main" id="{C59AF50E-4EEE-F891-0AA2-06AEB4D3B3B2}"/>
              </a:ext>
            </a:extLst>
          </p:cNvPr>
          <p:cNvPicPr>
            <a:picLocks noChangeAspect="1"/>
          </p:cNvPicPr>
          <p:nvPr/>
        </p:nvPicPr>
        <p:blipFill rotWithShape="1">
          <a:blip r:embed="rId4"/>
          <a:srcRect l="27256" t="19835" r="16782" b="12642"/>
          <a:stretch/>
        </p:blipFill>
        <p:spPr>
          <a:xfrm>
            <a:off x="586597" y="1292054"/>
            <a:ext cx="2510288" cy="2015382"/>
          </a:xfrm>
          <a:prstGeom prst="rect">
            <a:avLst/>
          </a:prstGeom>
          <a:ln>
            <a:solidFill>
              <a:schemeClr val="tx1"/>
            </a:solidFill>
          </a:ln>
        </p:spPr>
      </p:pic>
      <p:pic>
        <p:nvPicPr>
          <p:cNvPr id="6" name="Image 5">
            <a:extLst>
              <a:ext uri="{FF2B5EF4-FFF2-40B4-BE49-F238E27FC236}">
                <a16:creationId xmlns:a16="http://schemas.microsoft.com/office/drawing/2014/main" id="{A79275FE-CA0E-E26D-3398-51DB0DF8901E}"/>
              </a:ext>
            </a:extLst>
          </p:cNvPr>
          <p:cNvPicPr>
            <a:picLocks noChangeAspect="1"/>
          </p:cNvPicPr>
          <p:nvPr/>
        </p:nvPicPr>
        <p:blipFill>
          <a:blip r:embed="rId5"/>
          <a:stretch>
            <a:fillRect/>
          </a:stretch>
        </p:blipFill>
        <p:spPr>
          <a:xfrm>
            <a:off x="586597" y="3467710"/>
            <a:ext cx="2510288" cy="2378470"/>
          </a:xfrm>
          <a:prstGeom prst="rect">
            <a:avLst/>
          </a:prstGeom>
          <a:ln>
            <a:solidFill>
              <a:schemeClr val="tx1"/>
            </a:solidFill>
          </a:ln>
        </p:spPr>
      </p:pic>
      <p:sp>
        <p:nvSpPr>
          <p:cNvPr id="8" name="Rectangle 7">
            <a:extLst>
              <a:ext uri="{FF2B5EF4-FFF2-40B4-BE49-F238E27FC236}">
                <a16:creationId xmlns:a16="http://schemas.microsoft.com/office/drawing/2014/main" id="{49DAE4B5-1CD3-15F9-1F16-D98931D43BF8}"/>
              </a:ext>
            </a:extLst>
          </p:cNvPr>
          <p:cNvSpPr/>
          <p:nvPr/>
        </p:nvSpPr>
        <p:spPr>
          <a:xfrm rot="19662283">
            <a:off x="3072524" y="2422500"/>
            <a:ext cx="1439689" cy="461665"/>
          </a:xfrm>
          <a:prstGeom prst="rect">
            <a:avLst/>
          </a:prstGeom>
          <a:noFill/>
        </p:spPr>
        <p:txBody>
          <a:bodyPr wrap="none" lIns="91440" tIns="45720" rIns="91440" bIns="45720">
            <a:spAutoFit/>
          </a:bodyPr>
          <a:lstStyle/>
          <a:p>
            <a:pPr algn="ctr"/>
            <a:r>
              <a:rPr lang="fr-FR" sz="2400" b="0" i="1" cap="none" spc="0" dirty="0">
                <a:ln w="0"/>
                <a:solidFill>
                  <a:schemeClr val="bg1"/>
                </a:solidFill>
                <a:effectLst>
                  <a:outerShdw blurRad="38100" dist="19050" dir="2700000" algn="tl" rotWithShape="0">
                    <a:schemeClr val="dk1">
                      <a:alpha val="40000"/>
                    </a:schemeClr>
                  </a:outerShdw>
                </a:effectLst>
                <a:highlight>
                  <a:srgbClr val="808000"/>
                </a:highlight>
              </a:rPr>
              <a:t>technique</a:t>
            </a:r>
          </a:p>
        </p:txBody>
      </p:sp>
      <p:sp>
        <p:nvSpPr>
          <p:cNvPr id="10" name="Rectangle 9">
            <a:extLst>
              <a:ext uri="{FF2B5EF4-FFF2-40B4-BE49-F238E27FC236}">
                <a16:creationId xmlns:a16="http://schemas.microsoft.com/office/drawing/2014/main" id="{DE10892A-74AF-2EE2-D039-78DE889C7B1C}"/>
              </a:ext>
            </a:extLst>
          </p:cNvPr>
          <p:cNvSpPr/>
          <p:nvPr/>
        </p:nvSpPr>
        <p:spPr>
          <a:xfrm rot="1972705">
            <a:off x="4311470" y="2475575"/>
            <a:ext cx="1942327" cy="461665"/>
          </a:xfrm>
          <a:prstGeom prst="rect">
            <a:avLst/>
          </a:prstGeom>
          <a:noFill/>
        </p:spPr>
        <p:txBody>
          <a:bodyPr wrap="none" lIns="91440" tIns="45720" rIns="91440" bIns="45720">
            <a:spAutoFit/>
          </a:bodyPr>
          <a:lstStyle/>
          <a:p>
            <a:pPr algn="ctr"/>
            <a:r>
              <a:rPr lang="fr-FR" sz="2400" b="0" i="1" cap="none" spc="0" dirty="0">
                <a:ln w="0"/>
                <a:solidFill>
                  <a:schemeClr val="bg1"/>
                </a:solidFill>
                <a:effectLst>
                  <a:outerShdw blurRad="38100" dist="19050" dir="2700000" algn="tl" rotWithShape="0">
                    <a:schemeClr val="dk1">
                      <a:alpha val="40000"/>
                    </a:schemeClr>
                  </a:outerShdw>
                </a:effectLst>
                <a:highlight>
                  <a:srgbClr val="808000"/>
                </a:highlight>
              </a:rPr>
              <a:t>réglementaire</a:t>
            </a:r>
          </a:p>
        </p:txBody>
      </p:sp>
      <p:sp>
        <p:nvSpPr>
          <p:cNvPr id="11" name="Rectangle 10">
            <a:extLst>
              <a:ext uri="{FF2B5EF4-FFF2-40B4-BE49-F238E27FC236}">
                <a16:creationId xmlns:a16="http://schemas.microsoft.com/office/drawing/2014/main" id="{04F20AE5-8B97-F030-3EA7-D4F906C97C09}"/>
              </a:ext>
            </a:extLst>
          </p:cNvPr>
          <p:cNvSpPr/>
          <p:nvPr/>
        </p:nvSpPr>
        <p:spPr>
          <a:xfrm rot="19662283">
            <a:off x="4498594" y="3878008"/>
            <a:ext cx="825547" cy="461665"/>
          </a:xfrm>
          <a:prstGeom prst="rect">
            <a:avLst/>
          </a:prstGeom>
          <a:noFill/>
        </p:spPr>
        <p:txBody>
          <a:bodyPr wrap="none" lIns="91440" tIns="45720" rIns="91440" bIns="45720">
            <a:spAutoFit/>
          </a:bodyPr>
          <a:lstStyle/>
          <a:p>
            <a:pPr algn="ctr"/>
            <a:r>
              <a:rPr lang="fr-FR" sz="2400" b="0" i="1" cap="none" spc="0" dirty="0">
                <a:ln w="0"/>
                <a:solidFill>
                  <a:schemeClr val="bg1"/>
                </a:solidFill>
                <a:effectLst>
                  <a:outerShdw blurRad="38100" dist="19050" dir="2700000" algn="tl" rotWithShape="0">
                    <a:schemeClr val="dk1">
                      <a:alpha val="40000"/>
                    </a:schemeClr>
                  </a:outerShdw>
                </a:effectLst>
                <a:highlight>
                  <a:srgbClr val="808000"/>
                </a:highlight>
              </a:rPr>
              <a:t>fiscal</a:t>
            </a:r>
          </a:p>
        </p:txBody>
      </p:sp>
      <p:sp>
        <p:nvSpPr>
          <p:cNvPr id="12" name="Rectangle 11">
            <a:extLst>
              <a:ext uri="{FF2B5EF4-FFF2-40B4-BE49-F238E27FC236}">
                <a16:creationId xmlns:a16="http://schemas.microsoft.com/office/drawing/2014/main" id="{86CA50A5-6AE0-096C-37A6-5438AF82B798}"/>
              </a:ext>
            </a:extLst>
          </p:cNvPr>
          <p:cNvSpPr/>
          <p:nvPr/>
        </p:nvSpPr>
        <p:spPr>
          <a:xfrm rot="2363392">
            <a:off x="3155626" y="3735410"/>
            <a:ext cx="1135760" cy="461665"/>
          </a:xfrm>
          <a:prstGeom prst="rect">
            <a:avLst/>
          </a:prstGeom>
          <a:noFill/>
        </p:spPr>
        <p:txBody>
          <a:bodyPr wrap="none" lIns="91440" tIns="45720" rIns="91440" bIns="45720">
            <a:spAutoFit/>
          </a:bodyPr>
          <a:lstStyle/>
          <a:p>
            <a:pPr algn="ctr"/>
            <a:r>
              <a:rPr lang="fr-FR" sz="2400" b="0" i="1" cap="none" spc="0" dirty="0">
                <a:ln w="0"/>
                <a:solidFill>
                  <a:schemeClr val="bg1"/>
                </a:solidFill>
                <a:effectLst>
                  <a:outerShdw blurRad="38100" dist="19050" dir="2700000" algn="tl" rotWithShape="0">
                    <a:schemeClr val="dk1">
                      <a:alpha val="40000"/>
                    </a:schemeClr>
                  </a:outerShdw>
                </a:effectLst>
                <a:highlight>
                  <a:srgbClr val="808000"/>
                </a:highlight>
              </a:rPr>
              <a:t>sociétal</a:t>
            </a:r>
          </a:p>
        </p:txBody>
      </p:sp>
      <p:sp>
        <p:nvSpPr>
          <p:cNvPr id="13" name="Rectangle 12">
            <a:extLst>
              <a:ext uri="{FF2B5EF4-FFF2-40B4-BE49-F238E27FC236}">
                <a16:creationId xmlns:a16="http://schemas.microsoft.com/office/drawing/2014/main" id="{789F3AA9-51E9-27B0-5E6F-F13FD22A6FF8}"/>
              </a:ext>
            </a:extLst>
          </p:cNvPr>
          <p:cNvSpPr/>
          <p:nvPr/>
        </p:nvSpPr>
        <p:spPr>
          <a:xfrm>
            <a:off x="3854130" y="3043595"/>
            <a:ext cx="1277914" cy="461665"/>
          </a:xfrm>
          <a:prstGeom prst="rect">
            <a:avLst/>
          </a:prstGeom>
          <a:noFill/>
        </p:spPr>
        <p:txBody>
          <a:bodyPr wrap="none" lIns="91440" tIns="45720" rIns="91440" bIns="45720">
            <a:spAutoFit/>
          </a:bodyPr>
          <a:lstStyle/>
          <a:p>
            <a:pPr algn="ctr"/>
            <a:r>
              <a:rPr lang="fr-FR" sz="2400" i="1" dirty="0">
                <a:ln w="0"/>
                <a:solidFill>
                  <a:schemeClr val="bg1"/>
                </a:solidFill>
                <a:effectLst>
                  <a:outerShdw blurRad="38100" dist="19050" dir="2700000" algn="tl" rotWithShape="0">
                    <a:schemeClr val="dk1">
                      <a:alpha val="40000"/>
                    </a:schemeClr>
                  </a:outerShdw>
                </a:effectLst>
                <a:highlight>
                  <a:srgbClr val="808000"/>
                </a:highlight>
              </a:rPr>
              <a:t>financier</a:t>
            </a:r>
            <a:endParaRPr lang="fr-FR" sz="2400" b="0" i="1" cap="none" spc="0" dirty="0">
              <a:ln w="0"/>
              <a:solidFill>
                <a:schemeClr val="bg1"/>
              </a:solidFill>
              <a:effectLst>
                <a:outerShdw blurRad="38100" dist="19050" dir="2700000" algn="tl" rotWithShape="0">
                  <a:schemeClr val="dk1">
                    <a:alpha val="40000"/>
                  </a:schemeClr>
                </a:outerShdw>
              </a:effectLst>
              <a:highlight>
                <a:srgbClr val="808000"/>
              </a:highlight>
            </a:endParaRPr>
          </a:p>
        </p:txBody>
      </p:sp>
      <p:pic>
        <p:nvPicPr>
          <p:cNvPr id="15" name="Image 14">
            <a:extLst>
              <a:ext uri="{FF2B5EF4-FFF2-40B4-BE49-F238E27FC236}">
                <a16:creationId xmlns:a16="http://schemas.microsoft.com/office/drawing/2014/main" id="{B1EC3054-43E9-202A-A870-0E1A0057206A}"/>
              </a:ext>
            </a:extLst>
          </p:cNvPr>
          <p:cNvPicPr>
            <a:picLocks noChangeAspect="1"/>
          </p:cNvPicPr>
          <p:nvPr/>
        </p:nvPicPr>
        <p:blipFill>
          <a:blip r:embed="rId6"/>
          <a:stretch>
            <a:fillRect/>
          </a:stretch>
        </p:blipFill>
        <p:spPr>
          <a:xfrm>
            <a:off x="10660071" y="1402258"/>
            <a:ext cx="1225544" cy="1442127"/>
          </a:xfrm>
          <a:prstGeom prst="rect">
            <a:avLst/>
          </a:prstGeom>
          <a:ln>
            <a:solidFill>
              <a:schemeClr val="tx1"/>
            </a:solidFill>
          </a:ln>
        </p:spPr>
      </p:pic>
    </p:spTree>
    <p:extLst>
      <p:ext uri="{BB962C8B-B14F-4D97-AF65-F5344CB8AC3E}">
        <p14:creationId xmlns:p14="http://schemas.microsoft.com/office/powerpoint/2010/main" val="3146318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15" name="Espace réservé du contenu 2">
            <a:extLst>
              <a:ext uri="{FF2B5EF4-FFF2-40B4-BE49-F238E27FC236}">
                <a16:creationId xmlns:a16="http://schemas.microsoft.com/office/drawing/2014/main" id="{149AC208-2B16-4565-8987-ADC4D365A108}"/>
              </a:ext>
            </a:extLst>
          </p:cNvPr>
          <p:cNvSpPr txBox="1">
            <a:spLocks/>
          </p:cNvSpPr>
          <p:nvPr/>
        </p:nvSpPr>
        <p:spPr>
          <a:xfrm>
            <a:off x="1001486" y="119050"/>
            <a:ext cx="10694867" cy="912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78"/>
              </a:spcAft>
              <a:buNone/>
            </a:pPr>
            <a:r>
              <a:rPr lang="fr-FR" sz="2868" b="1" dirty="0">
                <a:solidFill>
                  <a:schemeClr val="bg1"/>
                </a:solidFill>
                <a:latin typeface="Trebuchet MS" panose="020B0603020202020204" pitchFamily="34" charset="0"/>
              </a:rPr>
              <a:t>un engagement fort pour</a:t>
            </a:r>
          </a:p>
          <a:p>
            <a:pPr marL="0" indent="0" algn="ctr">
              <a:spcBef>
                <a:spcPts val="0"/>
              </a:spcBef>
              <a:spcAft>
                <a:spcPts val="478"/>
              </a:spcAft>
              <a:buNone/>
            </a:pPr>
            <a:r>
              <a:rPr lang="fr-FR" sz="2868" b="1" dirty="0">
                <a:solidFill>
                  <a:schemeClr val="bg1"/>
                </a:solidFill>
                <a:latin typeface="Trebuchet MS" panose="020B0603020202020204" pitchFamily="34" charset="0"/>
              </a:rPr>
              <a:t>défendre la filière</a:t>
            </a: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625774" y="1342864"/>
            <a:ext cx="11459833" cy="5878532"/>
          </a:xfrm>
          <a:prstGeom prst="rect">
            <a:avLst/>
          </a:prstGeom>
          <a:noFill/>
        </p:spPr>
        <p:txBody>
          <a:bodyPr wrap="square" rtlCol="0">
            <a:spAutoFit/>
          </a:bodyPr>
          <a:lstStyle/>
          <a:p>
            <a:pPr marL="514350" indent="-514350">
              <a:spcBef>
                <a:spcPts val="600"/>
              </a:spcBef>
              <a:spcAft>
                <a:spcPts val="600"/>
              </a:spcAft>
              <a:buFont typeface="+mj-lt"/>
              <a:buAutoNum type="arabicPeriod"/>
            </a:pPr>
            <a:r>
              <a:rPr lang="fr-FR" sz="2700" b="1" dirty="0">
                <a:latin typeface="Calibri" panose="020F0502020204030204" pitchFamily="34" charset="0"/>
                <a:cs typeface="Calibri" panose="020F0502020204030204" pitchFamily="34" charset="0"/>
              </a:rPr>
              <a:t>Mélanger pour optimiser la méthanisation</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aspects techniques + financiers</a:t>
            </a:r>
          </a:p>
          <a:p>
            <a:pPr>
              <a:spcBef>
                <a:spcPts val="600"/>
              </a:spcBef>
              <a:spcAft>
                <a:spcPts val="600"/>
              </a:spcAft>
            </a:pPr>
            <a:endParaRPr lang="fr-FR" sz="1400" b="1" dirty="0">
              <a:latin typeface="Calibri" panose="020F0502020204030204" pitchFamily="34" charset="0"/>
              <a:cs typeface="Calibri" panose="020F0502020204030204" pitchFamily="34" charset="0"/>
            </a:endParaRPr>
          </a:p>
          <a:p>
            <a:pPr marL="285750" indent="-285750">
              <a:spcBef>
                <a:spcPts val="600"/>
              </a:spcBef>
              <a:spcAft>
                <a:spcPts val="600"/>
              </a:spcAft>
              <a:buFont typeface="Wingdings" panose="05000000000000000000" pitchFamily="2" charset="2"/>
              <a:buChar char="à"/>
            </a:pPr>
            <a:r>
              <a:rPr lang="fr-FR" b="1" dirty="0">
                <a:latin typeface="Calibri" panose="020F0502020204030204" pitchFamily="34" charset="0"/>
                <a:cs typeface="Calibri" panose="020F0502020204030204" pitchFamily="34" charset="0"/>
                <a:sym typeface="Wingdings" panose="05000000000000000000" pitchFamily="2" charset="2"/>
              </a:rPr>
              <a:t>o</a:t>
            </a:r>
            <a:r>
              <a:rPr lang="fr-FR" b="1" dirty="0">
                <a:latin typeface="Calibri" panose="020F0502020204030204" pitchFamily="34" charset="0"/>
                <a:cs typeface="Calibri" panose="020F0502020204030204" pitchFamily="34" charset="0"/>
              </a:rPr>
              <a:t>btenir le bon taux de Matière Sèche (mélange boues + OMR…), </a:t>
            </a:r>
          </a:p>
          <a:p>
            <a:pPr marL="285750" indent="-285750">
              <a:spcBef>
                <a:spcPts val="600"/>
              </a:spcBef>
              <a:spcAft>
                <a:spcPts val="600"/>
              </a:spcAft>
              <a:buFont typeface="Wingdings" panose="05000000000000000000" pitchFamily="2" charset="2"/>
              <a:buChar char="à"/>
            </a:pPr>
            <a:r>
              <a:rPr lang="fr-FR" b="1" dirty="0">
                <a:latin typeface="Calibri" panose="020F0502020204030204" pitchFamily="34" charset="0"/>
                <a:cs typeface="Calibri" panose="020F0502020204030204" pitchFamily="34" charset="0"/>
              </a:rPr>
              <a:t>assurer une bonne rhéologie de la ration (mélange biodéchets + broyats…),</a:t>
            </a:r>
          </a:p>
          <a:p>
            <a:pPr marL="285750" indent="-285750">
              <a:spcBef>
                <a:spcPts val="600"/>
              </a:spcBef>
              <a:spcAft>
                <a:spcPts val="600"/>
              </a:spcAft>
              <a:buFont typeface="Wingdings" panose="05000000000000000000" pitchFamily="2" charset="2"/>
              <a:buChar char="à"/>
            </a:pPr>
            <a:r>
              <a:rPr lang="fr-FR" b="1" dirty="0">
                <a:latin typeface="Calibri" panose="020F0502020204030204" pitchFamily="34" charset="0"/>
                <a:cs typeface="Calibri" panose="020F0502020204030204" pitchFamily="34" charset="0"/>
              </a:rPr>
              <a:t>diluer un inhibiteur (mélange fientes riches en N + biodéchets…) </a:t>
            </a:r>
          </a:p>
          <a:p>
            <a:pPr marL="285750" indent="-285750">
              <a:spcBef>
                <a:spcPts val="600"/>
              </a:spcBef>
              <a:spcAft>
                <a:spcPts val="600"/>
              </a:spcAft>
              <a:buFont typeface="Wingdings" panose="05000000000000000000" pitchFamily="2" charset="2"/>
              <a:buChar char="à"/>
            </a:pPr>
            <a:r>
              <a:rPr lang="fr-FR" b="1" dirty="0">
                <a:latin typeface="Calibri" panose="020F0502020204030204" pitchFamily="34" charset="0"/>
                <a:cs typeface="Calibri" panose="020F0502020204030204" pitchFamily="34" charset="0"/>
              </a:rPr>
              <a:t>augmenter la valeur fertilisante du digestat (incorporation de boues bio riches en Phosphore…)</a:t>
            </a:r>
          </a:p>
          <a:p>
            <a:pPr marL="285750" indent="-285750">
              <a:spcBef>
                <a:spcPts val="600"/>
              </a:spcBef>
              <a:spcAft>
                <a:spcPts val="600"/>
              </a:spcAft>
              <a:buFont typeface="Wingdings" panose="05000000000000000000" pitchFamily="2" charset="2"/>
              <a:buChar char="à"/>
            </a:pPr>
            <a:r>
              <a:rPr lang="fr-FR" b="1" dirty="0">
                <a:latin typeface="Calibri" panose="020F0502020204030204" pitchFamily="34" charset="0"/>
                <a:cs typeface="Calibri" panose="020F0502020204030204" pitchFamily="34" charset="0"/>
              </a:rPr>
              <a:t>améliorer le rendement énergétique de l’installation (incorporation de graisses…),</a:t>
            </a:r>
          </a:p>
          <a:p>
            <a:pPr marL="285750" indent="-285750">
              <a:spcBef>
                <a:spcPts val="600"/>
              </a:spcBef>
              <a:spcAft>
                <a:spcPts val="600"/>
              </a:spcAft>
              <a:buFont typeface="Wingdings" panose="05000000000000000000" pitchFamily="2" charset="2"/>
              <a:buChar char="à"/>
            </a:pPr>
            <a:r>
              <a:rPr lang="fr-FR" b="1" dirty="0">
                <a:latin typeface="Calibri" panose="020F0502020204030204" pitchFamily="34" charset="0"/>
                <a:cs typeface="Calibri" panose="020F0502020204030204" pitchFamily="34" charset="0"/>
              </a:rPr>
              <a:t>optimiser/mutualiser les infrastructures d’assainissement et de gestion des déchets (codigestion sur STEP…),</a:t>
            </a:r>
          </a:p>
          <a:p>
            <a:pPr marL="285750" indent="-285750">
              <a:spcBef>
                <a:spcPts val="600"/>
              </a:spcBef>
              <a:spcAft>
                <a:spcPts val="600"/>
              </a:spcAft>
              <a:buFont typeface="Wingdings" panose="05000000000000000000" pitchFamily="2" charset="2"/>
              <a:buChar char="à"/>
            </a:pPr>
            <a:r>
              <a:rPr lang="fr-FR" b="1" dirty="0">
                <a:latin typeface="Calibri" panose="020F0502020204030204" pitchFamily="34" charset="0"/>
                <a:cs typeface="Calibri" panose="020F0502020204030204" pitchFamily="34" charset="0"/>
              </a:rPr>
              <a:t>chercher les complémentarités entre résidus organiques dispos sur le territoire / sécuriser les approvisionnements,</a:t>
            </a:r>
          </a:p>
          <a:p>
            <a:pPr marL="285750" indent="-285750">
              <a:spcBef>
                <a:spcPts val="600"/>
              </a:spcBef>
              <a:spcAft>
                <a:spcPts val="600"/>
              </a:spcAft>
              <a:buFont typeface="Wingdings" panose="05000000000000000000" pitchFamily="2" charset="2"/>
              <a:buChar char="à"/>
            </a:pPr>
            <a:r>
              <a:rPr lang="fr-FR" b="1" dirty="0">
                <a:latin typeface="Calibri" panose="020F0502020204030204" pitchFamily="34" charset="0"/>
                <a:cs typeface="Calibri" panose="020F0502020204030204" pitchFamily="34" charset="0"/>
              </a:rPr>
              <a:t>fédérer les acteurs du territoire</a:t>
            </a:r>
          </a:p>
          <a:p>
            <a:pPr>
              <a:spcBef>
                <a:spcPts val="600"/>
              </a:spcBef>
              <a:spcAft>
                <a:spcPts val="600"/>
              </a:spcAft>
            </a:pPr>
            <a:endParaRPr lang="fr-FR" sz="2700" b="1" dirty="0">
              <a:latin typeface="Calibri" panose="020F0502020204030204" pitchFamily="34" charset="0"/>
              <a:cs typeface="Calibri" panose="020F0502020204030204" pitchFamily="34" charset="0"/>
            </a:endParaRPr>
          </a:p>
          <a:p>
            <a:pPr>
              <a:spcBef>
                <a:spcPts val="600"/>
              </a:spcBef>
              <a:spcAft>
                <a:spcPts val="600"/>
              </a:spcAft>
            </a:pPr>
            <a:endParaRPr lang="fr-FR" sz="2700" b="1" dirty="0">
              <a:latin typeface="Calibri" panose="020F0502020204030204" pitchFamily="34" charset="0"/>
              <a:cs typeface="Calibri" panose="020F0502020204030204" pitchFamily="34" charset="0"/>
            </a:endParaRP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sp>
        <p:nvSpPr>
          <p:cNvPr id="16" name="ZoneTexte 15">
            <a:extLst>
              <a:ext uri="{FF2B5EF4-FFF2-40B4-BE49-F238E27FC236}">
                <a16:creationId xmlns:a16="http://schemas.microsoft.com/office/drawing/2014/main" id="{7605640D-97F8-8CF8-78C7-A92474A28B20}"/>
              </a:ext>
            </a:extLst>
          </p:cNvPr>
          <p:cNvSpPr txBox="1"/>
          <p:nvPr/>
        </p:nvSpPr>
        <p:spPr>
          <a:xfrm>
            <a:off x="2557670" y="9636"/>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La méthanisation des déchets en mélange : synergies et contraintes</a:t>
            </a:r>
          </a:p>
        </p:txBody>
      </p:sp>
    </p:spTree>
    <p:extLst>
      <p:ext uri="{BB962C8B-B14F-4D97-AF65-F5344CB8AC3E}">
        <p14:creationId xmlns:p14="http://schemas.microsoft.com/office/powerpoint/2010/main" val="3067864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p>
          <a:p>
            <a:pPr algn="ctr"/>
            <a:r>
              <a:rPr lang="fr-FR" sz="2700" b="1" dirty="0">
                <a:latin typeface="Calibri" panose="020F0502020204030204" pitchFamily="34" charset="0"/>
                <a:cs typeface="Calibri" panose="020F0502020204030204" pitchFamily="34" charset="0"/>
              </a:rPr>
              <a:t>une pratique ancienne</a:t>
            </a: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2" name="Picture 3">
            <a:extLst>
              <a:ext uri="{FF2B5EF4-FFF2-40B4-BE49-F238E27FC236}">
                <a16:creationId xmlns:a16="http://schemas.microsoft.com/office/drawing/2014/main" id="{B656F656-0552-1358-A739-2255F159AFCF}"/>
              </a:ext>
            </a:extLst>
          </p:cNvPr>
          <p:cNvPicPr>
            <a:picLocks noChangeAspect="1" noChangeArrowheads="1"/>
          </p:cNvPicPr>
          <p:nvPr/>
        </p:nvPicPr>
        <p:blipFill>
          <a:blip r:embed="rId3" cstate="print"/>
          <a:srcRect/>
          <a:stretch>
            <a:fillRect/>
          </a:stretch>
        </p:blipFill>
        <p:spPr bwMode="auto">
          <a:xfrm>
            <a:off x="282062" y="1129233"/>
            <a:ext cx="4143555" cy="2811169"/>
          </a:xfrm>
          <a:prstGeom prst="rect">
            <a:avLst/>
          </a:prstGeom>
          <a:noFill/>
          <a:ln w="9525">
            <a:solidFill>
              <a:schemeClr val="tx1"/>
            </a:solidFill>
            <a:miter lim="800000"/>
            <a:headEnd/>
            <a:tailEnd/>
          </a:ln>
        </p:spPr>
      </p:pic>
      <p:pic>
        <p:nvPicPr>
          <p:cNvPr id="4" name="Image 3">
            <a:extLst>
              <a:ext uri="{FF2B5EF4-FFF2-40B4-BE49-F238E27FC236}">
                <a16:creationId xmlns:a16="http://schemas.microsoft.com/office/drawing/2014/main" id="{B0410BE1-87E5-D0F4-E8E7-E08CAAF888CB}"/>
              </a:ext>
            </a:extLst>
          </p:cNvPr>
          <p:cNvPicPr>
            <a:picLocks noChangeAspect="1"/>
          </p:cNvPicPr>
          <p:nvPr/>
        </p:nvPicPr>
        <p:blipFill>
          <a:blip r:embed="rId4"/>
          <a:stretch>
            <a:fillRect/>
          </a:stretch>
        </p:blipFill>
        <p:spPr>
          <a:xfrm>
            <a:off x="4589253" y="4952468"/>
            <a:ext cx="7508806" cy="1228389"/>
          </a:xfrm>
          <a:prstGeom prst="rect">
            <a:avLst/>
          </a:prstGeom>
        </p:spPr>
      </p:pic>
      <p:pic>
        <p:nvPicPr>
          <p:cNvPr id="6" name="Image 5">
            <a:extLst>
              <a:ext uri="{FF2B5EF4-FFF2-40B4-BE49-F238E27FC236}">
                <a16:creationId xmlns:a16="http://schemas.microsoft.com/office/drawing/2014/main" id="{E2C34A09-8985-380A-76F8-DE864C8D3193}"/>
              </a:ext>
            </a:extLst>
          </p:cNvPr>
          <p:cNvPicPr>
            <a:picLocks noChangeAspect="1"/>
          </p:cNvPicPr>
          <p:nvPr/>
        </p:nvPicPr>
        <p:blipFill>
          <a:blip r:embed="rId5"/>
          <a:stretch>
            <a:fillRect/>
          </a:stretch>
        </p:blipFill>
        <p:spPr>
          <a:xfrm>
            <a:off x="59911" y="4147769"/>
            <a:ext cx="4705752" cy="1308598"/>
          </a:xfrm>
          <a:prstGeom prst="rect">
            <a:avLst/>
          </a:prstGeom>
        </p:spPr>
      </p:pic>
      <p:pic>
        <p:nvPicPr>
          <p:cNvPr id="9" name="Image 8">
            <a:extLst>
              <a:ext uri="{FF2B5EF4-FFF2-40B4-BE49-F238E27FC236}">
                <a16:creationId xmlns:a16="http://schemas.microsoft.com/office/drawing/2014/main" id="{2C0E90DF-A199-C5C0-10D8-D40AD8DAC5F6}"/>
              </a:ext>
            </a:extLst>
          </p:cNvPr>
          <p:cNvPicPr>
            <a:picLocks noChangeAspect="1"/>
          </p:cNvPicPr>
          <p:nvPr/>
        </p:nvPicPr>
        <p:blipFill>
          <a:blip r:embed="rId6"/>
          <a:stretch>
            <a:fillRect/>
          </a:stretch>
        </p:blipFill>
        <p:spPr>
          <a:xfrm>
            <a:off x="4501380" y="1143203"/>
            <a:ext cx="3830189" cy="2797199"/>
          </a:xfrm>
          <a:prstGeom prst="rect">
            <a:avLst/>
          </a:prstGeom>
          <a:ln>
            <a:solidFill>
              <a:schemeClr val="tx1"/>
            </a:solidFill>
          </a:ln>
        </p:spPr>
      </p:pic>
    </p:spTree>
    <p:extLst>
      <p:ext uri="{BB962C8B-B14F-4D97-AF65-F5344CB8AC3E}">
        <p14:creationId xmlns:p14="http://schemas.microsoft.com/office/powerpoint/2010/main" val="2137833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p>
          <a:p>
            <a:pPr algn="ctr"/>
            <a:r>
              <a:rPr lang="fr-FR" sz="2700" b="1" dirty="0">
                <a:latin typeface="Calibri" panose="020F0502020204030204" pitchFamily="34" charset="0"/>
                <a:cs typeface="Calibri" panose="020F0502020204030204" pitchFamily="34" charset="0"/>
              </a:rPr>
              <a:t>une pratique ancienne</a:t>
            </a: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3" name="Image 2">
            <a:extLst>
              <a:ext uri="{FF2B5EF4-FFF2-40B4-BE49-F238E27FC236}">
                <a16:creationId xmlns:a16="http://schemas.microsoft.com/office/drawing/2014/main" id="{5535FD4B-933E-DE66-8F89-AACD57731917}"/>
              </a:ext>
            </a:extLst>
          </p:cNvPr>
          <p:cNvPicPr>
            <a:picLocks noChangeAspect="1"/>
          </p:cNvPicPr>
          <p:nvPr/>
        </p:nvPicPr>
        <p:blipFill>
          <a:blip r:embed="rId3"/>
          <a:stretch>
            <a:fillRect/>
          </a:stretch>
        </p:blipFill>
        <p:spPr>
          <a:xfrm>
            <a:off x="290689" y="1035833"/>
            <a:ext cx="3506079" cy="5293396"/>
          </a:xfrm>
          <a:prstGeom prst="rect">
            <a:avLst/>
          </a:prstGeom>
        </p:spPr>
      </p:pic>
      <p:pic>
        <p:nvPicPr>
          <p:cNvPr id="5" name="Image 4">
            <a:extLst>
              <a:ext uri="{FF2B5EF4-FFF2-40B4-BE49-F238E27FC236}">
                <a16:creationId xmlns:a16="http://schemas.microsoft.com/office/drawing/2014/main" id="{B31950D1-B627-970B-609E-4B990DD64206}"/>
              </a:ext>
            </a:extLst>
          </p:cNvPr>
          <p:cNvPicPr>
            <a:picLocks noChangeAspect="1"/>
          </p:cNvPicPr>
          <p:nvPr/>
        </p:nvPicPr>
        <p:blipFill>
          <a:blip r:embed="rId4"/>
          <a:stretch>
            <a:fillRect/>
          </a:stretch>
        </p:blipFill>
        <p:spPr>
          <a:xfrm>
            <a:off x="6376334" y="1208469"/>
            <a:ext cx="3633943" cy="4877416"/>
          </a:xfrm>
          <a:prstGeom prst="rect">
            <a:avLst/>
          </a:prstGeom>
        </p:spPr>
      </p:pic>
    </p:spTree>
    <p:extLst>
      <p:ext uri="{BB962C8B-B14F-4D97-AF65-F5344CB8AC3E}">
        <p14:creationId xmlns:p14="http://schemas.microsoft.com/office/powerpoint/2010/main" val="2532693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p>
          <a:p>
            <a:pPr algn="ctr"/>
            <a:r>
              <a:rPr lang="fr-FR" sz="2700" b="1" dirty="0">
                <a:latin typeface="Calibri" panose="020F0502020204030204" pitchFamily="34" charset="0"/>
                <a:cs typeface="Calibri" panose="020F0502020204030204" pitchFamily="34" charset="0"/>
              </a:rPr>
              <a:t>une pratique ancienne</a:t>
            </a: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2" name="Image 1">
            <a:extLst>
              <a:ext uri="{FF2B5EF4-FFF2-40B4-BE49-F238E27FC236}">
                <a16:creationId xmlns:a16="http://schemas.microsoft.com/office/drawing/2014/main" id="{91E21B5F-3494-6D91-6BE8-F9937BA38824}"/>
              </a:ext>
            </a:extLst>
          </p:cNvPr>
          <p:cNvPicPr>
            <a:picLocks noChangeAspect="1"/>
          </p:cNvPicPr>
          <p:nvPr/>
        </p:nvPicPr>
        <p:blipFill>
          <a:blip r:embed="rId3"/>
          <a:stretch>
            <a:fillRect/>
          </a:stretch>
        </p:blipFill>
        <p:spPr>
          <a:xfrm>
            <a:off x="307346" y="2048815"/>
            <a:ext cx="11577307" cy="2597121"/>
          </a:xfrm>
          <a:prstGeom prst="rect">
            <a:avLst/>
          </a:prstGeom>
        </p:spPr>
      </p:pic>
    </p:spTree>
    <p:extLst>
      <p:ext uri="{BB962C8B-B14F-4D97-AF65-F5344CB8AC3E}">
        <p14:creationId xmlns:p14="http://schemas.microsoft.com/office/powerpoint/2010/main" val="647328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p>
          <a:p>
            <a:pPr algn="ctr"/>
            <a:r>
              <a:rPr lang="fr-FR" sz="2700" b="1" dirty="0">
                <a:latin typeface="Calibri" panose="020F0502020204030204" pitchFamily="34" charset="0"/>
                <a:cs typeface="Calibri" panose="020F0502020204030204" pitchFamily="34" charset="0"/>
              </a:rPr>
              <a:t>une pratique ancienne</a:t>
            </a: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3" name="Image 2">
            <a:extLst>
              <a:ext uri="{FF2B5EF4-FFF2-40B4-BE49-F238E27FC236}">
                <a16:creationId xmlns:a16="http://schemas.microsoft.com/office/drawing/2014/main" id="{1ABB2FF1-9776-D89B-F2E7-1291053751AB}"/>
              </a:ext>
            </a:extLst>
          </p:cNvPr>
          <p:cNvPicPr>
            <a:picLocks noChangeAspect="1"/>
          </p:cNvPicPr>
          <p:nvPr/>
        </p:nvPicPr>
        <p:blipFill>
          <a:blip r:embed="rId3"/>
          <a:stretch>
            <a:fillRect/>
          </a:stretch>
        </p:blipFill>
        <p:spPr>
          <a:xfrm>
            <a:off x="4813018" y="3074775"/>
            <a:ext cx="4244718" cy="3066629"/>
          </a:xfrm>
          <a:prstGeom prst="rect">
            <a:avLst/>
          </a:prstGeom>
          <a:ln>
            <a:solidFill>
              <a:schemeClr val="tx1"/>
            </a:solidFill>
          </a:ln>
        </p:spPr>
      </p:pic>
      <p:pic>
        <p:nvPicPr>
          <p:cNvPr id="5" name="Image 4">
            <a:extLst>
              <a:ext uri="{FF2B5EF4-FFF2-40B4-BE49-F238E27FC236}">
                <a16:creationId xmlns:a16="http://schemas.microsoft.com/office/drawing/2014/main" id="{0030E38D-7A8C-B1FD-3544-EA54FD6DC37A}"/>
              </a:ext>
            </a:extLst>
          </p:cNvPr>
          <p:cNvPicPr>
            <a:picLocks noChangeAspect="1"/>
          </p:cNvPicPr>
          <p:nvPr/>
        </p:nvPicPr>
        <p:blipFill>
          <a:blip r:embed="rId4"/>
          <a:stretch>
            <a:fillRect/>
          </a:stretch>
        </p:blipFill>
        <p:spPr>
          <a:xfrm>
            <a:off x="356558" y="1152124"/>
            <a:ext cx="4307981" cy="3065590"/>
          </a:xfrm>
          <a:prstGeom prst="rect">
            <a:avLst/>
          </a:prstGeom>
          <a:ln>
            <a:solidFill>
              <a:schemeClr val="tx1"/>
            </a:solidFill>
          </a:ln>
        </p:spPr>
      </p:pic>
      <p:pic>
        <p:nvPicPr>
          <p:cNvPr id="7" name="Image 6">
            <a:extLst>
              <a:ext uri="{FF2B5EF4-FFF2-40B4-BE49-F238E27FC236}">
                <a16:creationId xmlns:a16="http://schemas.microsoft.com/office/drawing/2014/main" id="{D5FB5DCD-EB97-A182-5B76-40606620FD36}"/>
              </a:ext>
            </a:extLst>
          </p:cNvPr>
          <p:cNvPicPr>
            <a:picLocks noChangeAspect="1"/>
          </p:cNvPicPr>
          <p:nvPr/>
        </p:nvPicPr>
        <p:blipFill>
          <a:blip r:embed="rId5"/>
          <a:stretch>
            <a:fillRect/>
          </a:stretch>
        </p:blipFill>
        <p:spPr>
          <a:xfrm>
            <a:off x="9232097" y="1412702"/>
            <a:ext cx="2871819" cy="4056445"/>
          </a:xfrm>
          <a:prstGeom prst="rect">
            <a:avLst/>
          </a:prstGeom>
          <a:ln>
            <a:solidFill>
              <a:schemeClr val="tx1"/>
            </a:solidFill>
          </a:ln>
        </p:spPr>
      </p:pic>
    </p:spTree>
    <p:extLst>
      <p:ext uri="{BB962C8B-B14F-4D97-AF65-F5344CB8AC3E}">
        <p14:creationId xmlns:p14="http://schemas.microsoft.com/office/powerpoint/2010/main" val="1182152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en France</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4" name="Image 3">
            <a:extLst>
              <a:ext uri="{FF2B5EF4-FFF2-40B4-BE49-F238E27FC236}">
                <a16:creationId xmlns:a16="http://schemas.microsoft.com/office/drawing/2014/main" id="{11A842A7-A6C0-C4C6-F736-E0379E8A78A0}"/>
              </a:ext>
            </a:extLst>
          </p:cNvPr>
          <p:cNvPicPr>
            <a:picLocks noChangeAspect="1"/>
          </p:cNvPicPr>
          <p:nvPr/>
        </p:nvPicPr>
        <p:blipFill>
          <a:blip r:embed="rId3"/>
          <a:stretch>
            <a:fillRect/>
          </a:stretch>
        </p:blipFill>
        <p:spPr>
          <a:xfrm>
            <a:off x="481097" y="1187012"/>
            <a:ext cx="11229805" cy="5041829"/>
          </a:xfrm>
          <a:prstGeom prst="rect">
            <a:avLst/>
          </a:prstGeom>
        </p:spPr>
      </p:pic>
      <p:pic>
        <p:nvPicPr>
          <p:cNvPr id="10" name="Picture 7">
            <a:extLst>
              <a:ext uri="{FF2B5EF4-FFF2-40B4-BE49-F238E27FC236}">
                <a16:creationId xmlns:a16="http://schemas.microsoft.com/office/drawing/2014/main" id="{A5FEDFD4-4AA8-6D55-F4E3-26F68E9508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0418" y="3707926"/>
            <a:ext cx="2439726" cy="180252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12343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en France</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3" name="Image 2">
            <a:extLst>
              <a:ext uri="{FF2B5EF4-FFF2-40B4-BE49-F238E27FC236}">
                <a16:creationId xmlns:a16="http://schemas.microsoft.com/office/drawing/2014/main" id="{22C1953F-8D4A-E72D-8CF5-2D9642A20C5D}"/>
              </a:ext>
            </a:extLst>
          </p:cNvPr>
          <p:cNvPicPr>
            <a:picLocks noChangeAspect="1"/>
          </p:cNvPicPr>
          <p:nvPr/>
        </p:nvPicPr>
        <p:blipFill>
          <a:blip r:embed="rId3"/>
          <a:stretch>
            <a:fillRect/>
          </a:stretch>
        </p:blipFill>
        <p:spPr>
          <a:xfrm>
            <a:off x="5741622" y="1360834"/>
            <a:ext cx="6262314" cy="4417038"/>
          </a:xfrm>
          <a:prstGeom prst="rect">
            <a:avLst/>
          </a:prstGeom>
          <a:ln>
            <a:solidFill>
              <a:schemeClr val="tx1"/>
            </a:solidFill>
          </a:ln>
        </p:spPr>
      </p:pic>
      <p:sp>
        <p:nvSpPr>
          <p:cNvPr id="16" name="ZoneTexte 15">
            <a:extLst>
              <a:ext uri="{FF2B5EF4-FFF2-40B4-BE49-F238E27FC236}">
                <a16:creationId xmlns:a16="http://schemas.microsoft.com/office/drawing/2014/main" id="{461AF4E3-43E0-75FB-4242-E4B99AD17937}"/>
              </a:ext>
            </a:extLst>
          </p:cNvPr>
          <p:cNvSpPr txBox="1"/>
          <p:nvPr/>
        </p:nvSpPr>
        <p:spPr>
          <a:xfrm>
            <a:off x="188064" y="2494713"/>
            <a:ext cx="6094562" cy="2677656"/>
          </a:xfrm>
          <a:prstGeom prst="rect">
            <a:avLst/>
          </a:prstGeom>
          <a:noFill/>
        </p:spPr>
        <p:txBody>
          <a:bodyPr wrap="square">
            <a:spAutoFit/>
          </a:bodyPr>
          <a:lstStyle/>
          <a:p>
            <a:r>
              <a:rPr lang="fr-FR" sz="2800" dirty="0"/>
              <a:t>Charge 		45 000 EH</a:t>
            </a:r>
          </a:p>
          <a:p>
            <a:r>
              <a:rPr lang="fr-FR" sz="2800" dirty="0"/>
              <a:t>Hydraulique	jusqu’à 1 250 m3/h</a:t>
            </a:r>
          </a:p>
          <a:p>
            <a:r>
              <a:rPr lang="fr-FR" sz="2800" dirty="0"/>
              <a:t>Saisonnalité	10 à 45 000 EH</a:t>
            </a:r>
          </a:p>
          <a:p>
            <a:r>
              <a:rPr lang="fr-FR" sz="2800" dirty="0"/>
              <a:t>Compacité	MBBR – R3F / Flottation</a:t>
            </a:r>
          </a:p>
          <a:p>
            <a:r>
              <a:rPr lang="fr-FR" sz="2800" dirty="0"/>
              <a:t>Effluents froids	&lt; 5°C en hiver</a:t>
            </a:r>
          </a:p>
          <a:p>
            <a:r>
              <a:rPr lang="fr-FR" sz="2800" dirty="0"/>
              <a:t>Produits externes 	Lactosérum</a:t>
            </a:r>
          </a:p>
        </p:txBody>
      </p:sp>
    </p:spTree>
    <p:extLst>
      <p:ext uri="{BB962C8B-B14F-4D97-AF65-F5344CB8AC3E}">
        <p14:creationId xmlns:p14="http://schemas.microsoft.com/office/powerpoint/2010/main" val="1715011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en France</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5" name="Image 4">
            <a:extLst>
              <a:ext uri="{FF2B5EF4-FFF2-40B4-BE49-F238E27FC236}">
                <a16:creationId xmlns:a16="http://schemas.microsoft.com/office/drawing/2014/main" id="{FFF3B5DF-57D7-1052-B5D6-C79D699D969E}"/>
              </a:ext>
            </a:extLst>
          </p:cNvPr>
          <p:cNvPicPr>
            <a:picLocks noChangeAspect="1"/>
          </p:cNvPicPr>
          <p:nvPr/>
        </p:nvPicPr>
        <p:blipFill>
          <a:blip r:embed="rId3"/>
          <a:stretch>
            <a:fillRect/>
          </a:stretch>
        </p:blipFill>
        <p:spPr>
          <a:xfrm>
            <a:off x="5683018" y="1009587"/>
            <a:ext cx="2510288" cy="2378470"/>
          </a:xfrm>
          <a:prstGeom prst="rect">
            <a:avLst/>
          </a:prstGeom>
          <a:ln>
            <a:solidFill>
              <a:schemeClr val="tx1"/>
            </a:solidFill>
          </a:ln>
        </p:spPr>
      </p:pic>
      <p:pic>
        <p:nvPicPr>
          <p:cNvPr id="11" name="Image 10">
            <a:extLst>
              <a:ext uri="{FF2B5EF4-FFF2-40B4-BE49-F238E27FC236}">
                <a16:creationId xmlns:a16="http://schemas.microsoft.com/office/drawing/2014/main" id="{4E7972D3-43B7-D7C1-6A4D-6CA042B5DDB2}"/>
              </a:ext>
            </a:extLst>
          </p:cNvPr>
          <p:cNvPicPr>
            <a:picLocks noChangeAspect="1"/>
          </p:cNvPicPr>
          <p:nvPr/>
        </p:nvPicPr>
        <p:blipFill rotWithShape="1">
          <a:blip r:embed="rId4"/>
          <a:srcRect r="3778"/>
          <a:stretch/>
        </p:blipFill>
        <p:spPr>
          <a:xfrm>
            <a:off x="9075476" y="1213032"/>
            <a:ext cx="3075709" cy="2372915"/>
          </a:xfrm>
          <a:prstGeom prst="rect">
            <a:avLst/>
          </a:prstGeom>
          <a:ln>
            <a:solidFill>
              <a:schemeClr val="tx1"/>
            </a:solidFill>
          </a:ln>
        </p:spPr>
      </p:pic>
      <p:pic>
        <p:nvPicPr>
          <p:cNvPr id="13" name="Image 12">
            <a:extLst>
              <a:ext uri="{FF2B5EF4-FFF2-40B4-BE49-F238E27FC236}">
                <a16:creationId xmlns:a16="http://schemas.microsoft.com/office/drawing/2014/main" id="{5DA49109-9CAD-3108-EC2A-E5401D83BBD4}"/>
              </a:ext>
            </a:extLst>
          </p:cNvPr>
          <p:cNvPicPr>
            <a:picLocks noChangeAspect="1"/>
          </p:cNvPicPr>
          <p:nvPr/>
        </p:nvPicPr>
        <p:blipFill>
          <a:blip r:embed="rId5"/>
          <a:stretch>
            <a:fillRect/>
          </a:stretch>
        </p:blipFill>
        <p:spPr>
          <a:xfrm>
            <a:off x="9075476" y="3714127"/>
            <a:ext cx="3075709" cy="2289694"/>
          </a:xfrm>
          <a:prstGeom prst="rect">
            <a:avLst/>
          </a:prstGeom>
          <a:ln>
            <a:solidFill>
              <a:schemeClr val="tx1"/>
            </a:solidFill>
          </a:ln>
        </p:spPr>
      </p:pic>
      <p:pic>
        <p:nvPicPr>
          <p:cNvPr id="14" name="Image 13" descr="Une image contenant arbre, nature, montagne, ravin&#10;&#10;Description générée automatiquement">
            <a:extLst>
              <a:ext uri="{FF2B5EF4-FFF2-40B4-BE49-F238E27FC236}">
                <a16:creationId xmlns:a16="http://schemas.microsoft.com/office/drawing/2014/main" id="{AE67CA46-A082-86B7-B7F2-397B6354E7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275" r="8644"/>
          <a:stretch/>
        </p:blipFill>
        <p:spPr>
          <a:xfrm rot="5400000">
            <a:off x="5614705" y="3485765"/>
            <a:ext cx="2646913" cy="2510287"/>
          </a:xfrm>
          <a:prstGeom prst="rect">
            <a:avLst/>
          </a:prstGeom>
          <a:ln>
            <a:solidFill>
              <a:schemeClr val="tx1"/>
            </a:solidFill>
          </a:ln>
        </p:spPr>
      </p:pic>
      <p:pic>
        <p:nvPicPr>
          <p:cNvPr id="17" name="Image 16">
            <a:extLst>
              <a:ext uri="{FF2B5EF4-FFF2-40B4-BE49-F238E27FC236}">
                <a16:creationId xmlns:a16="http://schemas.microsoft.com/office/drawing/2014/main" id="{568DCD51-0BAE-B622-5839-A6EF72D30B0A}"/>
              </a:ext>
            </a:extLst>
          </p:cNvPr>
          <p:cNvPicPr>
            <a:picLocks noChangeAspect="1"/>
          </p:cNvPicPr>
          <p:nvPr/>
        </p:nvPicPr>
        <p:blipFill rotWithShape="1">
          <a:blip r:embed="rId7"/>
          <a:srcRect r="21908"/>
          <a:stretch/>
        </p:blipFill>
        <p:spPr>
          <a:xfrm>
            <a:off x="373931" y="2399489"/>
            <a:ext cx="4616697" cy="3858586"/>
          </a:xfrm>
          <a:prstGeom prst="rect">
            <a:avLst/>
          </a:prstGeom>
          <a:ln>
            <a:solidFill>
              <a:schemeClr val="tx1"/>
            </a:solidFill>
          </a:ln>
        </p:spPr>
      </p:pic>
      <p:pic>
        <p:nvPicPr>
          <p:cNvPr id="18" name="Image 17">
            <a:extLst>
              <a:ext uri="{FF2B5EF4-FFF2-40B4-BE49-F238E27FC236}">
                <a16:creationId xmlns:a16="http://schemas.microsoft.com/office/drawing/2014/main" id="{5CA40BBF-6648-C9ED-5CBF-9D5913AA7326}"/>
              </a:ext>
            </a:extLst>
          </p:cNvPr>
          <p:cNvPicPr>
            <a:picLocks noChangeAspect="1"/>
          </p:cNvPicPr>
          <p:nvPr/>
        </p:nvPicPr>
        <p:blipFill rotWithShape="1">
          <a:blip r:embed="rId7"/>
          <a:srcRect l="78064" t="26455" r="779" b="55660"/>
          <a:stretch/>
        </p:blipFill>
        <p:spPr>
          <a:xfrm>
            <a:off x="1774514" y="1054291"/>
            <a:ext cx="2374873" cy="1310276"/>
          </a:xfrm>
          <a:prstGeom prst="rect">
            <a:avLst/>
          </a:prstGeom>
          <a:ln>
            <a:solidFill>
              <a:schemeClr val="tx1"/>
            </a:solidFill>
          </a:ln>
        </p:spPr>
      </p:pic>
    </p:spTree>
    <p:extLst>
      <p:ext uri="{BB962C8B-B14F-4D97-AF65-F5344CB8AC3E}">
        <p14:creationId xmlns:p14="http://schemas.microsoft.com/office/powerpoint/2010/main" val="1707382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à l’étranger</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4" name="Image 3">
            <a:extLst>
              <a:ext uri="{FF2B5EF4-FFF2-40B4-BE49-F238E27FC236}">
                <a16:creationId xmlns:a16="http://schemas.microsoft.com/office/drawing/2014/main" id="{FCA9A559-6194-29C6-CDF4-86DFF963B884}"/>
              </a:ext>
            </a:extLst>
          </p:cNvPr>
          <p:cNvPicPr>
            <a:picLocks noChangeAspect="1"/>
          </p:cNvPicPr>
          <p:nvPr/>
        </p:nvPicPr>
        <p:blipFill>
          <a:blip r:embed="rId3"/>
          <a:stretch>
            <a:fillRect/>
          </a:stretch>
        </p:blipFill>
        <p:spPr>
          <a:xfrm>
            <a:off x="103518" y="1207126"/>
            <a:ext cx="5910156" cy="4182831"/>
          </a:xfrm>
          <a:prstGeom prst="rect">
            <a:avLst/>
          </a:prstGeom>
          <a:ln>
            <a:solidFill>
              <a:schemeClr val="tx1"/>
            </a:solidFill>
          </a:ln>
        </p:spPr>
      </p:pic>
      <p:pic>
        <p:nvPicPr>
          <p:cNvPr id="10" name="Image 9">
            <a:extLst>
              <a:ext uri="{FF2B5EF4-FFF2-40B4-BE49-F238E27FC236}">
                <a16:creationId xmlns:a16="http://schemas.microsoft.com/office/drawing/2014/main" id="{F0DF355A-90C7-3FC2-CA26-886FCCDC0C39}"/>
              </a:ext>
            </a:extLst>
          </p:cNvPr>
          <p:cNvPicPr>
            <a:picLocks noChangeAspect="1"/>
          </p:cNvPicPr>
          <p:nvPr/>
        </p:nvPicPr>
        <p:blipFill>
          <a:blip r:embed="rId4"/>
          <a:stretch>
            <a:fillRect/>
          </a:stretch>
        </p:blipFill>
        <p:spPr>
          <a:xfrm>
            <a:off x="6096000" y="1219486"/>
            <a:ext cx="5910155" cy="4170471"/>
          </a:xfrm>
          <a:prstGeom prst="rect">
            <a:avLst/>
          </a:prstGeom>
          <a:ln>
            <a:solidFill>
              <a:schemeClr val="tx1"/>
            </a:solidFill>
          </a:ln>
        </p:spPr>
      </p:pic>
    </p:spTree>
    <p:extLst>
      <p:ext uri="{BB962C8B-B14F-4D97-AF65-F5344CB8AC3E}">
        <p14:creationId xmlns:p14="http://schemas.microsoft.com/office/powerpoint/2010/main" val="4182159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à l’étranger</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3" name="Image 2">
            <a:extLst>
              <a:ext uri="{FF2B5EF4-FFF2-40B4-BE49-F238E27FC236}">
                <a16:creationId xmlns:a16="http://schemas.microsoft.com/office/drawing/2014/main" id="{FA0FA24F-89E6-A72C-4D09-A852FD7EB247}"/>
              </a:ext>
            </a:extLst>
          </p:cNvPr>
          <p:cNvPicPr>
            <a:picLocks noChangeAspect="1"/>
          </p:cNvPicPr>
          <p:nvPr/>
        </p:nvPicPr>
        <p:blipFill>
          <a:blip r:embed="rId3"/>
          <a:stretch>
            <a:fillRect/>
          </a:stretch>
        </p:blipFill>
        <p:spPr>
          <a:xfrm>
            <a:off x="57006" y="1035833"/>
            <a:ext cx="5672909" cy="4011903"/>
          </a:xfrm>
          <a:prstGeom prst="rect">
            <a:avLst/>
          </a:prstGeom>
          <a:ln>
            <a:solidFill>
              <a:schemeClr val="tx1"/>
            </a:solidFill>
          </a:ln>
        </p:spPr>
      </p:pic>
      <p:pic>
        <p:nvPicPr>
          <p:cNvPr id="4" name="Image 3">
            <a:extLst>
              <a:ext uri="{FF2B5EF4-FFF2-40B4-BE49-F238E27FC236}">
                <a16:creationId xmlns:a16="http://schemas.microsoft.com/office/drawing/2014/main" id="{16C55656-DFE1-82AA-790F-FF2CAB59B39D}"/>
              </a:ext>
            </a:extLst>
          </p:cNvPr>
          <p:cNvPicPr>
            <a:picLocks noChangeAspect="1"/>
          </p:cNvPicPr>
          <p:nvPr/>
        </p:nvPicPr>
        <p:blipFill>
          <a:blip r:embed="rId4"/>
          <a:stretch>
            <a:fillRect/>
          </a:stretch>
        </p:blipFill>
        <p:spPr>
          <a:xfrm>
            <a:off x="5842859" y="1035833"/>
            <a:ext cx="5672909" cy="4040609"/>
          </a:xfrm>
          <a:prstGeom prst="rect">
            <a:avLst/>
          </a:prstGeom>
          <a:ln>
            <a:solidFill>
              <a:schemeClr val="tx1"/>
            </a:solidFill>
          </a:ln>
        </p:spPr>
      </p:pic>
      <p:pic>
        <p:nvPicPr>
          <p:cNvPr id="5" name="Picture 3">
            <a:extLst>
              <a:ext uri="{FF2B5EF4-FFF2-40B4-BE49-F238E27FC236}">
                <a16:creationId xmlns:a16="http://schemas.microsoft.com/office/drawing/2014/main" id="{7D08F1B6-5C6A-CC71-47DF-7EF5B8581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262" y="4121410"/>
            <a:ext cx="1846848" cy="211003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03415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FF5A2E-7F2B-45A2-A1C4-07645BEEBA8A}"/>
              </a:ext>
            </a:extLst>
          </p:cNvPr>
          <p:cNvSpPr/>
          <p:nvPr/>
        </p:nvSpPr>
        <p:spPr>
          <a:xfrm>
            <a:off x="1297560" y="2999376"/>
            <a:ext cx="9715500" cy="435632"/>
          </a:xfrm>
          <a:prstGeom prst="rect">
            <a:avLst/>
          </a:prstGeom>
        </p:spPr>
        <p:txBody>
          <a:bodyPr wrap="square">
            <a:spAutoFit/>
          </a:bodyPr>
          <a:lstStyle/>
          <a:p>
            <a:pPr>
              <a:defRPr/>
            </a:pPr>
            <a:r>
              <a:rPr lang="fr-FR" sz="2231" b="1" dirty="0">
                <a:latin typeface="Trebuchet MS" panose="020B0603020202020204" pitchFamily="34" charset="0"/>
              </a:rPr>
              <a:t>	</a:t>
            </a:r>
            <a:endParaRPr lang="fr-FR" sz="1275" b="1" dirty="0">
              <a:latin typeface="Trebuchet MS" panose="020B0603020202020204" pitchFamily="34" charset="0"/>
            </a:endParaRPr>
          </a:p>
        </p:txBody>
      </p:sp>
      <p:sp>
        <p:nvSpPr>
          <p:cNvPr id="9" name="Espace réservé du contenu 2">
            <a:extLst>
              <a:ext uri="{FF2B5EF4-FFF2-40B4-BE49-F238E27FC236}">
                <a16:creationId xmlns:a16="http://schemas.microsoft.com/office/drawing/2014/main" id="{A0210204-0E73-40EB-B128-2A10A6AF49B6}"/>
              </a:ext>
            </a:extLst>
          </p:cNvPr>
          <p:cNvSpPr txBox="1">
            <a:spLocks/>
          </p:cNvSpPr>
          <p:nvPr/>
        </p:nvSpPr>
        <p:spPr>
          <a:xfrm>
            <a:off x="1504271" y="1869902"/>
            <a:ext cx="9449481" cy="36066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478"/>
              </a:spcAft>
            </a:pPr>
            <a:endParaRPr lang="fr-FR" sz="319" b="1" dirty="0">
              <a:latin typeface="Trebuchet MS" panose="020B0603020202020204" pitchFamily="34" charset="0"/>
            </a:endParaRPr>
          </a:p>
          <a:p>
            <a:pPr algn="just">
              <a:spcBef>
                <a:spcPts val="0"/>
              </a:spcBef>
              <a:spcAft>
                <a:spcPts val="478"/>
              </a:spcAft>
            </a:pPr>
            <a:r>
              <a:rPr lang="fr-FR" sz="1913" b="1" dirty="0">
                <a:latin typeface="Trebuchet MS" panose="020B0603020202020204" pitchFamily="34" charset="0"/>
              </a:rPr>
              <a:t>1997 : initiative ADEME + Conseil Régional Rhône-Alpes </a:t>
            </a:r>
          </a:p>
          <a:p>
            <a:pPr marL="0" indent="0" algn="just">
              <a:spcBef>
                <a:spcPts val="0"/>
              </a:spcBef>
              <a:spcAft>
                <a:spcPts val="478"/>
              </a:spcAft>
              <a:buNone/>
            </a:pPr>
            <a:r>
              <a:rPr lang="fr-FR" sz="1913" b="1" dirty="0">
                <a:latin typeface="Trebuchet MS" panose="020B0603020202020204" pitchFamily="34" charset="0"/>
                <a:sym typeface="Wingdings" panose="05000000000000000000" pitchFamily="2" charset="2"/>
              </a:rPr>
              <a:t> </a:t>
            </a:r>
            <a:r>
              <a:rPr lang="fr-FR" sz="1913" b="1" dirty="0">
                <a:latin typeface="Trebuchet MS" panose="020B0603020202020204" pitchFamily="34" charset="0"/>
              </a:rPr>
              <a:t>groupe de travail sur les composts de déchets verts + élaboration </a:t>
            </a:r>
            <a:br>
              <a:rPr lang="fr-FR" sz="1913" b="1" dirty="0">
                <a:latin typeface="Trebuchet MS" panose="020B0603020202020204" pitchFamily="34" charset="0"/>
              </a:rPr>
            </a:br>
            <a:r>
              <a:rPr lang="fr-FR" sz="1913" b="1" dirty="0">
                <a:latin typeface="Trebuchet MS" panose="020B0603020202020204" pitchFamily="34" charset="0"/>
              </a:rPr>
              <a:t>Charte Qualité avec Référentiel d’Audit des plateformes </a:t>
            </a:r>
          </a:p>
          <a:p>
            <a:pPr marL="0" indent="0" algn="just">
              <a:spcBef>
                <a:spcPts val="0"/>
              </a:spcBef>
              <a:spcAft>
                <a:spcPts val="478"/>
              </a:spcAft>
              <a:buNone/>
            </a:pPr>
            <a:endParaRPr lang="fr-FR" sz="1913" b="1" dirty="0">
              <a:latin typeface="Trebuchet MS" panose="020B0603020202020204" pitchFamily="34" charset="0"/>
            </a:endParaRPr>
          </a:p>
          <a:p>
            <a:pPr algn="just">
              <a:spcBef>
                <a:spcPts val="0"/>
              </a:spcBef>
              <a:spcAft>
                <a:spcPts val="478"/>
              </a:spcAft>
            </a:pPr>
            <a:r>
              <a:rPr lang="fr-FR" sz="1913" b="1" dirty="0">
                <a:latin typeface="Trebuchet MS" panose="020B0603020202020204" pitchFamily="34" charset="0"/>
              </a:rPr>
              <a:t>2007 	: création de l’ARAQC : Association Rhône-Alpes Qualité Compost</a:t>
            </a:r>
          </a:p>
          <a:p>
            <a:pPr algn="just">
              <a:spcBef>
                <a:spcPts val="0"/>
              </a:spcBef>
              <a:spcAft>
                <a:spcPts val="478"/>
              </a:spcAft>
            </a:pPr>
            <a:endParaRPr lang="fr-FR" sz="399" b="1" dirty="0">
              <a:latin typeface="Trebuchet MS" panose="020B0603020202020204" pitchFamily="34" charset="0"/>
            </a:endParaRPr>
          </a:p>
          <a:p>
            <a:pPr algn="just">
              <a:spcBef>
                <a:spcPts val="0"/>
              </a:spcBef>
              <a:spcAft>
                <a:spcPts val="478"/>
              </a:spcAft>
            </a:pPr>
            <a:r>
              <a:rPr lang="fr-FR" sz="1913" b="1" dirty="0">
                <a:latin typeface="Trebuchet MS" panose="020B0603020202020204" pitchFamily="34" charset="0"/>
              </a:rPr>
              <a:t>2011 	: élargissement France + # déchets organiques </a:t>
            </a:r>
            <a:r>
              <a:rPr lang="fr-FR" sz="2000" b="1" dirty="0">
                <a:latin typeface="Trebuchet MS" panose="020B0603020202020204" pitchFamily="34" charset="0"/>
              </a:rPr>
              <a:t>boues</a:t>
            </a:r>
            <a:r>
              <a:rPr lang="fr-FR" sz="1913" b="1" dirty="0">
                <a:latin typeface="Trebuchet MS" panose="020B0603020202020204" pitchFamily="34" charset="0"/>
              </a:rPr>
              <a:t>, </a:t>
            </a:r>
            <a:r>
              <a:rPr lang="fr-FR" sz="2000" b="1" dirty="0">
                <a:latin typeface="Trebuchet MS" panose="020B0603020202020204" pitchFamily="34" charset="0"/>
              </a:rPr>
              <a:t>OMR</a:t>
            </a:r>
            <a:r>
              <a:rPr lang="fr-FR" sz="1913" b="1" dirty="0">
                <a:latin typeface="Trebuchet MS" panose="020B0603020202020204" pitchFamily="34" charset="0"/>
              </a:rPr>
              <a:t>, </a:t>
            </a:r>
            <a:r>
              <a:rPr lang="fr-FR" sz="2000" b="1" dirty="0">
                <a:latin typeface="Trebuchet MS" panose="020B0603020202020204" pitchFamily="34" charset="0"/>
              </a:rPr>
              <a:t>biodéchets</a:t>
            </a:r>
            <a:endParaRPr lang="fr-FR" sz="638" b="1" dirty="0">
              <a:latin typeface="Trebuchet MS" panose="020B0603020202020204" pitchFamily="34" charset="0"/>
            </a:endParaRPr>
          </a:p>
          <a:p>
            <a:pPr algn="just">
              <a:spcBef>
                <a:spcPts val="0"/>
              </a:spcBef>
              <a:spcAft>
                <a:spcPts val="478"/>
              </a:spcAft>
            </a:pPr>
            <a:endParaRPr lang="fr-FR" sz="399" b="1" dirty="0">
              <a:latin typeface="Trebuchet MS" panose="020B0603020202020204" pitchFamily="34" charset="0"/>
            </a:endParaRPr>
          </a:p>
          <a:p>
            <a:pPr algn="just">
              <a:spcBef>
                <a:spcPts val="0"/>
              </a:spcBef>
              <a:spcAft>
                <a:spcPts val="478"/>
              </a:spcAft>
            </a:pPr>
            <a:r>
              <a:rPr lang="fr-FR" sz="1913" b="1" dirty="0">
                <a:latin typeface="Trebuchet MS" panose="020B0603020202020204" pitchFamily="34" charset="0"/>
              </a:rPr>
              <a:t>2014 	: Réseau Qualité Compost + élargissement </a:t>
            </a:r>
            <a:r>
              <a:rPr lang="fr-FR" sz="2000" b="1" dirty="0">
                <a:latin typeface="Trebuchet MS" panose="020B0603020202020204" pitchFamily="34" charset="0"/>
              </a:rPr>
              <a:t>méthanisation</a:t>
            </a:r>
            <a:r>
              <a:rPr lang="fr-FR" sz="1913" b="1" dirty="0">
                <a:latin typeface="Trebuchet MS" panose="020B0603020202020204" pitchFamily="34" charset="0"/>
              </a:rPr>
              <a:t> - </a:t>
            </a:r>
            <a:r>
              <a:rPr lang="fr-FR" sz="2000" b="1" dirty="0">
                <a:latin typeface="Trebuchet MS" panose="020B0603020202020204" pitchFamily="34" charset="0"/>
              </a:rPr>
              <a:t>digestats</a:t>
            </a:r>
            <a:endParaRPr lang="fr-FR" sz="399" b="1" dirty="0">
              <a:latin typeface="Trebuchet MS" panose="020B0603020202020204" pitchFamily="34" charset="0"/>
            </a:endParaRPr>
          </a:p>
          <a:p>
            <a:pPr algn="just">
              <a:spcBef>
                <a:spcPts val="0"/>
              </a:spcBef>
              <a:spcAft>
                <a:spcPts val="478"/>
              </a:spcAft>
            </a:pPr>
            <a:endParaRPr lang="fr-FR" sz="399" b="1" dirty="0">
              <a:latin typeface="Trebuchet MS" panose="020B0603020202020204" pitchFamily="34" charset="0"/>
            </a:endParaRPr>
          </a:p>
          <a:p>
            <a:pPr algn="just">
              <a:spcBef>
                <a:spcPts val="0"/>
              </a:spcBef>
              <a:spcAft>
                <a:spcPts val="478"/>
              </a:spcAft>
            </a:pPr>
            <a:r>
              <a:rPr lang="fr-FR" sz="1913" b="1" dirty="0">
                <a:latin typeface="Trebuchet MS" panose="020B0603020202020204" pitchFamily="34" charset="0"/>
              </a:rPr>
              <a:t>2015 	: évolution en RISPO, bureau renouvelé et nouvelles ambitions</a:t>
            </a:r>
          </a:p>
          <a:p>
            <a:pPr algn="just">
              <a:spcBef>
                <a:spcPts val="0"/>
              </a:spcBef>
              <a:spcAft>
                <a:spcPts val="478"/>
              </a:spcAft>
            </a:pPr>
            <a:endParaRPr lang="fr-FR" sz="1435" b="1" dirty="0">
              <a:latin typeface="Trebuchet MS" panose="020B0603020202020204" pitchFamily="34" charset="0"/>
            </a:endParaRPr>
          </a:p>
          <a:p>
            <a:pPr algn="just">
              <a:spcBef>
                <a:spcPts val="0"/>
              </a:spcBef>
              <a:spcAft>
                <a:spcPts val="478"/>
              </a:spcAft>
            </a:pPr>
            <a:endParaRPr lang="fr-FR" sz="1435" b="1" dirty="0">
              <a:latin typeface="Trebuchet MS" panose="020B0603020202020204" pitchFamily="34" charset="0"/>
            </a:endParaRPr>
          </a:p>
          <a:p>
            <a:pPr algn="just">
              <a:spcBef>
                <a:spcPts val="0"/>
              </a:spcBef>
              <a:spcAft>
                <a:spcPts val="478"/>
              </a:spcAft>
            </a:pPr>
            <a:r>
              <a:rPr lang="fr-FR" sz="2314" b="1" dirty="0">
                <a:latin typeface="Trebuchet MS" panose="020B0603020202020204" pitchFamily="34" charset="0"/>
              </a:rPr>
              <a:t>2022</a:t>
            </a:r>
            <a:r>
              <a:rPr lang="fr-FR" sz="2231" b="1" dirty="0">
                <a:latin typeface="Trebuchet MS" panose="020B0603020202020204" pitchFamily="34" charset="0"/>
              </a:rPr>
              <a:t> 	: une centaine d’adhérents (x3 en 3 ans !)</a:t>
            </a:r>
          </a:p>
          <a:p>
            <a:pPr marL="427584" lvl="2" indent="87289">
              <a:spcBef>
                <a:spcPts val="0"/>
              </a:spcBef>
              <a:spcAft>
                <a:spcPts val="478"/>
              </a:spcAft>
              <a:buNone/>
            </a:pPr>
            <a:r>
              <a:rPr lang="fr-FR" sz="1594" b="1" dirty="0">
                <a:latin typeface="Trebuchet MS" panose="020B0603020202020204" pitchFamily="34" charset="0"/>
              </a:rPr>
              <a:t>    </a:t>
            </a:r>
            <a:endParaRPr lang="fr-FR" sz="2231" b="1" dirty="0">
              <a:latin typeface="Trebuchet MS" panose="020B0603020202020204" pitchFamily="34" charset="0"/>
            </a:endParaRPr>
          </a:p>
        </p:txBody>
      </p:sp>
      <p:cxnSp>
        <p:nvCxnSpPr>
          <p:cNvPr id="6" name="Connecteur droit avec flèche 5">
            <a:extLst>
              <a:ext uri="{FF2B5EF4-FFF2-40B4-BE49-F238E27FC236}">
                <a16:creationId xmlns:a16="http://schemas.microsoft.com/office/drawing/2014/main" id="{9C54532C-E454-4F35-99E3-7FBCAF2D0385}"/>
              </a:ext>
            </a:extLst>
          </p:cNvPr>
          <p:cNvCxnSpPr>
            <a:cxnSpLocks/>
          </p:cNvCxnSpPr>
          <p:nvPr/>
        </p:nvCxnSpPr>
        <p:spPr>
          <a:xfrm>
            <a:off x="1402044" y="1720818"/>
            <a:ext cx="0" cy="4360537"/>
          </a:xfrm>
          <a:prstGeom prst="straightConnector1">
            <a:avLst/>
          </a:prstGeom>
          <a:noFill/>
          <a:ln w="57150" cap="flat">
            <a:solidFill>
              <a:srgbClr val="FF0000"/>
            </a:solidFill>
            <a:prstDash val="solid"/>
            <a:round/>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0" name="ZoneTexte 18">
            <a:extLst>
              <a:ext uri="{FF2B5EF4-FFF2-40B4-BE49-F238E27FC236}">
                <a16:creationId xmlns:a16="http://schemas.microsoft.com/office/drawing/2014/main" id="{74133300-2BA2-4B6C-BD75-80563A708492}"/>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21" name="Connecteur droit 20">
            <a:extLst>
              <a:ext uri="{FF2B5EF4-FFF2-40B4-BE49-F238E27FC236}">
                <a16:creationId xmlns:a16="http://schemas.microsoft.com/office/drawing/2014/main" id="{A0C68C38-2DFB-41FB-80CF-0872E23EC2E2}"/>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2" name="ZoneTexte 21">
            <a:extLst>
              <a:ext uri="{FF2B5EF4-FFF2-40B4-BE49-F238E27FC236}">
                <a16:creationId xmlns:a16="http://schemas.microsoft.com/office/drawing/2014/main" id="{8B19CC23-A853-44FC-8ED3-619F31C2C050}"/>
              </a:ext>
            </a:extLst>
          </p:cNvPr>
          <p:cNvSpPr txBox="1"/>
          <p:nvPr/>
        </p:nvSpPr>
        <p:spPr>
          <a:xfrm>
            <a:off x="1882006" y="168961"/>
            <a:ext cx="6142662" cy="507831"/>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QU’EST-CE QUE LE RISPO ?</a:t>
            </a:r>
          </a:p>
        </p:txBody>
      </p:sp>
      <p:pic>
        <p:nvPicPr>
          <p:cNvPr id="23" name="LOGOVF.jpg" descr="LOGOVF.jpg">
            <a:extLst>
              <a:ext uri="{FF2B5EF4-FFF2-40B4-BE49-F238E27FC236}">
                <a16:creationId xmlns:a16="http://schemas.microsoft.com/office/drawing/2014/main" id="{07852E28-D486-4566-8C11-65DDA7202E20}"/>
              </a:ext>
            </a:extLst>
          </p:cNvPr>
          <p:cNvPicPr>
            <a:picLocks noChangeAspect="1"/>
          </p:cNvPicPr>
          <p:nvPr/>
        </p:nvPicPr>
        <p:blipFill rotWithShape="1">
          <a:blip r:embed="rId2"/>
          <a:srcRect t="18878"/>
          <a:stretch/>
        </p:blipFill>
        <p:spPr>
          <a:xfrm>
            <a:off x="7238664" y="270412"/>
            <a:ext cx="4851771" cy="1476772"/>
          </a:xfrm>
          <a:prstGeom prst="rect">
            <a:avLst/>
          </a:prstGeom>
          <a:ln w="12700">
            <a:solidFill>
              <a:schemeClr val="tx1"/>
            </a:solidFill>
            <a:miter lim="400000"/>
          </a:ln>
        </p:spPr>
      </p:pic>
    </p:spTree>
    <p:extLst>
      <p:ext uri="{BB962C8B-B14F-4D97-AF65-F5344CB8AC3E}">
        <p14:creationId xmlns:p14="http://schemas.microsoft.com/office/powerpoint/2010/main" val="3254707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à l’étranger</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3" name="Image 2">
            <a:extLst>
              <a:ext uri="{FF2B5EF4-FFF2-40B4-BE49-F238E27FC236}">
                <a16:creationId xmlns:a16="http://schemas.microsoft.com/office/drawing/2014/main" id="{BF3F3641-9EEA-47BA-84B1-D3CC55D470E5}"/>
              </a:ext>
            </a:extLst>
          </p:cNvPr>
          <p:cNvPicPr>
            <a:picLocks noChangeAspect="1"/>
          </p:cNvPicPr>
          <p:nvPr/>
        </p:nvPicPr>
        <p:blipFill rotWithShape="1">
          <a:blip r:embed="rId3"/>
          <a:srcRect b="19103"/>
          <a:stretch/>
        </p:blipFill>
        <p:spPr>
          <a:xfrm>
            <a:off x="159091" y="1793965"/>
            <a:ext cx="3987652" cy="2583608"/>
          </a:xfrm>
          <a:prstGeom prst="rect">
            <a:avLst/>
          </a:prstGeom>
          <a:ln>
            <a:solidFill>
              <a:schemeClr val="tx1"/>
            </a:solidFill>
          </a:ln>
        </p:spPr>
      </p:pic>
      <p:pic>
        <p:nvPicPr>
          <p:cNvPr id="4" name="Image 3">
            <a:extLst>
              <a:ext uri="{FF2B5EF4-FFF2-40B4-BE49-F238E27FC236}">
                <a16:creationId xmlns:a16="http://schemas.microsoft.com/office/drawing/2014/main" id="{F5AEC547-EDDD-CCC7-AD79-3FDA4AE9A793}"/>
              </a:ext>
            </a:extLst>
          </p:cNvPr>
          <p:cNvPicPr>
            <a:picLocks noChangeAspect="1"/>
          </p:cNvPicPr>
          <p:nvPr/>
        </p:nvPicPr>
        <p:blipFill rotWithShape="1">
          <a:blip r:embed="rId4"/>
          <a:srcRect l="5251" t="3230"/>
          <a:stretch/>
        </p:blipFill>
        <p:spPr>
          <a:xfrm>
            <a:off x="4581505" y="1562044"/>
            <a:ext cx="7421239" cy="3984238"/>
          </a:xfrm>
          <a:prstGeom prst="rect">
            <a:avLst/>
          </a:prstGeom>
          <a:ln>
            <a:solidFill>
              <a:schemeClr val="tx1"/>
            </a:solidFill>
          </a:ln>
        </p:spPr>
      </p:pic>
    </p:spTree>
    <p:extLst>
      <p:ext uri="{BB962C8B-B14F-4D97-AF65-F5344CB8AC3E}">
        <p14:creationId xmlns:p14="http://schemas.microsoft.com/office/powerpoint/2010/main" val="490241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à l’étranger</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11" name="Image 10">
            <a:extLst>
              <a:ext uri="{FF2B5EF4-FFF2-40B4-BE49-F238E27FC236}">
                <a16:creationId xmlns:a16="http://schemas.microsoft.com/office/drawing/2014/main" id="{51CF71D3-8741-5183-F5FF-23C4127AA8DC}"/>
              </a:ext>
            </a:extLst>
          </p:cNvPr>
          <p:cNvPicPr>
            <a:picLocks noChangeAspect="1"/>
          </p:cNvPicPr>
          <p:nvPr/>
        </p:nvPicPr>
        <p:blipFill>
          <a:blip r:embed="rId3"/>
          <a:stretch>
            <a:fillRect/>
          </a:stretch>
        </p:blipFill>
        <p:spPr>
          <a:xfrm>
            <a:off x="5277577" y="2227572"/>
            <a:ext cx="6840305" cy="3938357"/>
          </a:xfrm>
          <a:prstGeom prst="rect">
            <a:avLst/>
          </a:prstGeom>
        </p:spPr>
      </p:pic>
      <p:pic>
        <p:nvPicPr>
          <p:cNvPr id="12" name="Image 11">
            <a:extLst>
              <a:ext uri="{FF2B5EF4-FFF2-40B4-BE49-F238E27FC236}">
                <a16:creationId xmlns:a16="http://schemas.microsoft.com/office/drawing/2014/main" id="{D63BE0C6-F04E-0918-DF50-031A1A9248E6}"/>
              </a:ext>
            </a:extLst>
          </p:cNvPr>
          <p:cNvPicPr>
            <a:picLocks noChangeAspect="1"/>
          </p:cNvPicPr>
          <p:nvPr/>
        </p:nvPicPr>
        <p:blipFill>
          <a:blip r:embed="rId4"/>
          <a:stretch>
            <a:fillRect/>
          </a:stretch>
        </p:blipFill>
        <p:spPr>
          <a:xfrm>
            <a:off x="309483" y="1107029"/>
            <a:ext cx="4909497" cy="3849330"/>
          </a:xfrm>
          <a:prstGeom prst="rect">
            <a:avLst/>
          </a:prstGeom>
        </p:spPr>
      </p:pic>
    </p:spTree>
    <p:extLst>
      <p:ext uri="{BB962C8B-B14F-4D97-AF65-F5344CB8AC3E}">
        <p14:creationId xmlns:p14="http://schemas.microsoft.com/office/powerpoint/2010/main" val="4230465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Florilège de méthanisation en mélange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en France</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4" name="Image 3">
            <a:extLst>
              <a:ext uri="{FF2B5EF4-FFF2-40B4-BE49-F238E27FC236}">
                <a16:creationId xmlns:a16="http://schemas.microsoft.com/office/drawing/2014/main" id="{B9B73E1A-9D3B-A19B-E53E-F04ADA0C740C}"/>
              </a:ext>
            </a:extLst>
          </p:cNvPr>
          <p:cNvPicPr>
            <a:picLocks noChangeAspect="1"/>
          </p:cNvPicPr>
          <p:nvPr/>
        </p:nvPicPr>
        <p:blipFill>
          <a:blip r:embed="rId3"/>
          <a:stretch>
            <a:fillRect/>
          </a:stretch>
        </p:blipFill>
        <p:spPr>
          <a:xfrm>
            <a:off x="526480" y="1599714"/>
            <a:ext cx="10879660" cy="3016568"/>
          </a:xfrm>
          <a:prstGeom prst="rect">
            <a:avLst/>
          </a:prstGeom>
          <a:ln>
            <a:solidFill>
              <a:schemeClr val="tx1"/>
            </a:solidFill>
          </a:ln>
        </p:spPr>
      </p:pic>
    </p:spTree>
    <p:extLst>
      <p:ext uri="{BB962C8B-B14F-4D97-AF65-F5344CB8AC3E}">
        <p14:creationId xmlns:p14="http://schemas.microsoft.com/office/powerpoint/2010/main" val="3763737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Pour mélanger dans l’Hexagone,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il faut déroger ! </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3" name="Image 2">
            <a:extLst>
              <a:ext uri="{FF2B5EF4-FFF2-40B4-BE49-F238E27FC236}">
                <a16:creationId xmlns:a16="http://schemas.microsoft.com/office/drawing/2014/main" id="{17EEF9C5-EBF0-E8D6-6BF6-EA79A9A0797D}"/>
              </a:ext>
            </a:extLst>
          </p:cNvPr>
          <p:cNvPicPr>
            <a:picLocks noChangeAspect="1"/>
          </p:cNvPicPr>
          <p:nvPr/>
        </p:nvPicPr>
        <p:blipFill>
          <a:blip r:embed="rId3"/>
          <a:stretch>
            <a:fillRect/>
          </a:stretch>
        </p:blipFill>
        <p:spPr>
          <a:xfrm>
            <a:off x="290893" y="997592"/>
            <a:ext cx="6495976" cy="3257330"/>
          </a:xfrm>
          <a:prstGeom prst="rect">
            <a:avLst/>
          </a:prstGeom>
          <a:ln>
            <a:solidFill>
              <a:schemeClr val="tx1"/>
            </a:solidFill>
          </a:ln>
        </p:spPr>
      </p:pic>
      <p:pic>
        <p:nvPicPr>
          <p:cNvPr id="5" name="Image 4">
            <a:extLst>
              <a:ext uri="{FF2B5EF4-FFF2-40B4-BE49-F238E27FC236}">
                <a16:creationId xmlns:a16="http://schemas.microsoft.com/office/drawing/2014/main" id="{F8710010-C127-522F-F6E7-82C851C76D5B}"/>
              </a:ext>
            </a:extLst>
          </p:cNvPr>
          <p:cNvPicPr>
            <a:picLocks noChangeAspect="1"/>
          </p:cNvPicPr>
          <p:nvPr/>
        </p:nvPicPr>
        <p:blipFill>
          <a:blip r:embed="rId4"/>
          <a:stretch>
            <a:fillRect/>
          </a:stretch>
        </p:blipFill>
        <p:spPr>
          <a:xfrm>
            <a:off x="7029180" y="1208469"/>
            <a:ext cx="4572396" cy="2575783"/>
          </a:xfrm>
          <a:prstGeom prst="rect">
            <a:avLst/>
          </a:prstGeom>
        </p:spPr>
      </p:pic>
      <p:pic>
        <p:nvPicPr>
          <p:cNvPr id="10" name="Image 9">
            <a:extLst>
              <a:ext uri="{FF2B5EF4-FFF2-40B4-BE49-F238E27FC236}">
                <a16:creationId xmlns:a16="http://schemas.microsoft.com/office/drawing/2014/main" id="{9710DF8A-BC9D-A940-9CAE-27F2FE313476}"/>
              </a:ext>
            </a:extLst>
          </p:cNvPr>
          <p:cNvPicPr>
            <a:picLocks noChangeAspect="1"/>
          </p:cNvPicPr>
          <p:nvPr/>
        </p:nvPicPr>
        <p:blipFill>
          <a:blip r:embed="rId5"/>
          <a:stretch>
            <a:fillRect/>
          </a:stretch>
        </p:blipFill>
        <p:spPr>
          <a:xfrm>
            <a:off x="7122544" y="3650730"/>
            <a:ext cx="4572396" cy="2575783"/>
          </a:xfrm>
          <a:prstGeom prst="rect">
            <a:avLst/>
          </a:prstGeom>
        </p:spPr>
      </p:pic>
      <p:sp>
        <p:nvSpPr>
          <p:cNvPr id="11" name="Rectangle 2">
            <a:extLst>
              <a:ext uri="{FF2B5EF4-FFF2-40B4-BE49-F238E27FC236}">
                <a16:creationId xmlns:a16="http://schemas.microsoft.com/office/drawing/2014/main" id="{5AE183BE-DA86-C6D0-6B0C-2EB7AA8A4301}"/>
              </a:ext>
            </a:extLst>
          </p:cNvPr>
          <p:cNvSpPr txBox="1">
            <a:spLocks noChangeArrowheads="1"/>
          </p:cNvSpPr>
          <p:nvPr/>
        </p:nvSpPr>
        <p:spPr>
          <a:xfrm>
            <a:off x="75569" y="4527545"/>
            <a:ext cx="7097327" cy="16114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just">
              <a:spcBef>
                <a:spcPts val="1242"/>
              </a:spcBef>
              <a:buClr>
                <a:srgbClr val="21128C"/>
              </a:buClr>
              <a:buFont typeface="Arial" panose="020B0604020202020204" pitchFamily="34" charset="0"/>
              <a:buNone/>
            </a:pPr>
            <a:r>
              <a:rPr lang="fr-FR" altLang="fr-FR" sz="1400" dirty="0">
                <a:solidFill>
                  <a:schemeClr val="tx1">
                    <a:lumMod val="95000"/>
                    <a:lumOff val="5000"/>
                  </a:schemeClr>
                </a:solidFill>
                <a:latin typeface="Trebuchet MS" panose="020B0603020202020204" pitchFamily="34" charset="0"/>
              </a:rPr>
              <a:t>cadeau de noël empoisonné</a:t>
            </a:r>
          </a:p>
          <a:p>
            <a:pPr marL="0" lvl="1" indent="0" algn="just">
              <a:spcBef>
                <a:spcPts val="1242"/>
              </a:spcBef>
              <a:buClr>
                <a:srgbClr val="21128C"/>
              </a:buClr>
              <a:buFont typeface="Arial" panose="020B0604020202020204" pitchFamily="34" charset="0"/>
              <a:buNone/>
            </a:pPr>
            <a:r>
              <a:rPr lang="fr-FR" altLang="fr-FR" sz="1400" dirty="0">
                <a:solidFill>
                  <a:schemeClr val="tx1">
                    <a:lumMod val="95000"/>
                    <a:lumOff val="5000"/>
                  </a:schemeClr>
                </a:solidFill>
                <a:latin typeface="Trebuchet MS" panose="020B0603020202020204" pitchFamily="34" charset="0"/>
              </a:rPr>
              <a:t>Circulaire du 24/12/2010 sur la </a:t>
            </a:r>
            <a:r>
              <a:rPr lang="fr-FR" altLang="fr-FR" sz="1400" dirty="0" err="1">
                <a:solidFill>
                  <a:schemeClr val="tx1">
                    <a:lumMod val="95000"/>
                    <a:lumOff val="5000"/>
                  </a:schemeClr>
                </a:solidFill>
                <a:latin typeface="Trebuchet MS" panose="020B0603020202020204" pitchFamily="34" charset="0"/>
              </a:rPr>
              <a:t>cométhanisation</a:t>
            </a:r>
            <a:r>
              <a:rPr lang="fr-FR" altLang="fr-FR" sz="1400" dirty="0">
                <a:solidFill>
                  <a:schemeClr val="tx1">
                    <a:lumMod val="95000"/>
                    <a:lumOff val="5000"/>
                  </a:schemeClr>
                </a:solidFill>
                <a:latin typeface="Trebuchet MS" panose="020B0603020202020204" pitchFamily="34" charset="0"/>
              </a:rPr>
              <a:t> de boues de stations d’épuration d’effluents industriels ou urbains avec d’autres types de déchets relève de la rubrique 2781. Le recours à cette pratique doit néanmoins être aussi limité que possible car l’introduction d’un mélange entre boues de stations d’épuration et déchets complique singulièrement la mise en œuvre des mesures de remédiation en cas de pollution des terrains d’épandage du digestat issu de la </a:t>
            </a:r>
            <a:r>
              <a:rPr lang="fr-FR" altLang="fr-FR" sz="1400" dirty="0" err="1">
                <a:solidFill>
                  <a:schemeClr val="tx1">
                    <a:lumMod val="95000"/>
                    <a:lumOff val="5000"/>
                  </a:schemeClr>
                </a:solidFill>
                <a:latin typeface="Trebuchet MS" panose="020B0603020202020204" pitchFamily="34" charset="0"/>
              </a:rPr>
              <a:t>cométhanisation</a:t>
            </a:r>
            <a:r>
              <a:rPr lang="fr-FR" altLang="fr-FR" sz="1400" dirty="0">
                <a:solidFill>
                  <a:schemeClr val="tx1">
                    <a:lumMod val="95000"/>
                    <a:lumOff val="5000"/>
                  </a:schemeClr>
                </a:solidFill>
                <a:latin typeface="Trebuchet MS" panose="020B0603020202020204" pitchFamily="34" charset="0"/>
              </a:rPr>
              <a:t>.</a:t>
            </a:r>
          </a:p>
        </p:txBody>
      </p:sp>
    </p:spTree>
    <p:extLst>
      <p:ext uri="{BB962C8B-B14F-4D97-AF65-F5344CB8AC3E}">
        <p14:creationId xmlns:p14="http://schemas.microsoft.com/office/powerpoint/2010/main" val="3734888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Pour mélanger dans l’Hexagone,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il faut déroger ! </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4" name="Image 3">
            <a:extLst>
              <a:ext uri="{FF2B5EF4-FFF2-40B4-BE49-F238E27FC236}">
                <a16:creationId xmlns:a16="http://schemas.microsoft.com/office/drawing/2014/main" id="{317AFE1A-06DD-19E2-93C5-A7854D4360A2}"/>
              </a:ext>
            </a:extLst>
          </p:cNvPr>
          <p:cNvPicPr>
            <a:picLocks noChangeAspect="1"/>
          </p:cNvPicPr>
          <p:nvPr/>
        </p:nvPicPr>
        <p:blipFill rotWithShape="1">
          <a:blip r:embed="rId3"/>
          <a:srcRect l="33179" t="19163" r="38533" b="20000"/>
          <a:stretch/>
        </p:blipFill>
        <p:spPr>
          <a:xfrm>
            <a:off x="477216" y="1082656"/>
            <a:ext cx="4222606" cy="5108141"/>
          </a:xfrm>
          <a:prstGeom prst="rect">
            <a:avLst/>
          </a:prstGeom>
          <a:ln>
            <a:solidFill>
              <a:schemeClr val="tx1"/>
            </a:solidFill>
          </a:ln>
        </p:spPr>
      </p:pic>
      <p:pic>
        <p:nvPicPr>
          <p:cNvPr id="11" name="Image 10">
            <a:extLst>
              <a:ext uri="{FF2B5EF4-FFF2-40B4-BE49-F238E27FC236}">
                <a16:creationId xmlns:a16="http://schemas.microsoft.com/office/drawing/2014/main" id="{34E39B03-D232-7DBB-D776-FE3340BD4EFE}"/>
              </a:ext>
            </a:extLst>
          </p:cNvPr>
          <p:cNvPicPr>
            <a:picLocks noChangeAspect="1"/>
          </p:cNvPicPr>
          <p:nvPr/>
        </p:nvPicPr>
        <p:blipFill rotWithShape="1">
          <a:blip r:embed="rId4"/>
          <a:srcRect l="10090" t="15826" r="13288" b="36232"/>
          <a:stretch/>
        </p:blipFill>
        <p:spPr>
          <a:xfrm>
            <a:off x="4928421" y="3094126"/>
            <a:ext cx="5309042" cy="1868556"/>
          </a:xfrm>
          <a:prstGeom prst="rect">
            <a:avLst/>
          </a:prstGeom>
          <a:ln>
            <a:solidFill>
              <a:schemeClr val="tx1"/>
            </a:solidFill>
          </a:ln>
        </p:spPr>
      </p:pic>
    </p:spTree>
    <p:extLst>
      <p:ext uri="{BB962C8B-B14F-4D97-AF65-F5344CB8AC3E}">
        <p14:creationId xmlns:p14="http://schemas.microsoft.com/office/powerpoint/2010/main" val="2833037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30E15-A058-B796-4572-5F1150AACF7E}"/>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6" name="ZoneTexte 18">
            <a:extLst>
              <a:ext uri="{FF2B5EF4-FFF2-40B4-BE49-F238E27FC236}">
                <a16:creationId xmlns:a16="http://schemas.microsoft.com/office/drawing/2014/main" id="{A66D3C68-BFFF-6628-84A3-E24F70AAA37B}"/>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7" name="Connecteur droit 6">
            <a:extLst>
              <a:ext uri="{FF2B5EF4-FFF2-40B4-BE49-F238E27FC236}">
                <a16:creationId xmlns:a16="http://schemas.microsoft.com/office/drawing/2014/main" id="{9E392136-936C-2B18-2DB4-E6C87F4916C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8" name="ZoneTexte 7">
            <a:extLst>
              <a:ext uri="{FF2B5EF4-FFF2-40B4-BE49-F238E27FC236}">
                <a16:creationId xmlns:a16="http://schemas.microsoft.com/office/drawing/2014/main" id="{FAB464FE-7661-80DF-CFA1-53BD4261ACE4}"/>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Pour mélanger dans l’Hexagone,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il faut déroger ! </a:t>
            </a:r>
          </a:p>
        </p:txBody>
      </p:sp>
      <p:pic>
        <p:nvPicPr>
          <p:cNvPr id="9" name="LOGOVF.jpg" descr="LOGOVF.jpg">
            <a:extLst>
              <a:ext uri="{FF2B5EF4-FFF2-40B4-BE49-F238E27FC236}">
                <a16:creationId xmlns:a16="http://schemas.microsoft.com/office/drawing/2014/main" id="{E7CA27D4-DE04-A556-A3E6-EF0DA314A1B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sp>
        <p:nvSpPr>
          <p:cNvPr id="3" name="Rectangle 2">
            <a:extLst>
              <a:ext uri="{FF2B5EF4-FFF2-40B4-BE49-F238E27FC236}">
                <a16:creationId xmlns:a16="http://schemas.microsoft.com/office/drawing/2014/main" id="{3705998C-0287-E317-986B-6041CC536D42}"/>
              </a:ext>
            </a:extLst>
          </p:cNvPr>
          <p:cNvSpPr/>
          <p:nvPr/>
        </p:nvSpPr>
        <p:spPr>
          <a:xfrm>
            <a:off x="137534" y="4332973"/>
            <a:ext cx="9077273" cy="594906"/>
          </a:xfrm>
          <a:prstGeom prst="rect">
            <a:avLst/>
          </a:prstGeom>
        </p:spPr>
        <p:txBody>
          <a:bodyPr wrap="square">
            <a:spAutoFit/>
          </a:bodyPr>
          <a:lstStyle/>
          <a:p>
            <a:pPr>
              <a:spcBef>
                <a:spcPts val="1242"/>
              </a:spcBef>
              <a:buClr>
                <a:srgbClr val="21128C"/>
              </a:buClr>
            </a:pPr>
            <a:r>
              <a:rPr lang="fr-FR" altLang="fr-FR" sz="3266" dirty="0">
                <a:latin typeface="Trebuchet MS" panose="020B0603020202020204" pitchFamily="34" charset="0"/>
              </a:rPr>
              <a:t>cas du broyeur sous évier</a:t>
            </a:r>
            <a:endParaRPr lang="fr-FR" altLang="fr-FR" sz="2540" dirty="0">
              <a:latin typeface="Trebuchet MS" panose="020B0603020202020204" pitchFamily="34" charset="0"/>
            </a:endParaRPr>
          </a:p>
        </p:txBody>
      </p:sp>
      <p:pic>
        <p:nvPicPr>
          <p:cNvPr id="5" name="Picture 2" descr="http://www.broyeurscommodore.fr/img/cms/Broyeur%20dans%20le%20monde.png">
            <a:extLst>
              <a:ext uri="{FF2B5EF4-FFF2-40B4-BE49-F238E27FC236}">
                <a16:creationId xmlns:a16="http://schemas.microsoft.com/office/drawing/2014/main" id="{6A4C24B7-A5BF-BD4F-C14D-9BCD245129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48"/>
          <a:stretch/>
        </p:blipFill>
        <p:spPr bwMode="auto">
          <a:xfrm>
            <a:off x="4972234" y="2864710"/>
            <a:ext cx="7104346" cy="32383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ZoneTexte 1">
            <a:extLst>
              <a:ext uri="{FF2B5EF4-FFF2-40B4-BE49-F238E27FC236}">
                <a16:creationId xmlns:a16="http://schemas.microsoft.com/office/drawing/2014/main" id="{218AE0D8-5CD2-C712-A0CD-D2C990B509B2}"/>
              </a:ext>
            </a:extLst>
          </p:cNvPr>
          <p:cNvSpPr txBox="1">
            <a:spLocks noChangeArrowheads="1"/>
          </p:cNvSpPr>
          <p:nvPr/>
        </p:nvSpPr>
        <p:spPr bwMode="auto">
          <a:xfrm>
            <a:off x="137534" y="1191326"/>
            <a:ext cx="12054466" cy="160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FR" altLang="fr-FR" sz="1633" b="1" dirty="0">
                <a:latin typeface="Trebuchet MS" panose="020B0603020202020204" pitchFamily="34" charset="0"/>
              </a:rPr>
              <a:t>Code de l’environnement - Article L541-1 – </a:t>
            </a:r>
            <a:r>
              <a:rPr lang="fr-FR" altLang="fr-FR" sz="1633" i="1" dirty="0">
                <a:latin typeface="Trebuchet MS" panose="020B0603020202020204" pitchFamily="34" charset="0"/>
              </a:rPr>
              <a:t>modifié par la LNTE du 17 août 2015</a:t>
            </a:r>
          </a:p>
          <a:p>
            <a:pPr eaLnBrk="1" hangingPunct="1"/>
            <a:r>
              <a:rPr lang="fr-FR" altLang="fr-FR" sz="1633" dirty="0">
                <a:latin typeface="Trebuchet MS" panose="020B0603020202020204" pitchFamily="34" charset="0"/>
              </a:rPr>
              <a:t>1° Donner la priorité à la </a:t>
            </a:r>
            <a:r>
              <a:rPr lang="fr-FR" altLang="fr-FR" sz="1633" u="sng" dirty="0">
                <a:latin typeface="Trebuchet MS" panose="020B0603020202020204" pitchFamily="34" charset="0"/>
              </a:rPr>
              <a:t>prévention et à la réduction de la production de déchets</a:t>
            </a:r>
            <a:r>
              <a:rPr lang="fr-FR" altLang="fr-FR" sz="1633" dirty="0">
                <a:latin typeface="Trebuchet MS" panose="020B0603020202020204" pitchFamily="34" charset="0"/>
              </a:rPr>
              <a:t> […] </a:t>
            </a:r>
          </a:p>
          <a:p>
            <a:pPr algn="just" eaLnBrk="1" hangingPunct="1"/>
            <a:r>
              <a:rPr lang="fr-FR" altLang="fr-FR" sz="1633" dirty="0">
                <a:latin typeface="Trebuchet MS" panose="020B0603020202020204" pitchFamily="34" charset="0"/>
              </a:rPr>
              <a:t>Dans cette perspective, </a:t>
            </a:r>
            <a:r>
              <a:rPr lang="fr-FR" altLang="fr-FR" sz="1633" u="sng" dirty="0">
                <a:latin typeface="Trebuchet MS" panose="020B0603020202020204" pitchFamily="34" charset="0"/>
              </a:rPr>
              <a:t>des expérimentations peuvent être lancées sur la base du volontariat</a:t>
            </a:r>
            <a:r>
              <a:rPr lang="fr-FR" altLang="fr-FR" sz="1633" dirty="0">
                <a:latin typeface="Trebuchet MS" panose="020B0603020202020204" pitchFamily="34" charset="0"/>
              </a:rPr>
              <a:t> […]. </a:t>
            </a:r>
          </a:p>
          <a:p>
            <a:pPr algn="just" eaLnBrk="1" hangingPunct="1"/>
            <a:r>
              <a:rPr lang="fr-FR" altLang="fr-FR" sz="1633" b="1" dirty="0">
                <a:solidFill>
                  <a:srgbClr val="00B0F0"/>
                </a:solidFill>
                <a:latin typeface="Trebuchet MS" panose="020B0603020202020204" pitchFamily="34" charset="0"/>
              </a:rPr>
              <a:t>Le développement d'installations de broyeurs d'évier de déchets ménagers organiques peut faire partie de ces expérimentations</a:t>
            </a:r>
            <a:r>
              <a:rPr lang="fr-FR" altLang="fr-FR" sz="1633" dirty="0">
                <a:solidFill>
                  <a:srgbClr val="00B0F0"/>
                </a:solidFill>
                <a:latin typeface="Trebuchet MS" panose="020B0603020202020204" pitchFamily="34" charset="0"/>
              </a:rPr>
              <a:t>.  </a:t>
            </a:r>
            <a:r>
              <a:rPr lang="fr-FR" altLang="fr-FR" sz="1633" dirty="0">
                <a:latin typeface="Trebuchet MS" panose="020B0603020202020204" pitchFamily="34" charset="0"/>
              </a:rPr>
              <a:t>A ce titre, au plus tard au 1er janvier 2017, le Gouvernement remet au Parlement un rapport étudiant ses avantages et ses inconvénients sur la base, notamment, d'une comparaison avec les systèmes existant à l'étranger. </a:t>
            </a:r>
          </a:p>
        </p:txBody>
      </p:sp>
    </p:spTree>
    <p:extLst>
      <p:ext uri="{BB962C8B-B14F-4D97-AF65-F5344CB8AC3E}">
        <p14:creationId xmlns:p14="http://schemas.microsoft.com/office/powerpoint/2010/main" val="625410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1" y="1392902"/>
            <a:ext cx="9533860" cy="5062924"/>
          </a:xfrm>
          <a:prstGeom prst="rect">
            <a:avLst/>
          </a:prstGeom>
        </p:spPr>
        <p:txBody>
          <a:bodyPr wrap="square">
            <a:spAutoFit/>
          </a:bodyPr>
          <a:lstStyle/>
          <a:p>
            <a:pPr>
              <a:spcBef>
                <a:spcPts val="1242"/>
              </a:spcBef>
              <a:buClr>
                <a:srgbClr val="21128C"/>
              </a:buClr>
            </a:pPr>
            <a:r>
              <a:rPr lang="fr-FR" altLang="fr-FR" sz="2500" b="1" u="sng" dirty="0">
                <a:latin typeface="Trebuchet MS" panose="020B0603020202020204" pitchFamily="34" charset="0"/>
              </a:rPr>
              <a:t>Freins à la </a:t>
            </a:r>
            <a:r>
              <a:rPr lang="fr-FR" altLang="fr-FR" sz="2500" b="1" u="sng" dirty="0" err="1">
                <a:latin typeface="Trebuchet MS" panose="020B0603020202020204" pitchFamily="34" charset="0"/>
              </a:rPr>
              <a:t>co-digestion</a:t>
            </a:r>
            <a:endParaRPr lang="fr-FR" altLang="fr-FR" sz="2500" b="1" u="sng" dirty="0">
              <a:latin typeface="Trebuchet MS" panose="020B0603020202020204" pitchFamily="34" charset="0"/>
            </a:endParaRPr>
          </a:p>
          <a:p>
            <a:pPr algn="ctr">
              <a:spcBef>
                <a:spcPts val="1242"/>
              </a:spcBef>
              <a:buClr>
                <a:srgbClr val="21128C"/>
              </a:buClr>
            </a:pPr>
            <a:endParaRPr lang="fr-FR" altLang="fr-FR" sz="2500" b="1" u="sng" dirty="0">
              <a:latin typeface="Trebuchet MS" panose="020B0603020202020204" pitchFamily="34" charset="0"/>
            </a:endParaRPr>
          </a:p>
          <a:p>
            <a:pPr>
              <a:spcBef>
                <a:spcPts val="1242"/>
              </a:spcBef>
              <a:buClr>
                <a:srgbClr val="21128C"/>
              </a:buClr>
            </a:pPr>
            <a:r>
              <a:rPr lang="fr-FR" altLang="fr-FR" sz="2400" dirty="0">
                <a:latin typeface="Trebuchet MS" panose="020B0603020202020204" pitchFamily="34" charset="0"/>
              </a:rPr>
              <a:t>1- Enjeux techniques </a:t>
            </a:r>
            <a:br>
              <a:rPr lang="fr-FR" altLang="fr-FR" sz="2500" dirty="0">
                <a:latin typeface="Trebuchet MS" panose="020B0603020202020204" pitchFamily="34" charset="0"/>
              </a:rPr>
            </a:br>
            <a:r>
              <a:rPr lang="fr-FR" altLang="fr-FR" sz="2000" dirty="0">
                <a:latin typeface="Trebuchet MS" panose="020B0603020202020204" pitchFamily="34" charset="0"/>
              </a:rPr>
              <a:t>. Préparation intrants - extraction de la matière organique / déconditionnement</a:t>
            </a:r>
            <a:br>
              <a:rPr lang="fr-FR" altLang="fr-FR" sz="2000" dirty="0">
                <a:latin typeface="Trebuchet MS" panose="020B0603020202020204" pitchFamily="34" charset="0"/>
              </a:rPr>
            </a:br>
            <a:r>
              <a:rPr lang="fr-FR" altLang="fr-FR" sz="2000" dirty="0">
                <a:latin typeface="Trebuchet MS" panose="020B0603020202020204" pitchFamily="34" charset="0"/>
              </a:rPr>
              <a:t>. Gestion biologie (inertie et sensibilité du système)</a:t>
            </a:r>
            <a:br>
              <a:rPr lang="fr-FR" altLang="fr-FR" sz="2000" dirty="0">
                <a:latin typeface="Trebuchet MS" panose="020B0603020202020204" pitchFamily="34" charset="0"/>
              </a:rPr>
            </a:br>
            <a:r>
              <a:rPr lang="fr-FR" altLang="fr-FR" sz="2000" dirty="0">
                <a:latin typeface="Trebuchet MS" panose="020B0603020202020204" pitchFamily="34" charset="0"/>
              </a:rPr>
              <a:t>. Gestion biogaz et digestat (estimation du Pot. méthanogène)</a:t>
            </a:r>
            <a:br>
              <a:rPr lang="fr-FR" altLang="fr-FR" sz="2000" dirty="0">
                <a:latin typeface="Trebuchet MS" panose="020B0603020202020204" pitchFamily="34" charset="0"/>
              </a:rPr>
            </a:br>
            <a:r>
              <a:rPr lang="fr-FR" altLang="fr-FR" sz="2000" dirty="0">
                <a:latin typeface="Trebuchet MS" panose="020B0603020202020204" pitchFamily="34" charset="0"/>
              </a:rPr>
              <a:t>. Retours liquides en tête de station (azote)</a:t>
            </a:r>
            <a:br>
              <a:rPr lang="fr-FR" altLang="fr-FR" sz="2000" dirty="0">
                <a:latin typeface="Trebuchet MS" panose="020B0603020202020204" pitchFamily="34" charset="0"/>
              </a:rPr>
            </a:br>
            <a:r>
              <a:rPr lang="fr-FR" altLang="fr-FR" sz="2000" dirty="0">
                <a:latin typeface="Trebuchet MS" panose="020B0603020202020204" pitchFamily="34" charset="0"/>
              </a:rPr>
              <a:t>. Respect critères sanitaires (hygiénisation)</a:t>
            </a:r>
            <a:br>
              <a:rPr lang="fr-FR" altLang="fr-FR" sz="2000" dirty="0">
                <a:latin typeface="Trebuchet MS" panose="020B0603020202020204" pitchFamily="34" charset="0"/>
              </a:rPr>
            </a:br>
            <a:r>
              <a:rPr lang="fr-FR" altLang="fr-FR" sz="2000" dirty="0">
                <a:latin typeface="Trebuchet MS" panose="020B0603020202020204" pitchFamily="34" charset="0"/>
              </a:rPr>
              <a:t>. Nuisances (odeurs, trafics)</a:t>
            </a:r>
          </a:p>
          <a:p>
            <a:pPr>
              <a:spcBef>
                <a:spcPts val="1242"/>
              </a:spcBef>
              <a:buClr>
                <a:srgbClr val="21128C"/>
              </a:buClr>
            </a:pPr>
            <a:r>
              <a:rPr lang="fr-FR" altLang="fr-FR" sz="2400" dirty="0">
                <a:latin typeface="Trebuchet MS" panose="020B0603020202020204" pitchFamily="34" charset="0"/>
              </a:rPr>
              <a:t>2- Enjeux réglementaires</a:t>
            </a:r>
            <a:br>
              <a:rPr lang="fr-FR" altLang="fr-FR" sz="2500" dirty="0">
                <a:latin typeface="Trebuchet MS" panose="020B0603020202020204" pitchFamily="34" charset="0"/>
              </a:rPr>
            </a:br>
            <a:r>
              <a:rPr lang="fr-FR" altLang="fr-FR" sz="2000" dirty="0">
                <a:latin typeface="Trebuchet MS" panose="020B0603020202020204" pitchFamily="34" charset="0"/>
              </a:rPr>
              <a:t>. Statut de l’installation (Code </a:t>
            </a:r>
            <a:r>
              <a:rPr lang="fr-FR" altLang="fr-FR" sz="2000" dirty="0" err="1">
                <a:latin typeface="Trebuchet MS" panose="020B0603020202020204" pitchFamily="34" charset="0"/>
              </a:rPr>
              <a:t>Enviro</a:t>
            </a:r>
            <a:r>
              <a:rPr lang="fr-FR" altLang="fr-FR" sz="2000" dirty="0">
                <a:latin typeface="Trebuchet MS" panose="020B0603020202020204" pitchFamily="34" charset="0"/>
              </a:rPr>
              <a:t>.)</a:t>
            </a:r>
            <a:br>
              <a:rPr lang="fr-FR" altLang="fr-FR" sz="2000" dirty="0">
                <a:latin typeface="Trebuchet MS" panose="020B0603020202020204" pitchFamily="34" charset="0"/>
              </a:rPr>
            </a:br>
            <a:r>
              <a:rPr lang="fr-FR" altLang="fr-FR" sz="2000" dirty="0">
                <a:latin typeface="Trebuchet MS" panose="020B0603020202020204" pitchFamily="34" charset="0"/>
              </a:rPr>
              <a:t>. Règlement sur les Sous-Produits Animaux </a:t>
            </a:r>
            <a:r>
              <a:rPr lang="fr-FR" altLang="fr-FR" sz="2000" dirty="0" err="1">
                <a:latin typeface="Trebuchet MS" panose="020B0603020202020204" pitchFamily="34" charset="0"/>
              </a:rPr>
              <a:t>SPAn</a:t>
            </a:r>
            <a:endParaRPr lang="fr-FR" altLang="fr-FR" sz="2000" dirty="0">
              <a:latin typeface="Trebuchet MS" panose="020B0603020202020204" pitchFamily="34" charset="0"/>
            </a:endParaRPr>
          </a:p>
          <a:p>
            <a:pPr>
              <a:spcBef>
                <a:spcPts val="1242"/>
              </a:spcBef>
              <a:buClr>
                <a:srgbClr val="21128C"/>
              </a:buClr>
            </a:pPr>
            <a:endParaRPr lang="fr-FR" altLang="fr-FR" sz="2500" dirty="0">
              <a:latin typeface="Trebuchet MS" panose="020B0603020202020204" pitchFamily="34" charset="0"/>
            </a:endParaRPr>
          </a:p>
        </p:txBody>
      </p:sp>
      <p:sp>
        <p:nvSpPr>
          <p:cNvPr id="2" name="Rectangle 1">
            <a:extLst>
              <a:ext uri="{FF2B5EF4-FFF2-40B4-BE49-F238E27FC236}">
                <a16:creationId xmlns:a16="http://schemas.microsoft.com/office/drawing/2014/main" id="{3ABF4A0E-CFFD-7047-78B0-F3EC9D4B14DC}"/>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4" name="ZoneTexte 18">
            <a:extLst>
              <a:ext uri="{FF2B5EF4-FFF2-40B4-BE49-F238E27FC236}">
                <a16:creationId xmlns:a16="http://schemas.microsoft.com/office/drawing/2014/main" id="{F90D8DA5-393B-9B60-E916-D50E29BC99E0}"/>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5" name="Connecteur droit 4">
            <a:extLst>
              <a:ext uri="{FF2B5EF4-FFF2-40B4-BE49-F238E27FC236}">
                <a16:creationId xmlns:a16="http://schemas.microsoft.com/office/drawing/2014/main" id="{5368CB35-A683-1E28-14D3-CC10EE67807B}"/>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6" name="ZoneTexte 5">
            <a:extLst>
              <a:ext uri="{FF2B5EF4-FFF2-40B4-BE49-F238E27FC236}">
                <a16:creationId xmlns:a16="http://schemas.microsoft.com/office/drawing/2014/main" id="{802700B3-6485-EB4C-B6B8-EF51F3A36EBC}"/>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Pour mélanger dans l’Hexagone,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il faut déroger ! </a:t>
            </a:r>
          </a:p>
        </p:txBody>
      </p:sp>
      <p:pic>
        <p:nvPicPr>
          <p:cNvPr id="7" name="LOGOVF.jpg" descr="LOGOVF.jpg">
            <a:extLst>
              <a:ext uri="{FF2B5EF4-FFF2-40B4-BE49-F238E27FC236}">
                <a16:creationId xmlns:a16="http://schemas.microsoft.com/office/drawing/2014/main" id="{DA46AD19-4888-E7E3-D95C-6176480E1C18}"/>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spTree>
    <p:extLst>
      <p:ext uri="{BB962C8B-B14F-4D97-AF65-F5344CB8AC3E}">
        <p14:creationId xmlns:p14="http://schemas.microsoft.com/office/powerpoint/2010/main" val="3225638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224" y="1034365"/>
            <a:ext cx="11915552" cy="4955203"/>
          </a:xfrm>
          <a:prstGeom prst="rect">
            <a:avLst/>
          </a:prstGeom>
          <a:solidFill>
            <a:schemeClr val="bg1"/>
          </a:solidFill>
        </p:spPr>
        <p:txBody>
          <a:bodyPr wrap="square">
            <a:spAutoFit/>
          </a:bodyPr>
          <a:lstStyle/>
          <a:p>
            <a:pPr>
              <a:spcBef>
                <a:spcPts val="1242"/>
              </a:spcBef>
              <a:buClr>
                <a:srgbClr val="21128C"/>
              </a:buClr>
            </a:pPr>
            <a:r>
              <a:rPr lang="fr-FR" altLang="fr-FR" sz="2800" b="1" dirty="0">
                <a:latin typeface="Trebuchet MS" panose="020B0603020202020204" pitchFamily="34" charset="0"/>
              </a:rPr>
              <a:t>Freins à la </a:t>
            </a:r>
            <a:r>
              <a:rPr lang="fr-FR" altLang="fr-FR" sz="2800" b="1" dirty="0" err="1">
                <a:latin typeface="Trebuchet MS" panose="020B0603020202020204" pitchFamily="34" charset="0"/>
              </a:rPr>
              <a:t>co-digestion</a:t>
            </a:r>
            <a:endParaRPr lang="fr-FR" altLang="fr-FR" sz="2800" b="1" dirty="0">
              <a:latin typeface="Trebuchet MS" panose="020B0603020202020204" pitchFamily="34" charset="0"/>
            </a:endParaRPr>
          </a:p>
          <a:p>
            <a:pPr marL="180674" lvl="1">
              <a:spcBef>
                <a:spcPts val="1242"/>
              </a:spcBef>
              <a:buClr>
                <a:srgbClr val="21128C"/>
              </a:buClr>
            </a:pPr>
            <a:r>
              <a:rPr lang="fr-FR" altLang="fr-FR" sz="2400" dirty="0">
                <a:latin typeface="Trebuchet MS" panose="020B0603020202020204" pitchFamily="34" charset="0"/>
              </a:rPr>
              <a:t>3- Enjeux de marché(s)</a:t>
            </a:r>
            <a:br>
              <a:rPr lang="fr-FR" altLang="fr-FR" sz="2400" dirty="0">
                <a:latin typeface="Trebuchet MS" panose="020B0603020202020204" pitchFamily="34" charset="0"/>
              </a:rPr>
            </a:br>
            <a:r>
              <a:rPr lang="fr-FR" altLang="fr-FR" sz="2000" dirty="0">
                <a:latin typeface="Trebuchet MS" panose="020B0603020202020204" pitchFamily="34" charset="0"/>
              </a:rPr>
              <a:t>. Manque de références en France </a:t>
            </a:r>
            <a:br>
              <a:rPr lang="fr-FR" altLang="fr-FR" sz="2000" dirty="0">
                <a:latin typeface="Trebuchet MS" panose="020B0603020202020204" pitchFamily="34" charset="0"/>
              </a:rPr>
            </a:br>
            <a:r>
              <a:rPr lang="fr-FR" altLang="fr-FR" sz="2000" dirty="0">
                <a:latin typeface="Trebuchet MS" panose="020B0603020202020204" pitchFamily="34" charset="0"/>
              </a:rPr>
              <a:t>. Concurrence sur les intrants rémunérateurs</a:t>
            </a:r>
            <a:br>
              <a:rPr lang="fr-FR" altLang="fr-FR" sz="2000" dirty="0">
                <a:latin typeface="Trebuchet MS" panose="020B0603020202020204" pitchFamily="34" charset="0"/>
              </a:rPr>
            </a:br>
            <a:r>
              <a:rPr lang="fr-FR" altLang="fr-FR" sz="2000" dirty="0">
                <a:latin typeface="Trebuchet MS" panose="020B0603020202020204" pitchFamily="34" charset="0"/>
              </a:rPr>
              <a:t>. Jeux d’acteurs et compétences Maîtres d’ouvrage publics en France</a:t>
            </a:r>
            <a:br>
              <a:rPr lang="fr-FR" altLang="fr-FR" sz="2000" dirty="0">
                <a:latin typeface="Trebuchet MS" panose="020B0603020202020204" pitchFamily="34" charset="0"/>
              </a:rPr>
            </a:br>
            <a:r>
              <a:rPr lang="fr-FR" altLang="fr-FR" sz="2000" dirty="0">
                <a:latin typeface="Trebuchet MS" panose="020B0603020202020204" pitchFamily="34" charset="0"/>
              </a:rPr>
              <a:t>. Besoin d’innovations technologiques</a:t>
            </a:r>
            <a:br>
              <a:rPr lang="fr-FR" altLang="fr-FR" sz="2000" dirty="0">
                <a:latin typeface="Trebuchet MS" panose="020B0603020202020204" pitchFamily="34" charset="0"/>
              </a:rPr>
            </a:br>
            <a:r>
              <a:rPr lang="fr-FR" altLang="fr-FR" sz="2000" dirty="0">
                <a:latin typeface="Trebuchet MS" panose="020B0603020202020204" pitchFamily="34" charset="0"/>
              </a:rPr>
              <a:t>. Frilosité acteurs  assainissement et gestion des déchets</a:t>
            </a:r>
            <a:br>
              <a:rPr lang="fr-FR" altLang="fr-FR" sz="2000" dirty="0">
                <a:latin typeface="Trebuchet MS" panose="020B0603020202020204" pitchFamily="34" charset="0"/>
              </a:rPr>
            </a:br>
            <a:r>
              <a:rPr lang="fr-FR" altLang="fr-FR" sz="2000" dirty="0">
                <a:latin typeface="Trebuchet MS" panose="020B0603020202020204" pitchFamily="34" charset="0"/>
              </a:rPr>
              <a:t>. Acceptabilité et image dans le monde agricole </a:t>
            </a:r>
            <a:r>
              <a:rPr lang="fr-FR" altLang="fr-FR" sz="1600" dirty="0">
                <a:latin typeface="Trebuchet MS" panose="020B0603020202020204" pitchFamily="34" charset="0"/>
              </a:rPr>
              <a:t>(refus des boues)</a:t>
            </a:r>
            <a:br>
              <a:rPr lang="fr-FR" altLang="fr-FR" sz="2000" dirty="0">
                <a:latin typeface="Trebuchet MS" panose="020B0603020202020204" pitchFamily="34" charset="0"/>
              </a:rPr>
            </a:br>
            <a:r>
              <a:rPr lang="fr-FR" altLang="fr-FR" sz="2000" dirty="0">
                <a:latin typeface="Trebuchet MS" panose="020B0603020202020204" pitchFamily="34" charset="0"/>
              </a:rPr>
              <a:t>. Concurrence décharge mode bioréacteur</a:t>
            </a:r>
            <a:endParaRPr lang="fr-FR" altLang="fr-FR" sz="2400" dirty="0">
              <a:latin typeface="Trebuchet MS" panose="020B0603020202020204" pitchFamily="34" charset="0"/>
            </a:endParaRPr>
          </a:p>
          <a:p>
            <a:pPr marL="180674" lvl="1">
              <a:spcBef>
                <a:spcPts val="1242"/>
              </a:spcBef>
              <a:buClr>
                <a:srgbClr val="21128C"/>
              </a:buClr>
            </a:pPr>
            <a:r>
              <a:rPr lang="fr-FR" altLang="fr-FR" sz="2400" dirty="0">
                <a:latin typeface="Trebuchet MS" panose="020B0603020202020204" pitchFamily="34" charset="0"/>
              </a:rPr>
              <a:t>4- Enjeux juridiques</a:t>
            </a:r>
            <a:br>
              <a:rPr lang="fr-FR" altLang="fr-FR" sz="2400" dirty="0">
                <a:latin typeface="Trebuchet MS" panose="020B0603020202020204" pitchFamily="34" charset="0"/>
              </a:rPr>
            </a:br>
            <a:r>
              <a:rPr lang="fr-FR" altLang="fr-FR" sz="2000" dirty="0">
                <a:latin typeface="Trebuchet MS" panose="020B0603020202020204" pitchFamily="34" charset="0"/>
              </a:rPr>
              <a:t>. Difficultés montage de projets entre acteurs publics &amp; privés (motivations, responsabilités…) </a:t>
            </a:r>
            <a:br>
              <a:rPr lang="fr-FR" altLang="fr-FR" sz="2000" dirty="0">
                <a:latin typeface="Trebuchet MS" panose="020B0603020202020204" pitchFamily="34" charset="0"/>
              </a:rPr>
            </a:br>
            <a:r>
              <a:rPr lang="fr-FR" altLang="fr-FR" sz="2000" dirty="0">
                <a:latin typeface="Trebuchet MS" panose="020B0603020202020204" pitchFamily="34" charset="0"/>
              </a:rPr>
              <a:t>. Conditions dévolution marchés (construction &amp; exploitation, GER)</a:t>
            </a:r>
            <a:br>
              <a:rPr lang="fr-FR" altLang="fr-FR" sz="2000" dirty="0">
                <a:latin typeface="Trebuchet MS" panose="020B0603020202020204" pitchFamily="34" charset="0"/>
              </a:rPr>
            </a:br>
            <a:r>
              <a:rPr lang="fr-FR" altLang="fr-FR" sz="2000" dirty="0">
                <a:latin typeface="Trebuchet MS" panose="020B0603020202020204" pitchFamily="34" charset="0"/>
              </a:rPr>
              <a:t>. Gestion financière (investissement, recettes énergétiques et traitement, dépenses gestion du digestat/boues…)</a:t>
            </a:r>
          </a:p>
        </p:txBody>
      </p:sp>
      <p:sp>
        <p:nvSpPr>
          <p:cNvPr id="2" name="Rectangle 1">
            <a:extLst>
              <a:ext uri="{FF2B5EF4-FFF2-40B4-BE49-F238E27FC236}">
                <a16:creationId xmlns:a16="http://schemas.microsoft.com/office/drawing/2014/main" id="{3C48BD1F-B57B-8C3C-1816-3B9E7CA7AEF2}"/>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4" name="ZoneTexte 18">
            <a:extLst>
              <a:ext uri="{FF2B5EF4-FFF2-40B4-BE49-F238E27FC236}">
                <a16:creationId xmlns:a16="http://schemas.microsoft.com/office/drawing/2014/main" id="{65CF1775-F9FD-D532-2CB4-67849D98EB1E}"/>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5" name="Connecteur droit 4">
            <a:extLst>
              <a:ext uri="{FF2B5EF4-FFF2-40B4-BE49-F238E27FC236}">
                <a16:creationId xmlns:a16="http://schemas.microsoft.com/office/drawing/2014/main" id="{C948E7CF-D1BF-C179-10FC-449205296E22}"/>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6" name="ZoneTexte 5">
            <a:extLst>
              <a:ext uri="{FF2B5EF4-FFF2-40B4-BE49-F238E27FC236}">
                <a16:creationId xmlns:a16="http://schemas.microsoft.com/office/drawing/2014/main" id="{3A7EF5D2-718B-9701-D5B5-BA8DA079BBF1}"/>
              </a:ext>
            </a:extLst>
          </p:cNvPr>
          <p:cNvSpPr txBox="1"/>
          <p:nvPr/>
        </p:nvSpPr>
        <p:spPr>
          <a:xfrm>
            <a:off x="2412787" y="696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Pour mélanger dans l’Hexagone,</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il faut déroger ! </a:t>
            </a:r>
          </a:p>
        </p:txBody>
      </p:sp>
      <p:pic>
        <p:nvPicPr>
          <p:cNvPr id="7" name="LOGOVF.jpg" descr="LOGOVF.jpg">
            <a:extLst>
              <a:ext uri="{FF2B5EF4-FFF2-40B4-BE49-F238E27FC236}">
                <a16:creationId xmlns:a16="http://schemas.microsoft.com/office/drawing/2014/main" id="{12E4531B-B3C2-1343-9817-9C0F596EBCBD}"/>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spTree>
    <p:extLst>
      <p:ext uri="{BB962C8B-B14F-4D97-AF65-F5344CB8AC3E}">
        <p14:creationId xmlns:p14="http://schemas.microsoft.com/office/powerpoint/2010/main" val="1561967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BAA46AA-6C21-B4D1-E6A1-553394B59282}"/>
              </a:ext>
            </a:extLst>
          </p:cNvPr>
          <p:cNvPicPr>
            <a:picLocks noChangeAspect="1"/>
          </p:cNvPicPr>
          <p:nvPr/>
        </p:nvPicPr>
        <p:blipFill>
          <a:blip r:embed="rId2"/>
          <a:stretch>
            <a:fillRect/>
          </a:stretch>
        </p:blipFill>
        <p:spPr>
          <a:xfrm>
            <a:off x="146896" y="913133"/>
            <a:ext cx="4504396" cy="3202732"/>
          </a:xfrm>
          <a:prstGeom prst="rect">
            <a:avLst/>
          </a:prstGeom>
          <a:ln>
            <a:solidFill>
              <a:schemeClr val="tx1"/>
            </a:solidFill>
          </a:ln>
        </p:spPr>
      </p:pic>
      <p:pic>
        <p:nvPicPr>
          <p:cNvPr id="6" name="Image 5">
            <a:extLst>
              <a:ext uri="{FF2B5EF4-FFF2-40B4-BE49-F238E27FC236}">
                <a16:creationId xmlns:a16="http://schemas.microsoft.com/office/drawing/2014/main" id="{B2E70D64-2582-307F-F1EA-BAEFD68D6A2F}"/>
              </a:ext>
            </a:extLst>
          </p:cNvPr>
          <p:cNvPicPr>
            <a:picLocks noChangeAspect="1"/>
          </p:cNvPicPr>
          <p:nvPr/>
        </p:nvPicPr>
        <p:blipFill>
          <a:blip r:embed="rId3"/>
          <a:stretch>
            <a:fillRect/>
          </a:stretch>
        </p:blipFill>
        <p:spPr>
          <a:xfrm>
            <a:off x="9813480" y="362070"/>
            <a:ext cx="1829171" cy="2152429"/>
          </a:xfrm>
          <a:prstGeom prst="rect">
            <a:avLst/>
          </a:prstGeom>
          <a:ln>
            <a:solidFill>
              <a:schemeClr val="tx1"/>
            </a:solidFill>
          </a:ln>
        </p:spPr>
      </p:pic>
      <p:sp>
        <p:nvSpPr>
          <p:cNvPr id="8" name="ZoneTexte 7">
            <a:extLst>
              <a:ext uri="{FF2B5EF4-FFF2-40B4-BE49-F238E27FC236}">
                <a16:creationId xmlns:a16="http://schemas.microsoft.com/office/drawing/2014/main" id="{B85E3E8A-9488-690C-1293-4EEE1E1581C7}"/>
              </a:ext>
            </a:extLst>
          </p:cNvPr>
          <p:cNvSpPr txBox="1"/>
          <p:nvPr/>
        </p:nvSpPr>
        <p:spPr>
          <a:xfrm>
            <a:off x="5285385" y="2567225"/>
            <a:ext cx="6906615" cy="1723549"/>
          </a:xfrm>
          <a:prstGeom prst="rect">
            <a:avLst/>
          </a:prstGeom>
          <a:noFill/>
        </p:spPr>
        <p:txBody>
          <a:bodyPr wrap="square">
            <a:spAutoFit/>
          </a:bodyPr>
          <a:lstStyle/>
          <a:p>
            <a:pPr algn="just"/>
            <a:endParaRPr lang="fr-FR" sz="1000" i="0" u="none" strike="noStrike" baseline="0" dirty="0">
              <a:latin typeface="Trebuchet MS" panose="020B0603020202020204" pitchFamily="34" charset="0"/>
            </a:endParaRPr>
          </a:p>
          <a:p>
            <a:pPr algn="just"/>
            <a:r>
              <a:rPr lang="fr-FR" sz="1800" i="0" u="none" strike="noStrike" baseline="0" dirty="0">
                <a:latin typeface="Trebuchet MS" panose="020B0603020202020204" pitchFamily="34" charset="0"/>
              </a:rPr>
              <a:t>1860 : l’inventeur </a:t>
            </a:r>
            <a:r>
              <a:rPr lang="fr-FR" sz="2000" i="0" u="none" strike="noStrike" baseline="0" dirty="0">
                <a:latin typeface="Trebuchet MS" panose="020B0603020202020204" pitchFamily="34" charset="0"/>
              </a:rPr>
              <a:t>Louis </a:t>
            </a:r>
            <a:r>
              <a:rPr lang="fr-FR" sz="2000" i="0" u="none" strike="noStrike" baseline="0" dirty="0" err="1">
                <a:latin typeface="Trebuchet MS" panose="020B0603020202020204" pitchFamily="34" charset="0"/>
              </a:rPr>
              <a:t>Mouras</a:t>
            </a:r>
            <a:r>
              <a:rPr lang="fr-FR" sz="2000" i="0" u="none" strike="noStrike" baseline="0" dirty="0">
                <a:latin typeface="Trebuchet MS" panose="020B0603020202020204" pitchFamily="34" charset="0"/>
              </a:rPr>
              <a:t> </a:t>
            </a:r>
            <a:r>
              <a:rPr lang="fr-FR" sz="1800" i="0" u="none" strike="noStrike" baseline="0" dirty="0">
                <a:latin typeface="Trebuchet MS" panose="020B0603020202020204" pitchFamily="34" charset="0"/>
              </a:rPr>
              <a:t>met au point l'épuration des eaux de latrines par la </a:t>
            </a:r>
            <a:r>
              <a:rPr lang="fr-FR" sz="1800" i="1" u="none" strike="noStrike" baseline="0" dirty="0">
                <a:latin typeface="Trebuchet MS" panose="020B0603020202020204" pitchFamily="34" charset="0"/>
              </a:rPr>
              <a:t>voie anaérobique</a:t>
            </a:r>
            <a:r>
              <a:rPr lang="fr-FR" sz="1800" i="0" u="none" strike="noStrike" baseline="0" dirty="0">
                <a:latin typeface="Trebuchet MS" panose="020B0603020202020204" pitchFamily="34" charset="0"/>
              </a:rPr>
              <a:t>. </a:t>
            </a:r>
          </a:p>
          <a:p>
            <a:pPr algn="just"/>
            <a:r>
              <a:rPr lang="fr-FR" sz="1800" i="0" u="none" strike="noStrike" baseline="0" dirty="0">
                <a:latin typeface="Trebuchet MS" panose="020B0603020202020204" pitchFamily="34" charset="0"/>
              </a:rPr>
              <a:t>1881 : l’invention est commercialisée avec succès par </a:t>
            </a:r>
            <a:r>
              <a:rPr lang="fr-FR" sz="2000" i="0" u="none" strike="noStrike" baseline="0" dirty="0">
                <a:latin typeface="Trebuchet MS" panose="020B0603020202020204" pitchFamily="34" charset="0"/>
              </a:rPr>
              <a:t>l'abbé </a:t>
            </a:r>
            <a:r>
              <a:rPr lang="fr-FR" sz="2000" i="0" u="none" strike="noStrike" baseline="0" dirty="0" err="1">
                <a:latin typeface="Trebuchet MS" panose="020B0603020202020204" pitchFamily="34" charset="0"/>
              </a:rPr>
              <a:t>Moigno</a:t>
            </a:r>
            <a:r>
              <a:rPr lang="fr-FR" sz="1800" i="0" u="none" strike="noStrike" baseline="0" dirty="0">
                <a:latin typeface="Trebuchet MS" panose="020B0603020202020204" pitchFamily="34" charset="0"/>
              </a:rPr>
              <a:t>, professeur de mathématiques, éditeur scientifique (revue scientifique Cosmos) et homme d'affaires. </a:t>
            </a:r>
            <a:endParaRPr lang="fr-FR" dirty="0"/>
          </a:p>
        </p:txBody>
      </p:sp>
      <p:sp>
        <p:nvSpPr>
          <p:cNvPr id="9" name="ZoneTexte 8">
            <a:extLst>
              <a:ext uri="{FF2B5EF4-FFF2-40B4-BE49-F238E27FC236}">
                <a16:creationId xmlns:a16="http://schemas.microsoft.com/office/drawing/2014/main" id="{2AB39D1D-70C7-433B-CBF9-DAA7DC351F27}"/>
              </a:ext>
            </a:extLst>
          </p:cNvPr>
          <p:cNvSpPr txBox="1"/>
          <p:nvPr/>
        </p:nvSpPr>
        <p:spPr>
          <a:xfrm>
            <a:off x="1197985" y="4515975"/>
            <a:ext cx="6906615" cy="923330"/>
          </a:xfrm>
          <a:prstGeom prst="rect">
            <a:avLst/>
          </a:prstGeom>
          <a:noFill/>
        </p:spPr>
        <p:txBody>
          <a:bodyPr wrap="square">
            <a:spAutoFit/>
          </a:bodyPr>
          <a:lstStyle/>
          <a:p>
            <a:pPr algn="just"/>
            <a:r>
              <a:rPr lang="fr-FR" sz="2800" b="1" i="0" u="none" strike="noStrike" baseline="0" dirty="0">
                <a:latin typeface="Trebuchet MS" panose="020B0603020202020204" pitchFamily="34" charset="0"/>
              </a:rPr>
              <a:t>des questions ?</a:t>
            </a:r>
            <a:r>
              <a:rPr lang="fr-FR" sz="5400" b="1" i="0" u="none" strike="noStrike" baseline="0" dirty="0">
                <a:latin typeface="Trebuchet MS" panose="020B0603020202020204" pitchFamily="34" charset="0"/>
              </a:rPr>
              <a:t> </a:t>
            </a:r>
            <a:endParaRPr lang="fr-FR" sz="5400" b="1" dirty="0"/>
          </a:p>
        </p:txBody>
      </p:sp>
      <p:pic>
        <p:nvPicPr>
          <p:cNvPr id="11" name="Image 10">
            <a:extLst>
              <a:ext uri="{FF2B5EF4-FFF2-40B4-BE49-F238E27FC236}">
                <a16:creationId xmlns:a16="http://schemas.microsoft.com/office/drawing/2014/main" id="{1CF99D73-8298-BBDE-68EC-AA9FBE1F1FA0}"/>
              </a:ext>
            </a:extLst>
          </p:cNvPr>
          <p:cNvPicPr>
            <a:picLocks noChangeAspect="1"/>
          </p:cNvPicPr>
          <p:nvPr/>
        </p:nvPicPr>
        <p:blipFill rotWithShape="1">
          <a:blip r:embed="rId4">
            <a:extLst>
              <a:ext uri="{28A0092B-C50C-407E-A947-70E740481C1C}">
                <a14:useLocalDpi xmlns:a14="http://schemas.microsoft.com/office/drawing/2010/main" val="0"/>
              </a:ext>
            </a:extLst>
          </a:blip>
          <a:srcRect l="22668" t="1121" r="36334" b="-1"/>
          <a:stretch/>
        </p:blipFill>
        <p:spPr>
          <a:xfrm>
            <a:off x="3981442" y="4405787"/>
            <a:ext cx="1073889" cy="1723549"/>
          </a:xfrm>
          <a:prstGeom prst="rect">
            <a:avLst/>
          </a:prstGeom>
        </p:spPr>
      </p:pic>
      <p:pic>
        <p:nvPicPr>
          <p:cNvPr id="14" name="Image 13">
            <a:extLst>
              <a:ext uri="{FF2B5EF4-FFF2-40B4-BE49-F238E27FC236}">
                <a16:creationId xmlns:a16="http://schemas.microsoft.com/office/drawing/2014/main" id="{381AEFB7-F0AA-173F-57BD-9190AC389013}"/>
              </a:ext>
            </a:extLst>
          </p:cNvPr>
          <p:cNvPicPr>
            <a:picLocks noChangeAspect="1"/>
          </p:cNvPicPr>
          <p:nvPr/>
        </p:nvPicPr>
        <p:blipFill rotWithShape="1">
          <a:blip r:embed="rId4">
            <a:extLst>
              <a:ext uri="{28A0092B-C50C-407E-A947-70E740481C1C}">
                <a14:useLocalDpi xmlns:a14="http://schemas.microsoft.com/office/drawing/2010/main" val="0"/>
              </a:ext>
            </a:extLst>
          </a:blip>
          <a:srcRect l="22668" t="1121" r="36334" b="-1"/>
          <a:stretch/>
        </p:blipFill>
        <p:spPr>
          <a:xfrm>
            <a:off x="0" y="4405788"/>
            <a:ext cx="1073889" cy="1723549"/>
          </a:xfrm>
          <a:prstGeom prst="rect">
            <a:avLst/>
          </a:prstGeom>
        </p:spPr>
      </p:pic>
    </p:spTree>
    <p:extLst>
      <p:ext uri="{BB962C8B-B14F-4D97-AF65-F5344CB8AC3E}">
        <p14:creationId xmlns:p14="http://schemas.microsoft.com/office/powerpoint/2010/main" val="135815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FF5A2E-7F2B-45A2-A1C4-07645BEEBA8A}"/>
              </a:ext>
            </a:extLst>
          </p:cNvPr>
          <p:cNvSpPr/>
          <p:nvPr/>
        </p:nvSpPr>
        <p:spPr>
          <a:xfrm>
            <a:off x="1297560" y="2999376"/>
            <a:ext cx="9715500" cy="435632"/>
          </a:xfrm>
          <a:prstGeom prst="rect">
            <a:avLst/>
          </a:prstGeom>
        </p:spPr>
        <p:txBody>
          <a:bodyPr wrap="square">
            <a:spAutoFit/>
          </a:bodyPr>
          <a:lstStyle/>
          <a:p>
            <a:pPr>
              <a:defRPr/>
            </a:pPr>
            <a:r>
              <a:rPr lang="fr-FR" sz="2231" b="1" dirty="0">
                <a:latin typeface="Trebuchet MS" panose="020B0603020202020204" pitchFamily="34" charset="0"/>
              </a:rPr>
              <a:t>	</a:t>
            </a:r>
            <a:endParaRPr lang="fr-FR" sz="1275" b="1" dirty="0">
              <a:latin typeface="Trebuchet MS" panose="020B0603020202020204" pitchFamily="34" charset="0"/>
            </a:endParaRPr>
          </a:p>
        </p:txBody>
      </p:sp>
      <p:sp>
        <p:nvSpPr>
          <p:cNvPr id="9" name="Espace réservé du contenu 2">
            <a:extLst>
              <a:ext uri="{FF2B5EF4-FFF2-40B4-BE49-F238E27FC236}">
                <a16:creationId xmlns:a16="http://schemas.microsoft.com/office/drawing/2014/main" id="{A0210204-0E73-40EB-B128-2A10A6AF49B6}"/>
              </a:ext>
            </a:extLst>
          </p:cNvPr>
          <p:cNvSpPr txBox="1">
            <a:spLocks/>
          </p:cNvSpPr>
          <p:nvPr/>
        </p:nvSpPr>
        <p:spPr>
          <a:xfrm>
            <a:off x="1504272" y="1720818"/>
            <a:ext cx="9084403" cy="12785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478"/>
              </a:spcAft>
            </a:pPr>
            <a:r>
              <a:rPr lang="fr-FR" sz="1913" dirty="0">
                <a:latin typeface="Trebuchet MS" panose="020B0603020202020204" pitchFamily="34" charset="0"/>
              </a:rPr>
              <a:t>Une référentiel complet, avec des exigences supérieures à celles imposées par le cadre réglementaire (ICPE et qualité du compost) pour 4 types de composts (DV, boues, FFOM, biodéchets)</a:t>
            </a:r>
          </a:p>
          <a:p>
            <a:pPr algn="just">
              <a:spcBef>
                <a:spcPts val="0"/>
              </a:spcBef>
              <a:spcAft>
                <a:spcPts val="478"/>
              </a:spcAft>
            </a:pPr>
            <a:r>
              <a:rPr lang="fr-FR" sz="1913" b="1" dirty="0">
                <a:latin typeface="Trebuchet MS" panose="020B0603020202020204" pitchFamily="34" charset="0"/>
              </a:rPr>
              <a:t>Une trentaine de plateformes certifiées en France</a:t>
            </a:r>
          </a:p>
          <a:p>
            <a:pPr algn="just">
              <a:spcBef>
                <a:spcPts val="0"/>
              </a:spcBef>
              <a:spcAft>
                <a:spcPts val="478"/>
              </a:spcAft>
            </a:pPr>
            <a:r>
              <a:rPr lang="fr-FR" sz="1913" dirty="0">
                <a:latin typeface="Trebuchet MS" panose="020B0603020202020204" pitchFamily="34" charset="0"/>
              </a:rPr>
              <a:t>Un engagement sur 3 années</a:t>
            </a:r>
          </a:p>
        </p:txBody>
      </p:sp>
      <p:pic>
        <p:nvPicPr>
          <p:cNvPr id="11" name="Image 10">
            <a:extLst>
              <a:ext uri="{FF2B5EF4-FFF2-40B4-BE49-F238E27FC236}">
                <a16:creationId xmlns:a16="http://schemas.microsoft.com/office/drawing/2014/main" id="{D2ED6292-6AA6-4607-A6B0-0E86C0B06B2A}"/>
              </a:ext>
            </a:extLst>
          </p:cNvPr>
          <p:cNvPicPr>
            <a:picLocks noChangeAspect="1"/>
          </p:cNvPicPr>
          <p:nvPr/>
        </p:nvPicPr>
        <p:blipFill rotWithShape="1">
          <a:blip r:embed="rId2"/>
          <a:srcRect l="6304" t="24276" r="75857" b="26087"/>
          <a:stretch/>
        </p:blipFill>
        <p:spPr>
          <a:xfrm>
            <a:off x="8495113" y="2700971"/>
            <a:ext cx="1527980" cy="3078727"/>
          </a:xfrm>
          <a:prstGeom prst="rect">
            <a:avLst/>
          </a:prstGeom>
          <a:ln>
            <a:solidFill>
              <a:schemeClr val="tx1"/>
            </a:solidFill>
          </a:ln>
        </p:spPr>
      </p:pic>
      <p:sp>
        <p:nvSpPr>
          <p:cNvPr id="4" name="Rectangle 3">
            <a:extLst>
              <a:ext uri="{FF2B5EF4-FFF2-40B4-BE49-F238E27FC236}">
                <a16:creationId xmlns:a16="http://schemas.microsoft.com/office/drawing/2014/main" id="{C51D9C19-8099-4863-A908-1C98614118DC}"/>
              </a:ext>
            </a:extLst>
          </p:cNvPr>
          <p:cNvSpPr/>
          <p:nvPr/>
        </p:nvSpPr>
        <p:spPr>
          <a:xfrm>
            <a:off x="1295090" y="445085"/>
            <a:ext cx="10182362" cy="1144801"/>
          </a:xfrm>
          <a:prstGeom prst="rect">
            <a:avLst/>
          </a:prstGeom>
        </p:spPr>
        <p:txBody>
          <a:bodyPr wrap="square">
            <a:spAutoFit/>
          </a:bodyPr>
          <a:lstStyle/>
          <a:p>
            <a:pPr algn="just">
              <a:spcAft>
                <a:spcPts val="478"/>
              </a:spcAft>
            </a:pPr>
            <a:r>
              <a:rPr lang="fr-FR" sz="2550" b="1" dirty="0">
                <a:solidFill>
                  <a:schemeClr val="bg1"/>
                </a:solidFill>
                <a:latin typeface="Trebuchet MS" panose="020B0603020202020204" pitchFamily="34" charset="0"/>
              </a:rPr>
              <a:t>                     Le RISPO, kezako ?  </a:t>
            </a:r>
          </a:p>
          <a:p>
            <a:pPr algn="just">
              <a:spcAft>
                <a:spcPts val="478"/>
              </a:spcAft>
            </a:pPr>
            <a:endParaRPr lang="fr-FR" sz="1543" b="1" dirty="0">
              <a:latin typeface="Trebuchet MS" panose="020B0603020202020204" pitchFamily="34" charset="0"/>
            </a:endParaRPr>
          </a:p>
          <a:p>
            <a:pPr marL="364333" indent="-364333" algn="just">
              <a:spcAft>
                <a:spcPts val="478"/>
              </a:spcAft>
              <a:buFont typeface="Wingdings" panose="05000000000000000000" pitchFamily="2" charset="2"/>
              <a:buChar char="à"/>
            </a:pPr>
            <a:r>
              <a:rPr lang="fr-FR" sz="1913" b="1" dirty="0">
                <a:latin typeface="Trebuchet MS" panose="020B0603020202020204" pitchFamily="34" charset="0"/>
              </a:rPr>
              <a:t>Un système d’Assurance Qualité Unique pour les exploitants </a:t>
            </a:r>
          </a:p>
        </p:txBody>
      </p:sp>
      <p:pic>
        <p:nvPicPr>
          <p:cNvPr id="1026" name="Picture 2" descr="Sabine Maurier">
            <a:extLst>
              <a:ext uri="{FF2B5EF4-FFF2-40B4-BE49-F238E27FC236}">
                <a16:creationId xmlns:a16="http://schemas.microsoft.com/office/drawing/2014/main" id="{1A91AFB6-6D9D-44CF-942A-0C6CD421577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222" t="12234" r="25849" b="28350"/>
          <a:stretch/>
        </p:blipFill>
        <p:spPr bwMode="auto">
          <a:xfrm>
            <a:off x="5303571" y="4784055"/>
            <a:ext cx="951583" cy="13170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37B1E27-FD77-4388-B3C1-A655C402F3B6}"/>
              </a:ext>
            </a:extLst>
          </p:cNvPr>
          <p:cNvSpPr/>
          <p:nvPr/>
        </p:nvSpPr>
        <p:spPr>
          <a:xfrm>
            <a:off x="2244102" y="5091578"/>
            <a:ext cx="3033203" cy="533992"/>
          </a:xfrm>
          <a:prstGeom prst="rect">
            <a:avLst/>
          </a:prstGeom>
        </p:spPr>
        <p:txBody>
          <a:bodyPr wrap="none">
            <a:spAutoFit/>
          </a:bodyPr>
          <a:lstStyle/>
          <a:p>
            <a:pPr algn="ctr"/>
            <a:r>
              <a:rPr lang="fr-FR" sz="1435" b="1" dirty="0">
                <a:latin typeface="Trebuchet MS" panose="020B0603020202020204" pitchFamily="34" charset="0"/>
              </a:rPr>
              <a:t>Sabine Maurier</a:t>
            </a:r>
          </a:p>
          <a:p>
            <a:pPr algn="ctr"/>
            <a:r>
              <a:rPr lang="fr-FR" sz="1435" b="1" dirty="0">
                <a:latin typeface="Trebuchet MS" panose="020B0603020202020204" pitchFamily="34" charset="0"/>
              </a:rPr>
              <a:t>auditrice indépendante du RISPO</a:t>
            </a:r>
            <a:endParaRPr lang="fr-FR" sz="1435" dirty="0"/>
          </a:p>
        </p:txBody>
      </p:sp>
      <p:pic>
        <p:nvPicPr>
          <p:cNvPr id="13" name="Image 12">
            <a:extLst>
              <a:ext uri="{FF2B5EF4-FFF2-40B4-BE49-F238E27FC236}">
                <a16:creationId xmlns:a16="http://schemas.microsoft.com/office/drawing/2014/main" id="{CBD76C35-A064-4704-97D2-70B323A27D65}"/>
              </a:ext>
            </a:extLst>
          </p:cNvPr>
          <p:cNvPicPr>
            <a:picLocks noChangeAspect="1"/>
          </p:cNvPicPr>
          <p:nvPr/>
        </p:nvPicPr>
        <p:blipFill>
          <a:blip r:embed="rId4"/>
          <a:stretch>
            <a:fillRect/>
          </a:stretch>
        </p:blipFill>
        <p:spPr>
          <a:xfrm>
            <a:off x="1295089" y="3275071"/>
            <a:ext cx="5922681" cy="1371167"/>
          </a:xfrm>
          <a:prstGeom prst="rect">
            <a:avLst/>
          </a:prstGeom>
        </p:spPr>
      </p:pic>
      <p:sp>
        <p:nvSpPr>
          <p:cNvPr id="18" name="ZoneTexte 18">
            <a:extLst>
              <a:ext uri="{FF2B5EF4-FFF2-40B4-BE49-F238E27FC236}">
                <a16:creationId xmlns:a16="http://schemas.microsoft.com/office/drawing/2014/main" id="{4E758466-D2A5-49F2-9F9F-A21A4E4879C6}"/>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3FE6C5F5-D890-4254-8784-FEBAFE7BFE3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A03B372C-84EE-4F7A-A715-CB3D739C4E97}"/>
              </a:ext>
            </a:extLst>
          </p:cNvPr>
          <p:cNvSpPr txBox="1"/>
          <p:nvPr/>
        </p:nvSpPr>
        <p:spPr>
          <a:xfrm>
            <a:off x="1683898" y="169086"/>
            <a:ext cx="7013121" cy="507831"/>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QU’EST-CE QUE LE RISPO ?</a:t>
            </a:r>
          </a:p>
        </p:txBody>
      </p:sp>
      <p:pic>
        <p:nvPicPr>
          <p:cNvPr id="21" name="LOGOVF.jpg" descr="LOGOVF.jpg">
            <a:extLst>
              <a:ext uri="{FF2B5EF4-FFF2-40B4-BE49-F238E27FC236}">
                <a16:creationId xmlns:a16="http://schemas.microsoft.com/office/drawing/2014/main" id="{9C5A1706-363E-419F-9F06-83A74A56D51A}"/>
              </a:ext>
            </a:extLst>
          </p:cNvPr>
          <p:cNvPicPr>
            <a:picLocks noChangeAspect="1"/>
          </p:cNvPicPr>
          <p:nvPr/>
        </p:nvPicPr>
        <p:blipFill rotWithShape="1">
          <a:blip r:embed="rId5"/>
          <a:srcRect t="18878"/>
          <a:stretch/>
        </p:blipFill>
        <p:spPr>
          <a:xfrm>
            <a:off x="8193306" y="53784"/>
            <a:ext cx="2648993" cy="806295"/>
          </a:xfrm>
          <a:prstGeom prst="rect">
            <a:avLst/>
          </a:prstGeom>
          <a:ln w="12700">
            <a:miter lim="400000"/>
          </a:ln>
        </p:spPr>
      </p:pic>
    </p:spTree>
    <p:extLst>
      <p:ext uri="{BB962C8B-B14F-4D97-AF65-F5344CB8AC3E}">
        <p14:creationId xmlns:p14="http://schemas.microsoft.com/office/powerpoint/2010/main" val="2123855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FABB9943-467A-4F6D-BB9F-A2C91B8BE34C}"/>
              </a:ext>
            </a:extLst>
          </p:cNvPr>
          <p:cNvSpPr txBox="1">
            <a:spLocks/>
          </p:cNvSpPr>
          <p:nvPr/>
        </p:nvSpPr>
        <p:spPr>
          <a:xfrm>
            <a:off x="1001486" y="119050"/>
            <a:ext cx="10694867" cy="912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78"/>
              </a:spcAft>
              <a:buNone/>
            </a:pPr>
            <a:r>
              <a:rPr lang="fr-FR" sz="2868" b="1" dirty="0">
                <a:solidFill>
                  <a:schemeClr val="bg1"/>
                </a:solidFill>
                <a:latin typeface="Trebuchet MS" panose="020B0603020202020204" pitchFamily="34" charset="0"/>
              </a:rPr>
              <a:t>un engagement fort pour</a:t>
            </a:r>
          </a:p>
          <a:p>
            <a:pPr marL="0" indent="0" algn="ctr">
              <a:spcBef>
                <a:spcPts val="0"/>
              </a:spcBef>
              <a:spcAft>
                <a:spcPts val="478"/>
              </a:spcAft>
              <a:buNone/>
            </a:pPr>
            <a:r>
              <a:rPr lang="fr-FR" sz="2868" b="1" dirty="0">
                <a:solidFill>
                  <a:schemeClr val="bg1"/>
                </a:solidFill>
                <a:latin typeface="Trebuchet MS" panose="020B0603020202020204" pitchFamily="34" charset="0"/>
              </a:rPr>
              <a:t>défendre la filière</a:t>
            </a:r>
          </a:p>
        </p:txBody>
      </p:sp>
      <p:pic>
        <p:nvPicPr>
          <p:cNvPr id="10" name="Image 9">
            <a:extLst>
              <a:ext uri="{FF2B5EF4-FFF2-40B4-BE49-F238E27FC236}">
                <a16:creationId xmlns:a16="http://schemas.microsoft.com/office/drawing/2014/main" id="{265814A7-5E65-41EB-975F-3752ACB17B6A}"/>
              </a:ext>
            </a:extLst>
          </p:cNvPr>
          <p:cNvPicPr>
            <a:picLocks noChangeAspect="1"/>
          </p:cNvPicPr>
          <p:nvPr/>
        </p:nvPicPr>
        <p:blipFill rotWithShape="1">
          <a:blip r:embed="rId2"/>
          <a:srcRect l="18542" t="20647" r="21458" b="20647"/>
          <a:stretch/>
        </p:blipFill>
        <p:spPr>
          <a:xfrm>
            <a:off x="201204" y="2347106"/>
            <a:ext cx="6588267" cy="3625935"/>
          </a:xfrm>
          <a:prstGeom prst="rect">
            <a:avLst/>
          </a:prstGeom>
          <a:ln>
            <a:solidFill>
              <a:schemeClr val="tx1"/>
            </a:solidFill>
          </a:ln>
        </p:spPr>
      </p:pic>
      <p:pic>
        <p:nvPicPr>
          <p:cNvPr id="11" name="Image 10">
            <a:extLst>
              <a:ext uri="{FF2B5EF4-FFF2-40B4-BE49-F238E27FC236}">
                <a16:creationId xmlns:a16="http://schemas.microsoft.com/office/drawing/2014/main" id="{22DD0B4C-20A3-45CD-8F16-CBB4D95264C3}"/>
              </a:ext>
            </a:extLst>
          </p:cNvPr>
          <p:cNvPicPr>
            <a:picLocks noChangeAspect="1"/>
          </p:cNvPicPr>
          <p:nvPr/>
        </p:nvPicPr>
        <p:blipFill rotWithShape="1">
          <a:blip r:embed="rId3"/>
          <a:srcRect l="22187" t="20647" r="22500" b="11297"/>
          <a:stretch/>
        </p:blipFill>
        <p:spPr>
          <a:xfrm>
            <a:off x="6894234" y="2347105"/>
            <a:ext cx="5239093" cy="3625935"/>
          </a:xfrm>
          <a:prstGeom prst="rect">
            <a:avLst/>
          </a:prstGeom>
          <a:ln>
            <a:solidFill>
              <a:schemeClr val="tx1"/>
            </a:solidFill>
          </a:ln>
        </p:spPr>
      </p:pic>
      <p:sp>
        <p:nvSpPr>
          <p:cNvPr id="8" name="ZoneTexte 18">
            <a:extLst>
              <a:ext uri="{FF2B5EF4-FFF2-40B4-BE49-F238E27FC236}">
                <a16:creationId xmlns:a16="http://schemas.microsoft.com/office/drawing/2014/main" id="{6F5CA1D4-314F-4A2C-A424-F1646CF6F985}"/>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3" name="Connecteur droit 12">
            <a:extLst>
              <a:ext uri="{FF2B5EF4-FFF2-40B4-BE49-F238E27FC236}">
                <a16:creationId xmlns:a16="http://schemas.microsoft.com/office/drawing/2014/main" id="{21504E99-AA23-4D8C-8359-AA3F48975A3F}"/>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4" name="ZoneTexte 13">
            <a:extLst>
              <a:ext uri="{FF2B5EF4-FFF2-40B4-BE49-F238E27FC236}">
                <a16:creationId xmlns:a16="http://schemas.microsoft.com/office/drawing/2014/main" id="{31FA4B11-C6E6-4AF0-82E1-6CC41B114212}"/>
              </a:ext>
            </a:extLst>
          </p:cNvPr>
          <p:cNvSpPr txBox="1"/>
          <p:nvPr/>
        </p:nvSpPr>
        <p:spPr>
          <a:xfrm>
            <a:off x="1683898" y="169086"/>
            <a:ext cx="7013121" cy="507831"/>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QU’EST-CE QUE LE RISPO ?</a:t>
            </a:r>
          </a:p>
        </p:txBody>
      </p:sp>
      <p:pic>
        <p:nvPicPr>
          <p:cNvPr id="15" name="LOGOVF.jpg" descr="LOGOVF.jpg">
            <a:extLst>
              <a:ext uri="{FF2B5EF4-FFF2-40B4-BE49-F238E27FC236}">
                <a16:creationId xmlns:a16="http://schemas.microsoft.com/office/drawing/2014/main" id="{57700246-3034-4753-A293-FBEE90B2FDED}"/>
              </a:ext>
            </a:extLst>
          </p:cNvPr>
          <p:cNvPicPr>
            <a:picLocks noChangeAspect="1"/>
          </p:cNvPicPr>
          <p:nvPr/>
        </p:nvPicPr>
        <p:blipFill rotWithShape="1">
          <a:blip r:embed="rId4"/>
          <a:srcRect t="18878"/>
          <a:stretch/>
        </p:blipFill>
        <p:spPr>
          <a:xfrm>
            <a:off x="8193306" y="53784"/>
            <a:ext cx="2648993" cy="806295"/>
          </a:xfrm>
          <a:prstGeom prst="rect">
            <a:avLst/>
          </a:prstGeom>
          <a:ln w="12700">
            <a:miter lim="400000"/>
          </a:ln>
        </p:spPr>
      </p:pic>
      <p:sp>
        <p:nvSpPr>
          <p:cNvPr id="16" name="Rectangle 15">
            <a:extLst>
              <a:ext uri="{FF2B5EF4-FFF2-40B4-BE49-F238E27FC236}">
                <a16:creationId xmlns:a16="http://schemas.microsoft.com/office/drawing/2014/main" id="{96988841-D386-4BA8-B00F-74982E120FE9}"/>
              </a:ext>
            </a:extLst>
          </p:cNvPr>
          <p:cNvSpPr/>
          <p:nvPr/>
        </p:nvSpPr>
        <p:spPr>
          <a:xfrm>
            <a:off x="1295089" y="445085"/>
            <a:ext cx="9607972" cy="1562672"/>
          </a:xfrm>
          <a:prstGeom prst="rect">
            <a:avLst/>
          </a:prstGeom>
        </p:spPr>
        <p:txBody>
          <a:bodyPr wrap="square">
            <a:spAutoFit/>
          </a:bodyPr>
          <a:lstStyle/>
          <a:p>
            <a:pPr algn="just">
              <a:spcAft>
                <a:spcPts val="478"/>
              </a:spcAft>
            </a:pPr>
            <a:r>
              <a:rPr lang="fr-FR" sz="2550" b="1" dirty="0">
                <a:solidFill>
                  <a:schemeClr val="bg1"/>
                </a:solidFill>
                <a:latin typeface="Trebuchet MS" panose="020B0603020202020204" pitchFamily="34" charset="0"/>
              </a:rPr>
              <a:t>                     Le RISPO, kezako ?  </a:t>
            </a:r>
          </a:p>
          <a:p>
            <a:pPr algn="just">
              <a:spcAft>
                <a:spcPts val="478"/>
              </a:spcAft>
            </a:pPr>
            <a:endParaRPr lang="fr-FR" sz="1543" b="1" dirty="0">
              <a:latin typeface="Trebuchet MS" panose="020B0603020202020204" pitchFamily="34" charset="0"/>
            </a:endParaRPr>
          </a:p>
          <a:p>
            <a:pPr marL="364333" indent="-364333" algn="just">
              <a:spcAft>
                <a:spcPts val="478"/>
              </a:spcAft>
              <a:buFont typeface="Wingdings" panose="05000000000000000000" pitchFamily="2" charset="2"/>
              <a:buChar char="à"/>
            </a:pPr>
            <a:r>
              <a:rPr lang="fr-FR" sz="2314" b="1" dirty="0">
                <a:latin typeface="Trebuchet MS" panose="020B0603020202020204" pitchFamily="34" charset="0"/>
              </a:rPr>
              <a:t>Un outil de défense et de promotion de la filière de valorisation biologique des déchets</a:t>
            </a:r>
          </a:p>
        </p:txBody>
      </p:sp>
    </p:spTree>
    <p:extLst>
      <p:ext uri="{BB962C8B-B14F-4D97-AF65-F5344CB8AC3E}">
        <p14:creationId xmlns:p14="http://schemas.microsoft.com/office/powerpoint/2010/main" val="39111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B85C731-9BE4-4F85-98DC-0AC489484E4A}"/>
              </a:ext>
            </a:extLst>
          </p:cNvPr>
          <p:cNvPicPr>
            <a:picLocks noChangeAspect="1"/>
          </p:cNvPicPr>
          <p:nvPr/>
        </p:nvPicPr>
        <p:blipFill rotWithShape="1">
          <a:blip r:embed="rId2"/>
          <a:srcRect t="17407" r="1824" b="9445"/>
          <a:stretch/>
        </p:blipFill>
        <p:spPr>
          <a:xfrm>
            <a:off x="1506437" y="2066640"/>
            <a:ext cx="9179123" cy="3846987"/>
          </a:xfrm>
          <a:prstGeom prst="rect">
            <a:avLst/>
          </a:prstGeom>
          <a:ln>
            <a:solidFill>
              <a:schemeClr val="tx1"/>
            </a:solidFill>
          </a:ln>
        </p:spPr>
      </p:pic>
      <p:sp>
        <p:nvSpPr>
          <p:cNvPr id="11" name="Rectangle 10">
            <a:extLst>
              <a:ext uri="{FF2B5EF4-FFF2-40B4-BE49-F238E27FC236}">
                <a16:creationId xmlns:a16="http://schemas.microsoft.com/office/drawing/2014/main" id="{49A5F62A-3681-40C3-A05B-8D2F7E27191A}"/>
              </a:ext>
            </a:extLst>
          </p:cNvPr>
          <p:cNvSpPr/>
          <p:nvPr/>
        </p:nvSpPr>
        <p:spPr>
          <a:xfrm>
            <a:off x="1238251" y="167966"/>
            <a:ext cx="9715499" cy="582788"/>
          </a:xfrm>
          <a:prstGeom prst="rect">
            <a:avLst/>
          </a:prstGeom>
        </p:spPr>
        <p:txBody>
          <a:bodyPr wrap="square">
            <a:spAutoFit/>
          </a:bodyPr>
          <a:lstStyle/>
          <a:p>
            <a:pPr algn="ctr"/>
            <a:r>
              <a:rPr lang="fr-FR" sz="3187" i="1" dirty="0">
                <a:solidFill>
                  <a:schemeClr val="bg1"/>
                </a:solidFill>
                <a:latin typeface="Trebuchet MS" panose="020B0603020202020204" pitchFamily="34" charset="0"/>
              </a:rPr>
              <a:t>un site internet avec accès réservé aux adhérents</a:t>
            </a:r>
            <a:endParaRPr lang="fr-FR" sz="3187" i="1" dirty="0">
              <a:solidFill>
                <a:schemeClr val="bg1"/>
              </a:solidFill>
            </a:endParaRPr>
          </a:p>
        </p:txBody>
      </p:sp>
      <p:sp>
        <p:nvSpPr>
          <p:cNvPr id="8" name="Rectangle 7">
            <a:extLst>
              <a:ext uri="{FF2B5EF4-FFF2-40B4-BE49-F238E27FC236}">
                <a16:creationId xmlns:a16="http://schemas.microsoft.com/office/drawing/2014/main" id="{D93C1F30-B7B0-4B4F-9992-B43440BD58FE}"/>
              </a:ext>
            </a:extLst>
          </p:cNvPr>
          <p:cNvSpPr/>
          <p:nvPr/>
        </p:nvSpPr>
        <p:spPr>
          <a:xfrm>
            <a:off x="1295089" y="445086"/>
            <a:ext cx="9658660" cy="1439177"/>
          </a:xfrm>
          <a:prstGeom prst="rect">
            <a:avLst/>
          </a:prstGeom>
        </p:spPr>
        <p:txBody>
          <a:bodyPr wrap="square">
            <a:spAutoFit/>
          </a:bodyPr>
          <a:lstStyle/>
          <a:p>
            <a:pPr algn="just">
              <a:spcAft>
                <a:spcPts val="478"/>
              </a:spcAft>
            </a:pPr>
            <a:r>
              <a:rPr lang="fr-FR" sz="2550" b="1" dirty="0">
                <a:solidFill>
                  <a:schemeClr val="bg1"/>
                </a:solidFill>
                <a:latin typeface="Trebuchet MS" panose="020B0603020202020204" pitchFamily="34" charset="0"/>
              </a:rPr>
              <a:t>                     Le RISPO, kezako ?  </a:t>
            </a:r>
          </a:p>
          <a:p>
            <a:pPr algn="just">
              <a:spcAft>
                <a:spcPts val="478"/>
              </a:spcAft>
            </a:pPr>
            <a:endParaRPr lang="fr-FR" sz="1543" b="1" dirty="0">
              <a:latin typeface="Trebuchet MS" panose="020B0603020202020204" pitchFamily="34" charset="0"/>
            </a:endParaRPr>
          </a:p>
          <a:p>
            <a:pPr marL="364333" indent="-364333" algn="just">
              <a:spcAft>
                <a:spcPts val="478"/>
              </a:spcAft>
              <a:buFont typeface="Wingdings" panose="05000000000000000000" pitchFamily="2" charset="2"/>
              <a:buChar char="à"/>
            </a:pPr>
            <a:r>
              <a:rPr lang="fr-FR" sz="1913" b="1" dirty="0">
                <a:latin typeface="Trebuchet MS" panose="020B0603020202020204" pitchFamily="34" charset="0"/>
              </a:rPr>
              <a:t>Une association dynamique en plein expansion au service de la filière du retour au sol des matières organiques</a:t>
            </a:r>
          </a:p>
        </p:txBody>
      </p:sp>
      <p:sp>
        <p:nvSpPr>
          <p:cNvPr id="10" name="Espace réservé du contenu 2">
            <a:extLst>
              <a:ext uri="{FF2B5EF4-FFF2-40B4-BE49-F238E27FC236}">
                <a16:creationId xmlns:a16="http://schemas.microsoft.com/office/drawing/2014/main" id="{DCCEE31C-5676-4FC7-A078-B8BBF79BE987}"/>
              </a:ext>
            </a:extLst>
          </p:cNvPr>
          <p:cNvSpPr txBox="1">
            <a:spLocks/>
          </p:cNvSpPr>
          <p:nvPr/>
        </p:nvSpPr>
        <p:spPr>
          <a:xfrm>
            <a:off x="1001486" y="119050"/>
            <a:ext cx="10694867" cy="912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78"/>
              </a:spcAft>
              <a:buNone/>
            </a:pPr>
            <a:r>
              <a:rPr lang="fr-FR" sz="2868" b="1" dirty="0">
                <a:solidFill>
                  <a:schemeClr val="bg1"/>
                </a:solidFill>
                <a:latin typeface="Trebuchet MS" panose="020B0603020202020204" pitchFamily="34" charset="0"/>
              </a:rPr>
              <a:t>un engagement fort pour</a:t>
            </a:r>
          </a:p>
          <a:p>
            <a:pPr marL="0" indent="0" algn="ctr">
              <a:spcBef>
                <a:spcPts val="0"/>
              </a:spcBef>
              <a:spcAft>
                <a:spcPts val="478"/>
              </a:spcAft>
              <a:buNone/>
            </a:pPr>
            <a:r>
              <a:rPr lang="fr-FR" sz="2868" b="1" dirty="0">
                <a:solidFill>
                  <a:schemeClr val="bg1"/>
                </a:solidFill>
                <a:latin typeface="Trebuchet MS" panose="020B0603020202020204" pitchFamily="34" charset="0"/>
              </a:rPr>
              <a:t>défendre la filière</a:t>
            </a:r>
          </a:p>
        </p:txBody>
      </p:sp>
      <p:sp>
        <p:nvSpPr>
          <p:cNvPr id="12" name="ZoneTexte 18">
            <a:extLst>
              <a:ext uri="{FF2B5EF4-FFF2-40B4-BE49-F238E27FC236}">
                <a16:creationId xmlns:a16="http://schemas.microsoft.com/office/drawing/2014/main" id="{2CC4455C-5EC6-434C-9336-F11735D3DABE}"/>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3" name="Connecteur droit 12">
            <a:extLst>
              <a:ext uri="{FF2B5EF4-FFF2-40B4-BE49-F238E27FC236}">
                <a16:creationId xmlns:a16="http://schemas.microsoft.com/office/drawing/2014/main" id="{423AC0DE-75FB-4907-A5EA-017F5A19C7CB}"/>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4" name="ZoneTexte 13">
            <a:extLst>
              <a:ext uri="{FF2B5EF4-FFF2-40B4-BE49-F238E27FC236}">
                <a16:creationId xmlns:a16="http://schemas.microsoft.com/office/drawing/2014/main" id="{DEBA23C7-766A-4721-9D94-B9B21A8D5ACA}"/>
              </a:ext>
            </a:extLst>
          </p:cNvPr>
          <p:cNvSpPr txBox="1"/>
          <p:nvPr/>
        </p:nvSpPr>
        <p:spPr>
          <a:xfrm>
            <a:off x="1683898" y="169086"/>
            <a:ext cx="7013121" cy="507831"/>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QU’EST-CE QUE LE RISPO ?</a:t>
            </a:r>
          </a:p>
        </p:txBody>
      </p:sp>
      <p:pic>
        <p:nvPicPr>
          <p:cNvPr id="15" name="LOGOVF.jpg" descr="LOGOVF.jpg">
            <a:extLst>
              <a:ext uri="{FF2B5EF4-FFF2-40B4-BE49-F238E27FC236}">
                <a16:creationId xmlns:a16="http://schemas.microsoft.com/office/drawing/2014/main" id="{24B21049-8DC4-4C02-8288-24DD1EDD2B3D}"/>
              </a:ext>
            </a:extLst>
          </p:cNvPr>
          <p:cNvPicPr>
            <a:picLocks noChangeAspect="1"/>
          </p:cNvPicPr>
          <p:nvPr/>
        </p:nvPicPr>
        <p:blipFill rotWithShape="1">
          <a:blip r:embed="rId3"/>
          <a:srcRect t="18878"/>
          <a:stretch/>
        </p:blipFill>
        <p:spPr>
          <a:xfrm>
            <a:off x="8193306" y="53784"/>
            <a:ext cx="2648993" cy="806295"/>
          </a:xfrm>
          <a:prstGeom prst="rect">
            <a:avLst/>
          </a:prstGeom>
          <a:ln w="12700">
            <a:miter lim="400000"/>
          </a:ln>
        </p:spPr>
      </p:pic>
    </p:spTree>
    <p:extLst>
      <p:ext uri="{BB962C8B-B14F-4D97-AF65-F5344CB8AC3E}">
        <p14:creationId xmlns:p14="http://schemas.microsoft.com/office/powerpoint/2010/main" val="3187406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pic>
        <p:nvPicPr>
          <p:cNvPr id="14" name="Image 13">
            <a:extLst>
              <a:ext uri="{FF2B5EF4-FFF2-40B4-BE49-F238E27FC236}">
                <a16:creationId xmlns:a16="http://schemas.microsoft.com/office/drawing/2014/main" id="{6ED4E6E3-8595-4AFD-A022-E1F5FB4E1804}"/>
              </a:ext>
            </a:extLst>
          </p:cNvPr>
          <p:cNvPicPr>
            <a:picLocks noChangeAspect="1"/>
          </p:cNvPicPr>
          <p:nvPr/>
        </p:nvPicPr>
        <p:blipFill rotWithShape="1">
          <a:blip r:embed="rId2"/>
          <a:srcRect l="5833" t="33888" r="11875" b="17038"/>
          <a:stretch/>
        </p:blipFill>
        <p:spPr>
          <a:xfrm>
            <a:off x="4946440" y="999264"/>
            <a:ext cx="4957408" cy="1662906"/>
          </a:xfrm>
          <a:prstGeom prst="rect">
            <a:avLst/>
          </a:prstGeom>
          <a:ln>
            <a:solidFill>
              <a:schemeClr val="tx1"/>
            </a:solidFill>
          </a:ln>
        </p:spPr>
      </p:pic>
      <p:pic>
        <p:nvPicPr>
          <p:cNvPr id="16" name="Image 15">
            <a:extLst>
              <a:ext uri="{FF2B5EF4-FFF2-40B4-BE49-F238E27FC236}">
                <a16:creationId xmlns:a16="http://schemas.microsoft.com/office/drawing/2014/main" id="{FD86D2F2-0A94-4B48-8B77-A71D0A28AA82}"/>
              </a:ext>
            </a:extLst>
          </p:cNvPr>
          <p:cNvPicPr>
            <a:picLocks noChangeAspect="1"/>
          </p:cNvPicPr>
          <p:nvPr/>
        </p:nvPicPr>
        <p:blipFill rotWithShape="1">
          <a:blip r:embed="rId3"/>
          <a:srcRect l="5625" t="27963" r="6874" b="14074"/>
          <a:stretch/>
        </p:blipFill>
        <p:spPr>
          <a:xfrm>
            <a:off x="3766193" y="1441292"/>
            <a:ext cx="4957408" cy="1847224"/>
          </a:xfrm>
          <a:prstGeom prst="rect">
            <a:avLst/>
          </a:prstGeom>
          <a:ln>
            <a:solidFill>
              <a:schemeClr val="tx1"/>
            </a:solidFill>
          </a:ln>
        </p:spPr>
      </p:pic>
      <p:pic>
        <p:nvPicPr>
          <p:cNvPr id="8" name="Image 7">
            <a:extLst>
              <a:ext uri="{FF2B5EF4-FFF2-40B4-BE49-F238E27FC236}">
                <a16:creationId xmlns:a16="http://schemas.microsoft.com/office/drawing/2014/main" id="{A8303274-12C3-4ED5-8B01-D638C2D9F062}"/>
              </a:ext>
            </a:extLst>
          </p:cNvPr>
          <p:cNvPicPr>
            <a:picLocks noChangeAspect="1"/>
          </p:cNvPicPr>
          <p:nvPr/>
        </p:nvPicPr>
        <p:blipFill rotWithShape="1">
          <a:blip r:embed="rId4"/>
          <a:srcRect l="60387" t="39590" r="10807" b="23164"/>
          <a:stretch/>
        </p:blipFill>
        <p:spPr>
          <a:xfrm>
            <a:off x="3082307" y="1945453"/>
            <a:ext cx="5566987" cy="2039368"/>
          </a:xfrm>
          <a:prstGeom prst="rect">
            <a:avLst/>
          </a:prstGeom>
          <a:ln>
            <a:solidFill>
              <a:schemeClr val="tx1"/>
            </a:solidFill>
          </a:ln>
        </p:spPr>
      </p:pic>
      <p:pic>
        <p:nvPicPr>
          <p:cNvPr id="3" name="Image 2">
            <a:extLst>
              <a:ext uri="{FF2B5EF4-FFF2-40B4-BE49-F238E27FC236}">
                <a16:creationId xmlns:a16="http://schemas.microsoft.com/office/drawing/2014/main" id="{3D663009-BE6D-4840-A6D6-1913C5AB78F8}"/>
              </a:ext>
            </a:extLst>
          </p:cNvPr>
          <p:cNvPicPr>
            <a:picLocks noChangeAspect="1"/>
          </p:cNvPicPr>
          <p:nvPr/>
        </p:nvPicPr>
        <p:blipFill rotWithShape="1">
          <a:blip r:embed="rId5"/>
          <a:srcRect l="60300" t="39590" r="12366" b="22577"/>
          <a:stretch/>
        </p:blipFill>
        <p:spPr>
          <a:xfrm>
            <a:off x="2485459" y="2540524"/>
            <a:ext cx="5551482" cy="2177095"/>
          </a:xfrm>
          <a:prstGeom prst="rect">
            <a:avLst/>
          </a:prstGeom>
          <a:ln>
            <a:solidFill>
              <a:schemeClr val="tx1"/>
            </a:solidFill>
          </a:ln>
        </p:spPr>
      </p:pic>
      <p:pic>
        <p:nvPicPr>
          <p:cNvPr id="2" name="Image 1">
            <a:extLst>
              <a:ext uri="{FF2B5EF4-FFF2-40B4-BE49-F238E27FC236}">
                <a16:creationId xmlns:a16="http://schemas.microsoft.com/office/drawing/2014/main" id="{7014ED81-6D3C-4108-B599-738BBB55DCC0}"/>
              </a:ext>
            </a:extLst>
          </p:cNvPr>
          <p:cNvPicPr>
            <a:picLocks noChangeAspect="1"/>
          </p:cNvPicPr>
          <p:nvPr/>
        </p:nvPicPr>
        <p:blipFill rotWithShape="1">
          <a:blip r:embed="rId6"/>
          <a:srcRect l="60341" t="30264" r="11346" b="31375"/>
          <a:stretch/>
        </p:blipFill>
        <p:spPr>
          <a:xfrm>
            <a:off x="1835717" y="3191442"/>
            <a:ext cx="4957407" cy="1903035"/>
          </a:xfrm>
          <a:prstGeom prst="rect">
            <a:avLst/>
          </a:prstGeom>
          <a:ln>
            <a:solidFill>
              <a:schemeClr val="tx1"/>
            </a:solidFill>
          </a:ln>
        </p:spPr>
      </p:pic>
      <p:pic>
        <p:nvPicPr>
          <p:cNvPr id="1026" name="Picture 2">
            <a:extLst>
              <a:ext uri="{FF2B5EF4-FFF2-40B4-BE49-F238E27FC236}">
                <a16:creationId xmlns:a16="http://schemas.microsoft.com/office/drawing/2014/main" id="{CC37BE0E-5813-4F93-89F4-2884FBABC4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91053" y="2706761"/>
            <a:ext cx="2443554" cy="18326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DD8DE6B6-168B-47BA-AE3B-9EDB6A2BEDD0}"/>
              </a:ext>
            </a:extLst>
          </p:cNvPr>
          <p:cNvPicPr>
            <a:picLocks noChangeAspect="1"/>
          </p:cNvPicPr>
          <p:nvPr/>
        </p:nvPicPr>
        <p:blipFill rotWithShape="1">
          <a:blip r:embed="rId8"/>
          <a:srcRect l="60150" t="39590" r="11587" b="25231"/>
          <a:stretch/>
        </p:blipFill>
        <p:spPr>
          <a:xfrm>
            <a:off x="6793124" y="3817789"/>
            <a:ext cx="3979439" cy="1403398"/>
          </a:xfrm>
          <a:prstGeom prst="rect">
            <a:avLst/>
          </a:prstGeom>
          <a:ln>
            <a:solidFill>
              <a:schemeClr val="tx1"/>
            </a:solidFill>
          </a:ln>
        </p:spPr>
      </p:pic>
      <p:sp>
        <p:nvSpPr>
          <p:cNvPr id="15" name="Espace réservé du contenu 2">
            <a:extLst>
              <a:ext uri="{FF2B5EF4-FFF2-40B4-BE49-F238E27FC236}">
                <a16:creationId xmlns:a16="http://schemas.microsoft.com/office/drawing/2014/main" id="{149AC208-2B16-4565-8987-ADC4D365A108}"/>
              </a:ext>
            </a:extLst>
          </p:cNvPr>
          <p:cNvSpPr txBox="1">
            <a:spLocks/>
          </p:cNvSpPr>
          <p:nvPr/>
        </p:nvSpPr>
        <p:spPr>
          <a:xfrm>
            <a:off x="1001486" y="119050"/>
            <a:ext cx="10694867" cy="912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78"/>
              </a:spcAft>
              <a:buNone/>
            </a:pPr>
            <a:r>
              <a:rPr lang="fr-FR" sz="2868" b="1" dirty="0">
                <a:solidFill>
                  <a:schemeClr val="bg1"/>
                </a:solidFill>
                <a:latin typeface="Trebuchet MS" panose="020B0603020202020204" pitchFamily="34" charset="0"/>
              </a:rPr>
              <a:t>un engagement fort pour</a:t>
            </a:r>
          </a:p>
          <a:p>
            <a:pPr marL="0" indent="0" algn="ctr">
              <a:spcBef>
                <a:spcPts val="0"/>
              </a:spcBef>
              <a:spcAft>
                <a:spcPts val="478"/>
              </a:spcAft>
              <a:buNone/>
            </a:pPr>
            <a:r>
              <a:rPr lang="fr-FR" sz="2868" b="1" dirty="0">
                <a:solidFill>
                  <a:schemeClr val="bg1"/>
                </a:solidFill>
                <a:latin typeface="Trebuchet MS" panose="020B0603020202020204" pitchFamily="34" charset="0"/>
              </a:rPr>
              <a:t>défendre la filière</a:t>
            </a: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2405270" y="-6325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QU’EST-CE QUE LE RISPO ?</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De nombreuses Journées Techniques</a:t>
            </a: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9"/>
          <a:srcRect t="18878"/>
          <a:stretch/>
        </p:blipFill>
        <p:spPr>
          <a:xfrm>
            <a:off x="8193306" y="53784"/>
            <a:ext cx="2648993" cy="806295"/>
          </a:xfrm>
          <a:prstGeom prst="rect">
            <a:avLst/>
          </a:prstGeom>
          <a:ln w="12700">
            <a:miter lim="400000"/>
          </a:ln>
        </p:spPr>
      </p:pic>
      <p:pic>
        <p:nvPicPr>
          <p:cNvPr id="5" name="Image 4">
            <a:extLst>
              <a:ext uri="{FF2B5EF4-FFF2-40B4-BE49-F238E27FC236}">
                <a16:creationId xmlns:a16="http://schemas.microsoft.com/office/drawing/2014/main" id="{98CB4641-7E69-474D-B220-2FE360D3FD62}"/>
              </a:ext>
            </a:extLst>
          </p:cNvPr>
          <p:cNvPicPr>
            <a:picLocks noChangeAspect="1"/>
          </p:cNvPicPr>
          <p:nvPr/>
        </p:nvPicPr>
        <p:blipFill rotWithShape="1">
          <a:blip r:embed="rId10"/>
          <a:srcRect l="33992" t="25782" r="18155" b="50000"/>
          <a:stretch/>
        </p:blipFill>
        <p:spPr>
          <a:xfrm>
            <a:off x="6458248" y="5166894"/>
            <a:ext cx="4017484" cy="1143675"/>
          </a:xfrm>
          <a:prstGeom prst="rect">
            <a:avLst/>
          </a:prstGeom>
        </p:spPr>
      </p:pic>
      <p:pic>
        <p:nvPicPr>
          <p:cNvPr id="6" name="Image 5">
            <a:extLst>
              <a:ext uri="{FF2B5EF4-FFF2-40B4-BE49-F238E27FC236}">
                <a16:creationId xmlns:a16="http://schemas.microsoft.com/office/drawing/2014/main" id="{2A60E3F4-3514-76CF-57D5-96A792F56B28}"/>
              </a:ext>
            </a:extLst>
          </p:cNvPr>
          <p:cNvPicPr>
            <a:picLocks noChangeAspect="1"/>
          </p:cNvPicPr>
          <p:nvPr/>
        </p:nvPicPr>
        <p:blipFill rotWithShape="1">
          <a:blip r:embed="rId11"/>
          <a:srcRect l="5718" t="26497" r="6562" b="5864"/>
          <a:stretch/>
        </p:blipFill>
        <p:spPr>
          <a:xfrm>
            <a:off x="150497" y="3984821"/>
            <a:ext cx="4632536" cy="2009261"/>
          </a:xfrm>
          <a:prstGeom prst="rect">
            <a:avLst/>
          </a:prstGeom>
          <a:ln>
            <a:solidFill>
              <a:schemeClr val="tx1"/>
            </a:solidFill>
          </a:ln>
        </p:spPr>
      </p:pic>
      <p:pic>
        <p:nvPicPr>
          <p:cNvPr id="7" name="Image 6">
            <a:extLst>
              <a:ext uri="{FF2B5EF4-FFF2-40B4-BE49-F238E27FC236}">
                <a16:creationId xmlns:a16="http://schemas.microsoft.com/office/drawing/2014/main" id="{90402CAA-66FF-E8BB-75F5-90EEDB55C799}"/>
              </a:ext>
            </a:extLst>
          </p:cNvPr>
          <p:cNvPicPr>
            <a:picLocks noChangeAspect="1"/>
          </p:cNvPicPr>
          <p:nvPr/>
        </p:nvPicPr>
        <p:blipFill rotWithShape="1">
          <a:blip r:embed="rId12"/>
          <a:srcRect l="5543" t="26204" r="6736" b="19855"/>
          <a:stretch/>
        </p:blipFill>
        <p:spPr>
          <a:xfrm>
            <a:off x="298813" y="4363049"/>
            <a:ext cx="5566988" cy="1925595"/>
          </a:xfrm>
          <a:prstGeom prst="rect">
            <a:avLst/>
          </a:prstGeom>
          <a:ln>
            <a:solidFill>
              <a:schemeClr val="tx1"/>
            </a:solidFill>
          </a:ln>
        </p:spPr>
      </p:pic>
    </p:spTree>
    <p:extLst>
      <p:ext uri="{BB962C8B-B14F-4D97-AF65-F5344CB8AC3E}">
        <p14:creationId xmlns:p14="http://schemas.microsoft.com/office/powerpoint/2010/main" val="308411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15" name="Espace réservé du contenu 2">
            <a:extLst>
              <a:ext uri="{FF2B5EF4-FFF2-40B4-BE49-F238E27FC236}">
                <a16:creationId xmlns:a16="http://schemas.microsoft.com/office/drawing/2014/main" id="{149AC208-2B16-4565-8987-ADC4D365A108}"/>
              </a:ext>
            </a:extLst>
          </p:cNvPr>
          <p:cNvSpPr txBox="1">
            <a:spLocks/>
          </p:cNvSpPr>
          <p:nvPr/>
        </p:nvSpPr>
        <p:spPr>
          <a:xfrm>
            <a:off x="1001486" y="119050"/>
            <a:ext cx="10694867" cy="912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78"/>
              </a:spcAft>
              <a:buNone/>
            </a:pPr>
            <a:r>
              <a:rPr lang="fr-FR" sz="2868" b="1" dirty="0">
                <a:solidFill>
                  <a:schemeClr val="bg1"/>
                </a:solidFill>
                <a:latin typeface="Trebuchet MS" panose="020B0603020202020204" pitchFamily="34" charset="0"/>
              </a:rPr>
              <a:t>un engagement fort pour</a:t>
            </a:r>
          </a:p>
          <a:p>
            <a:pPr marL="0" indent="0" algn="ctr">
              <a:spcBef>
                <a:spcPts val="0"/>
              </a:spcBef>
              <a:spcAft>
                <a:spcPts val="478"/>
              </a:spcAft>
              <a:buNone/>
            </a:pPr>
            <a:r>
              <a:rPr lang="fr-FR" sz="2868" b="1" dirty="0">
                <a:solidFill>
                  <a:schemeClr val="bg1"/>
                </a:solidFill>
                <a:latin typeface="Trebuchet MS" panose="020B0603020202020204" pitchFamily="34" charset="0"/>
              </a:rPr>
              <a:t>défendre la filière</a:t>
            </a: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2484783" y="20001"/>
            <a:ext cx="6212237" cy="883575"/>
          </a:xfrm>
          <a:prstGeom prst="rect">
            <a:avLst/>
          </a:prstGeom>
          <a:noFill/>
        </p:spPr>
        <p:txBody>
          <a:bodyPr wrap="square" rtlCol="0">
            <a:spAutoFit/>
          </a:bodyPr>
          <a:lstStyle/>
          <a:p>
            <a:pPr algn="ctr"/>
            <a:r>
              <a:rPr lang="fr-FR" sz="2571" b="1" dirty="0">
                <a:latin typeface="Calibri" panose="020F0502020204030204" pitchFamily="34" charset="0"/>
                <a:cs typeface="Calibri" panose="020F0502020204030204" pitchFamily="34" charset="0"/>
              </a:rPr>
              <a:t>QU’EST-CE QUE LE RISPO ?</a:t>
            </a:r>
            <a:br>
              <a:rPr lang="fr-FR" sz="2571" b="1" dirty="0">
                <a:latin typeface="Calibri" panose="020F0502020204030204" pitchFamily="34" charset="0"/>
                <a:cs typeface="Calibri" panose="020F0502020204030204" pitchFamily="34" charset="0"/>
              </a:rPr>
            </a:br>
            <a:r>
              <a:rPr lang="fr-FR" sz="2571" b="1" dirty="0">
                <a:latin typeface="Calibri" panose="020F0502020204030204" pitchFamily="34" charset="0"/>
                <a:cs typeface="Calibri" panose="020F0502020204030204" pitchFamily="34" charset="0"/>
              </a:rPr>
              <a:t>Une diversité technique</a:t>
            </a: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2"/>
          <a:srcRect t="18878"/>
          <a:stretch/>
        </p:blipFill>
        <p:spPr>
          <a:xfrm>
            <a:off x="8697020" y="79054"/>
            <a:ext cx="2243946" cy="683007"/>
          </a:xfrm>
          <a:prstGeom prst="rect">
            <a:avLst/>
          </a:prstGeom>
          <a:ln w="12700">
            <a:miter lim="400000"/>
          </a:ln>
        </p:spPr>
      </p:pic>
      <p:pic>
        <p:nvPicPr>
          <p:cNvPr id="6" name="Image 5">
            <a:extLst>
              <a:ext uri="{FF2B5EF4-FFF2-40B4-BE49-F238E27FC236}">
                <a16:creationId xmlns:a16="http://schemas.microsoft.com/office/drawing/2014/main" id="{3E20564D-B002-1BED-F96C-DD1B80314613}"/>
              </a:ext>
            </a:extLst>
          </p:cNvPr>
          <p:cNvPicPr>
            <a:picLocks noChangeAspect="1"/>
          </p:cNvPicPr>
          <p:nvPr/>
        </p:nvPicPr>
        <p:blipFill>
          <a:blip r:embed="rId3"/>
          <a:stretch>
            <a:fillRect/>
          </a:stretch>
        </p:blipFill>
        <p:spPr>
          <a:xfrm>
            <a:off x="1582423" y="1136642"/>
            <a:ext cx="4690286" cy="3429000"/>
          </a:xfrm>
          <a:prstGeom prst="rect">
            <a:avLst/>
          </a:prstGeom>
          <a:ln>
            <a:solidFill>
              <a:schemeClr val="tx1"/>
            </a:solidFill>
          </a:ln>
        </p:spPr>
      </p:pic>
      <p:pic>
        <p:nvPicPr>
          <p:cNvPr id="11" name="Image 10">
            <a:extLst>
              <a:ext uri="{FF2B5EF4-FFF2-40B4-BE49-F238E27FC236}">
                <a16:creationId xmlns:a16="http://schemas.microsoft.com/office/drawing/2014/main" id="{7A510733-D120-02A8-C17D-EE953F7895F6}"/>
              </a:ext>
            </a:extLst>
          </p:cNvPr>
          <p:cNvPicPr>
            <a:picLocks noChangeAspect="1"/>
          </p:cNvPicPr>
          <p:nvPr/>
        </p:nvPicPr>
        <p:blipFill rotWithShape="1">
          <a:blip r:embed="rId4"/>
          <a:srcRect t="12083" b="23403"/>
          <a:stretch/>
        </p:blipFill>
        <p:spPr>
          <a:xfrm>
            <a:off x="7134486" y="1117131"/>
            <a:ext cx="3190793" cy="1240069"/>
          </a:xfrm>
          <a:prstGeom prst="rect">
            <a:avLst/>
          </a:prstGeom>
          <a:ln>
            <a:solidFill>
              <a:schemeClr val="tx1"/>
            </a:solidFill>
          </a:ln>
        </p:spPr>
      </p:pic>
      <p:pic>
        <p:nvPicPr>
          <p:cNvPr id="26" name="Image 25">
            <a:extLst>
              <a:ext uri="{FF2B5EF4-FFF2-40B4-BE49-F238E27FC236}">
                <a16:creationId xmlns:a16="http://schemas.microsoft.com/office/drawing/2014/main" id="{A04205B6-6330-3359-BF0D-794F0BCF8F33}"/>
              </a:ext>
            </a:extLst>
          </p:cNvPr>
          <p:cNvPicPr>
            <a:picLocks noChangeAspect="1"/>
          </p:cNvPicPr>
          <p:nvPr/>
        </p:nvPicPr>
        <p:blipFill rotWithShape="1">
          <a:blip r:embed="rId5"/>
          <a:srcRect t="16223" b="6601"/>
          <a:stretch/>
        </p:blipFill>
        <p:spPr>
          <a:xfrm>
            <a:off x="7134486" y="2495017"/>
            <a:ext cx="3190793" cy="1659587"/>
          </a:xfrm>
          <a:prstGeom prst="rect">
            <a:avLst/>
          </a:prstGeom>
          <a:ln>
            <a:solidFill>
              <a:schemeClr val="tx1"/>
            </a:solidFill>
          </a:ln>
        </p:spPr>
      </p:pic>
      <p:pic>
        <p:nvPicPr>
          <p:cNvPr id="29" name="Image 28">
            <a:extLst>
              <a:ext uri="{FF2B5EF4-FFF2-40B4-BE49-F238E27FC236}">
                <a16:creationId xmlns:a16="http://schemas.microsoft.com/office/drawing/2014/main" id="{C2C6725B-3C10-E559-FA20-BADB25DAB6B7}"/>
              </a:ext>
            </a:extLst>
          </p:cNvPr>
          <p:cNvPicPr>
            <a:picLocks noChangeAspect="1"/>
          </p:cNvPicPr>
          <p:nvPr/>
        </p:nvPicPr>
        <p:blipFill rotWithShape="1">
          <a:blip r:embed="rId6"/>
          <a:srcRect l="9877" t="36964" r="9922" b="17684"/>
          <a:stretch/>
        </p:blipFill>
        <p:spPr>
          <a:xfrm>
            <a:off x="1389697" y="4020497"/>
            <a:ext cx="5075738" cy="2152048"/>
          </a:xfrm>
          <a:prstGeom prst="rect">
            <a:avLst/>
          </a:prstGeom>
          <a:ln>
            <a:solidFill>
              <a:schemeClr val="tx1"/>
            </a:solidFill>
          </a:ln>
        </p:spPr>
      </p:pic>
      <p:pic>
        <p:nvPicPr>
          <p:cNvPr id="1024" name="Image 1023">
            <a:extLst>
              <a:ext uri="{FF2B5EF4-FFF2-40B4-BE49-F238E27FC236}">
                <a16:creationId xmlns:a16="http://schemas.microsoft.com/office/drawing/2014/main" id="{625CFE3D-E616-3697-2B02-5EB62D2EADA9}"/>
              </a:ext>
            </a:extLst>
          </p:cNvPr>
          <p:cNvPicPr>
            <a:picLocks noChangeAspect="1"/>
          </p:cNvPicPr>
          <p:nvPr/>
        </p:nvPicPr>
        <p:blipFill rotWithShape="1">
          <a:blip r:embed="rId7"/>
          <a:srcRect b="17967"/>
          <a:stretch/>
        </p:blipFill>
        <p:spPr>
          <a:xfrm>
            <a:off x="7134486" y="4301487"/>
            <a:ext cx="3190792" cy="1745712"/>
          </a:xfrm>
          <a:prstGeom prst="rect">
            <a:avLst/>
          </a:prstGeom>
          <a:ln>
            <a:solidFill>
              <a:schemeClr val="tx1"/>
            </a:solidFill>
          </a:ln>
        </p:spPr>
      </p:pic>
    </p:spTree>
    <p:extLst>
      <p:ext uri="{BB962C8B-B14F-4D97-AF65-F5344CB8AC3E}">
        <p14:creationId xmlns:p14="http://schemas.microsoft.com/office/powerpoint/2010/main" val="24010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15" name="Espace réservé du contenu 2">
            <a:extLst>
              <a:ext uri="{FF2B5EF4-FFF2-40B4-BE49-F238E27FC236}">
                <a16:creationId xmlns:a16="http://schemas.microsoft.com/office/drawing/2014/main" id="{149AC208-2B16-4565-8987-ADC4D365A108}"/>
              </a:ext>
            </a:extLst>
          </p:cNvPr>
          <p:cNvSpPr txBox="1">
            <a:spLocks/>
          </p:cNvSpPr>
          <p:nvPr/>
        </p:nvSpPr>
        <p:spPr>
          <a:xfrm>
            <a:off x="1001486" y="119050"/>
            <a:ext cx="10694867" cy="912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78"/>
              </a:spcAft>
              <a:buNone/>
            </a:pPr>
            <a:r>
              <a:rPr lang="fr-FR" sz="2868" b="1" dirty="0">
                <a:solidFill>
                  <a:schemeClr val="bg1"/>
                </a:solidFill>
                <a:latin typeface="Trebuchet MS" panose="020B0603020202020204" pitchFamily="34" charset="0"/>
              </a:rPr>
              <a:t>un engagement fort pour</a:t>
            </a:r>
          </a:p>
          <a:p>
            <a:pPr marL="0" indent="0" algn="ctr">
              <a:spcBef>
                <a:spcPts val="0"/>
              </a:spcBef>
              <a:spcAft>
                <a:spcPts val="478"/>
              </a:spcAft>
              <a:buNone/>
            </a:pPr>
            <a:r>
              <a:rPr lang="fr-FR" sz="2868" b="1" dirty="0">
                <a:solidFill>
                  <a:schemeClr val="bg1"/>
                </a:solidFill>
                <a:latin typeface="Trebuchet MS" panose="020B0603020202020204" pitchFamily="34" charset="0"/>
              </a:rPr>
              <a:t>défendre la filière</a:t>
            </a: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2405270" y="-63251"/>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QU’EST-CE QUE LE RISPO ?</a:t>
            </a:r>
            <a:br>
              <a:rPr lang="fr-FR" sz="2700" b="1" dirty="0">
                <a:latin typeface="Calibri" panose="020F0502020204030204" pitchFamily="34" charset="0"/>
                <a:cs typeface="Calibri" panose="020F0502020204030204" pitchFamily="34" charset="0"/>
              </a:rPr>
            </a:br>
            <a:r>
              <a:rPr lang="fr-FR" sz="2700" b="1" dirty="0">
                <a:latin typeface="Calibri" panose="020F0502020204030204" pitchFamily="34" charset="0"/>
                <a:cs typeface="Calibri" panose="020F0502020204030204" pitchFamily="34" charset="0"/>
              </a:rPr>
              <a:t>Programmation 2022</a:t>
            </a: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pic>
        <p:nvPicPr>
          <p:cNvPr id="6" name="Image 5">
            <a:extLst>
              <a:ext uri="{FF2B5EF4-FFF2-40B4-BE49-F238E27FC236}">
                <a16:creationId xmlns:a16="http://schemas.microsoft.com/office/drawing/2014/main" id="{C7A9720C-70C9-323B-BA0D-F0B6C2EC4DDC}"/>
              </a:ext>
            </a:extLst>
          </p:cNvPr>
          <p:cNvPicPr>
            <a:picLocks noChangeAspect="1"/>
          </p:cNvPicPr>
          <p:nvPr/>
        </p:nvPicPr>
        <p:blipFill rotWithShape="1">
          <a:blip r:embed="rId3"/>
          <a:srcRect t="15200" r="13423" b="9421"/>
          <a:stretch/>
        </p:blipFill>
        <p:spPr>
          <a:xfrm>
            <a:off x="149087" y="1143203"/>
            <a:ext cx="6758608" cy="3310087"/>
          </a:xfrm>
          <a:prstGeom prst="rect">
            <a:avLst/>
          </a:prstGeom>
          <a:ln>
            <a:solidFill>
              <a:schemeClr val="tx1"/>
            </a:solidFill>
          </a:ln>
        </p:spPr>
      </p:pic>
      <p:pic>
        <p:nvPicPr>
          <p:cNvPr id="10" name="Image 9">
            <a:extLst>
              <a:ext uri="{FF2B5EF4-FFF2-40B4-BE49-F238E27FC236}">
                <a16:creationId xmlns:a16="http://schemas.microsoft.com/office/drawing/2014/main" id="{36F4B7BD-8BF9-A34E-181B-AAD29D7C24D8}"/>
              </a:ext>
            </a:extLst>
          </p:cNvPr>
          <p:cNvPicPr>
            <a:picLocks noChangeAspect="1"/>
          </p:cNvPicPr>
          <p:nvPr/>
        </p:nvPicPr>
        <p:blipFill rotWithShape="1">
          <a:blip r:embed="rId4"/>
          <a:srcRect t="15398" r="15625" b="11449"/>
          <a:stretch/>
        </p:blipFill>
        <p:spPr>
          <a:xfrm>
            <a:off x="5834270" y="2986003"/>
            <a:ext cx="6477000" cy="3158729"/>
          </a:xfrm>
          <a:prstGeom prst="rect">
            <a:avLst/>
          </a:prstGeom>
          <a:ln>
            <a:solidFill>
              <a:schemeClr val="tx1"/>
            </a:solidFill>
          </a:ln>
        </p:spPr>
      </p:pic>
      <p:pic>
        <p:nvPicPr>
          <p:cNvPr id="18" name="Image 17" descr="Une image contenant homme, personne, habits, debout&#10;&#10;Description générée automatiquement">
            <a:extLst>
              <a:ext uri="{FF2B5EF4-FFF2-40B4-BE49-F238E27FC236}">
                <a16:creationId xmlns:a16="http://schemas.microsoft.com/office/drawing/2014/main" id="{29B3267A-4322-CC5A-7C20-73154F3A55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21" t="10059" r="14839" b="26203"/>
          <a:stretch/>
        </p:blipFill>
        <p:spPr bwMode="auto">
          <a:xfrm>
            <a:off x="571696" y="4565367"/>
            <a:ext cx="1317004" cy="1660112"/>
          </a:xfrm>
          <a:prstGeom prst="rect">
            <a:avLst/>
          </a:prstGeom>
          <a:ln>
            <a:solidFill>
              <a:schemeClr val="tx1"/>
            </a:solidFill>
          </a:ln>
          <a:extLst>
            <a:ext uri="{53640926-AAD7-44D8-BBD7-CCE9431645EC}">
              <a14:shadowObscured xmlns:a14="http://schemas.microsoft.com/office/drawing/2010/main"/>
            </a:ext>
          </a:extLst>
        </p:spPr>
      </p:pic>
      <p:sp>
        <p:nvSpPr>
          <p:cNvPr id="22" name="ZoneTexte 21">
            <a:extLst>
              <a:ext uri="{FF2B5EF4-FFF2-40B4-BE49-F238E27FC236}">
                <a16:creationId xmlns:a16="http://schemas.microsoft.com/office/drawing/2014/main" id="{BD61C686-1542-DC91-1733-4240187C5C03}"/>
              </a:ext>
            </a:extLst>
          </p:cNvPr>
          <p:cNvSpPr txBox="1"/>
          <p:nvPr/>
        </p:nvSpPr>
        <p:spPr>
          <a:xfrm>
            <a:off x="1945127" y="4495794"/>
            <a:ext cx="3166528" cy="1754326"/>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1</a:t>
            </a:r>
            <a:r>
              <a:rPr lang="fr-FR" sz="2700" b="1" baseline="30000" dirty="0">
                <a:latin typeface="Calibri" panose="020F0502020204030204" pitchFamily="34" charset="0"/>
                <a:cs typeface="Calibri" panose="020F0502020204030204" pitchFamily="34" charset="0"/>
              </a:rPr>
              <a:t>er</a:t>
            </a:r>
            <a:r>
              <a:rPr lang="fr-FR" sz="2700" b="1" dirty="0">
                <a:latin typeface="Calibri" panose="020F0502020204030204" pitchFamily="34" charset="0"/>
                <a:cs typeface="Calibri" panose="020F0502020204030204" pitchFamily="34" charset="0"/>
              </a:rPr>
              <a:t> octobre 2022 : prise de fonction de </a:t>
            </a:r>
          </a:p>
          <a:p>
            <a:pPr algn="ctr"/>
            <a:r>
              <a:rPr lang="fr-FR" sz="2700" b="1" dirty="0">
                <a:latin typeface="Calibri" panose="020F0502020204030204" pitchFamily="34" charset="0"/>
                <a:cs typeface="Calibri" panose="020F0502020204030204" pitchFamily="34" charset="0"/>
              </a:rPr>
              <a:t>Damien LABROT, Délégué Général </a:t>
            </a:r>
          </a:p>
        </p:txBody>
      </p:sp>
    </p:spTree>
    <p:extLst>
      <p:ext uri="{BB962C8B-B14F-4D97-AF65-F5344CB8AC3E}">
        <p14:creationId xmlns:p14="http://schemas.microsoft.com/office/powerpoint/2010/main" val="726670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58127B1-509F-4A17-87CD-967D6CDA72A5}"/>
              </a:ext>
            </a:extLst>
          </p:cNvPr>
          <p:cNvSpPr/>
          <p:nvPr/>
        </p:nvSpPr>
        <p:spPr>
          <a:xfrm>
            <a:off x="1238251" y="402174"/>
            <a:ext cx="9716301" cy="533672"/>
          </a:xfrm>
          <a:prstGeom prst="rect">
            <a:avLst/>
          </a:prstGeom>
        </p:spPr>
        <p:txBody>
          <a:bodyPr wrap="square">
            <a:spAutoFit/>
          </a:bodyPr>
          <a:lstStyle/>
          <a:p>
            <a:pPr marL="292225" lvl="1" algn="ctr" defTabSz="289695">
              <a:defRPr/>
            </a:pPr>
            <a:r>
              <a:rPr lang="fr-FR" sz="2868" b="1" dirty="0">
                <a:solidFill>
                  <a:schemeClr val="bg1"/>
                </a:solidFill>
                <a:latin typeface="Trebuchet MS" panose="020B0603020202020204" pitchFamily="34" charset="0"/>
              </a:rPr>
              <a:t>Activités récentes en présentiel </a:t>
            </a:r>
            <a:endParaRPr lang="fr-FR" sz="3506" dirty="0">
              <a:solidFill>
                <a:schemeClr val="bg1"/>
              </a:solidFill>
            </a:endParaRPr>
          </a:p>
        </p:txBody>
      </p:sp>
      <p:sp>
        <p:nvSpPr>
          <p:cNvPr id="15" name="Espace réservé du contenu 2">
            <a:extLst>
              <a:ext uri="{FF2B5EF4-FFF2-40B4-BE49-F238E27FC236}">
                <a16:creationId xmlns:a16="http://schemas.microsoft.com/office/drawing/2014/main" id="{149AC208-2B16-4565-8987-ADC4D365A108}"/>
              </a:ext>
            </a:extLst>
          </p:cNvPr>
          <p:cNvSpPr txBox="1">
            <a:spLocks/>
          </p:cNvSpPr>
          <p:nvPr/>
        </p:nvSpPr>
        <p:spPr>
          <a:xfrm>
            <a:off x="1001486" y="119050"/>
            <a:ext cx="10694867" cy="912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478"/>
              </a:spcAft>
              <a:buNone/>
            </a:pPr>
            <a:r>
              <a:rPr lang="fr-FR" sz="2868" b="1" dirty="0">
                <a:solidFill>
                  <a:schemeClr val="bg1"/>
                </a:solidFill>
                <a:latin typeface="Trebuchet MS" panose="020B0603020202020204" pitchFamily="34" charset="0"/>
              </a:rPr>
              <a:t>un engagement fort pour</a:t>
            </a:r>
          </a:p>
          <a:p>
            <a:pPr marL="0" indent="0" algn="ctr">
              <a:spcBef>
                <a:spcPts val="0"/>
              </a:spcBef>
              <a:spcAft>
                <a:spcPts val="478"/>
              </a:spcAft>
              <a:buNone/>
            </a:pPr>
            <a:r>
              <a:rPr lang="fr-FR" sz="2868" b="1" dirty="0">
                <a:solidFill>
                  <a:schemeClr val="bg1"/>
                </a:solidFill>
                <a:latin typeface="Trebuchet MS" panose="020B0603020202020204" pitchFamily="34" charset="0"/>
              </a:rPr>
              <a:t>défendre la filière</a:t>
            </a:r>
          </a:p>
        </p:txBody>
      </p:sp>
      <p:sp>
        <p:nvSpPr>
          <p:cNvPr id="17" name="ZoneTexte 18">
            <a:extLst>
              <a:ext uri="{FF2B5EF4-FFF2-40B4-BE49-F238E27FC236}">
                <a16:creationId xmlns:a16="http://schemas.microsoft.com/office/drawing/2014/main" id="{CD594729-E1B0-4E41-B428-821497876093}"/>
              </a:ext>
            </a:extLst>
          </p:cNvPr>
          <p:cNvSpPr txBox="1"/>
          <p:nvPr/>
        </p:nvSpPr>
        <p:spPr>
          <a:xfrm>
            <a:off x="1238251" y="-98581"/>
            <a:ext cx="9715501" cy="5672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8782" rIns="58782">
            <a:spAutoFit/>
          </a:bodyPr>
          <a:lstStyle/>
          <a:p>
            <a:pPr algn="ctr">
              <a:defRPr sz="1700" b="1">
                <a:solidFill>
                  <a:srgbClr val="FFFFFF"/>
                </a:solidFill>
                <a:latin typeface="+mn-lt"/>
                <a:ea typeface="+mn-ea"/>
                <a:cs typeface="+mn-cs"/>
                <a:sym typeface="Helvetica"/>
              </a:defRPr>
            </a:pPr>
            <a:r>
              <a:rPr sz="3086" dirty="0"/>
              <a:t>?</a:t>
            </a:r>
          </a:p>
        </p:txBody>
      </p:sp>
      <p:cxnSp>
        <p:nvCxnSpPr>
          <p:cNvPr id="19" name="Connecteur droit 18">
            <a:extLst>
              <a:ext uri="{FF2B5EF4-FFF2-40B4-BE49-F238E27FC236}">
                <a16:creationId xmlns:a16="http://schemas.microsoft.com/office/drawing/2014/main" id="{7DF5306A-CE42-464D-8B36-31C747A2B139}"/>
              </a:ext>
            </a:extLst>
          </p:cNvPr>
          <p:cNvCxnSpPr/>
          <p:nvPr/>
        </p:nvCxnSpPr>
        <p:spPr>
          <a:xfrm>
            <a:off x="1230198" y="884959"/>
            <a:ext cx="9731871" cy="44958"/>
          </a:xfrm>
          <a:prstGeom prst="line">
            <a:avLst/>
          </a:prstGeom>
          <a:noFill/>
          <a:ln w="38100" cap="flat">
            <a:solidFill>
              <a:schemeClr val="tx1">
                <a:lumMod val="50000"/>
                <a:lumOff val="50000"/>
              </a:schemeClr>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0" name="ZoneTexte 19">
            <a:extLst>
              <a:ext uri="{FF2B5EF4-FFF2-40B4-BE49-F238E27FC236}">
                <a16:creationId xmlns:a16="http://schemas.microsoft.com/office/drawing/2014/main" id="{96D5DC5A-6A53-42FA-9A74-AA825CAA193D}"/>
              </a:ext>
            </a:extLst>
          </p:cNvPr>
          <p:cNvSpPr txBox="1"/>
          <p:nvPr/>
        </p:nvSpPr>
        <p:spPr>
          <a:xfrm>
            <a:off x="1612068" y="2055826"/>
            <a:ext cx="7802217" cy="2169825"/>
          </a:xfrm>
          <a:prstGeom prst="rect">
            <a:avLst/>
          </a:prstGeom>
          <a:noFill/>
        </p:spPr>
        <p:txBody>
          <a:bodyPr wrap="square" rtlCol="0">
            <a:spAutoFit/>
          </a:bodyPr>
          <a:lstStyle/>
          <a:p>
            <a:pPr marL="514350" indent="-514350">
              <a:buFont typeface="+mj-lt"/>
              <a:buAutoNum type="arabicPeriod"/>
            </a:pPr>
            <a:r>
              <a:rPr lang="fr-FR" sz="2700" b="1" dirty="0">
                <a:latin typeface="Calibri" panose="020F0502020204030204" pitchFamily="34" charset="0"/>
                <a:cs typeface="Calibri" panose="020F0502020204030204" pitchFamily="34" charset="0"/>
              </a:rPr>
              <a:t>Mélanger pour optimiser la méthanisation</a:t>
            </a:r>
            <a:br>
              <a:rPr lang="fr-FR" sz="2700" b="1" dirty="0">
                <a:latin typeface="Calibri" panose="020F0502020204030204" pitchFamily="34" charset="0"/>
                <a:cs typeface="Calibri" panose="020F0502020204030204" pitchFamily="34" charset="0"/>
              </a:rPr>
            </a:br>
            <a:endParaRPr lang="fr-FR" sz="2700" b="1" dirty="0">
              <a:latin typeface="Calibri" panose="020F0502020204030204" pitchFamily="34" charset="0"/>
              <a:cs typeface="Calibri" panose="020F0502020204030204" pitchFamily="34" charset="0"/>
            </a:endParaRPr>
          </a:p>
          <a:p>
            <a:pPr marL="514350" indent="-514350">
              <a:buFont typeface="+mj-lt"/>
              <a:buAutoNum type="arabicPeriod"/>
            </a:pPr>
            <a:r>
              <a:rPr lang="fr-FR" sz="2700" b="1" dirty="0">
                <a:latin typeface="Calibri" panose="020F0502020204030204" pitchFamily="34" charset="0"/>
                <a:cs typeface="Calibri" panose="020F0502020204030204" pitchFamily="34" charset="0"/>
              </a:rPr>
              <a:t>Florilège de méthanisation en mélange</a:t>
            </a:r>
          </a:p>
          <a:p>
            <a:pPr marL="514350" indent="-514350">
              <a:buFont typeface="+mj-lt"/>
              <a:buAutoNum type="arabicPeriod"/>
            </a:pPr>
            <a:endParaRPr lang="fr-FR" sz="2700" b="1" dirty="0">
              <a:latin typeface="Calibri" panose="020F0502020204030204" pitchFamily="34" charset="0"/>
              <a:cs typeface="Calibri" panose="020F0502020204030204" pitchFamily="34" charset="0"/>
            </a:endParaRPr>
          </a:p>
          <a:p>
            <a:pPr marL="514350" indent="-514350">
              <a:buFont typeface="+mj-lt"/>
              <a:buAutoNum type="arabicPeriod"/>
            </a:pPr>
            <a:r>
              <a:rPr lang="fr-FR" sz="2700" b="1" dirty="0">
                <a:latin typeface="Calibri" panose="020F0502020204030204" pitchFamily="34" charset="0"/>
                <a:cs typeface="Calibri" panose="020F0502020204030204" pitchFamily="34" charset="0"/>
              </a:rPr>
              <a:t>Pour mélanger dans l’Hexagone, il faut déroger ! </a:t>
            </a:r>
          </a:p>
        </p:txBody>
      </p:sp>
      <p:pic>
        <p:nvPicPr>
          <p:cNvPr id="21" name="LOGOVF.jpg" descr="LOGOVF.jpg">
            <a:extLst>
              <a:ext uri="{FF2B5EF4-FFF2-40B4-BE49-F238E27FC236}">
                <a16:creationId xmlns:a16="http://schemas.microsoft.com/office/drawing/2014/main" id="{B51BC711-2445-44E8-B594-54A47BA778F5}"/>
              </a:ext>
            </a:extLst>
          </p:cNvPr>
          <p:cNvPicPr>
            <a:picLocks noChangeAspect="1"/>
          </p:cNvPicPr>
          <p:nvPr/>
        </p:nvPicPr>
        <p:blipFill rotWithShape="1">
          <a:blip r:embed="rId2"/>
          <a:srcRect t="18878"/>
          <a:stretch/>
        </p:blipFill>
        <p:spPr>
          <a:xfrm>
            <a:off x="8193306" y="53784"/>
            <a:ext cx="2648993" cy="806295"/>
          </a:xfrm>
          <a:prstGeom prst="rect">
            <a:avLst/>
          </a:prstGeom>
          <a:ln w="12700">
            <a:miter lim="400000"/>
          </a:ln>
        </p:spPr>
      </p:pic>
      <p:sp>
        <p:nvSpPr>
          <p:cNvPr id="16" name="ZoneTexte 15">
            <a:extLst>
              <a:ext uri="{FF2B5EF4-FFF2-40B4-BE49-F238E27FC236}">
                <a16:creationId xmlns:a16="http://schemas.microsoft.com/office/drawing/2014/main" id="{7605640D-97F8-8CF8-78C7-A92474A28B20}"/>
              </a:ext>
            </a:extLst>
          </p:cNvPr>
          <p:cNvSpPr txBox="1"/>
          <p:nvPr/>
        </p:nvSpPr>
        <p:spPr>
          <a:xfrm>
            <a:off x="2557670" y="9636"/>
            <a:ext cx="5780519" cy="923330"/>
          </a:xfrm>
          <a:prstGeom prst="rect">
            <a:avLst/>
          </a:prstGeom>
          <a:noFill/>
        </p:spPr>
        <p:txBody>
          <a:bodyPr wrap="square" rtlCol="0">
            <a:spAutoFit/>
          </a:bodyPr>
          <a:lstStyle/>
          <a:p>
            <a:pPr algn="ctr"/>
            <a:r>
              <a:rPr lang="fr-FR" sz="2700" b="1" dirty="0">
                <a:latin typeface="Calibri" panose="020F0502020204030204" pitchFamily="34" charset="0"/>
                <a:cs typeface="Calibri" panose="020F0502020204030204" pitchFamily="34" charset="0"/>
              </a:rPr>
              <a:t>La méthanisation des déchets en mélange : synergies et contraintes</a:t>
            </a:r>
          </a:p>
        </p:txBody>
      </p:sp>
    </p:spTree>
    <p:extLst>
      <p:ext uri="{BB962C8B-B14F-4D97-AF65-F5344CB8AC3E}">
        <p14:creationId xmlns:p14="http://schemas.microsoft.com/office/powerpoint/2010/main" val="2263721262"/>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sque EG2022.potx" id="{75227F0D-206F-4B74-AC78-E60A2E4C751C}" vid="{BB844987-EF31-4B11-B6A1-88BD6A49B0D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Masque EG2022</Template>
  <TotalTime>458</TotalTime>
  <Words>1238</Words>
  <Application>Microsoft Office PowerPoint</Application>
  <PresentationFormat>Grand écran</PresentationFormat>
  <Paragraphs>170</Paragraphs>
  <Slides>28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28</vt:i4>
      </vt:variant>
    </vt:vector>
  </HeadingPairs>
  <TitlesOfParts>
    <vt:vector size="34" baseType="lpstr">
      <vt:lpstr>Arial</vt:lpstr>
      <vt:lpstr>Calibri</vt:lpstr>
      <vt:lpstr>Calibri Light</vt:lpstr>
      <vt:lpstr>Trebuchet MS</vt:lpstr>
      <vt:lpstr>Wingdings</vt:lpstr>
      <vt:lpstr>Conception personnalisée</vt:lpstr>
      <vt:lpstr>La méthanisation des déchets en mélange : synergies et contraintes  Emmanuel ADLER, RISPO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Manu</dc:creator>
  <cp:lastModifiedBy>Hélène Fruteau</cp:lastModifiedBy>
  <cp:revision>66</cp:revision>
  <dcterms:created xsi:type="dcterms:W3CDTF">2022-09-27T09:35:09Z</dcterms:created>
  <dcterms:modified xsi:type="dcterms:W3CDTF">2022-10-10T14:34:41Z</dcterms:modified>
</cp:coreProperties>
</file>