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8"/>
  </p:notesMasterIdLst>
  <p:handoutMasterIdLst>
    <p:handoutMasterId r:id="rId29"/>
  </p:handoutMasterIdLst>
  <p:sldIdLst>
    <p:sldId id="259" r:id="rId2"/>
    <p:sldId id="262" r:id="rId3"/>
    <p:sldId id="263" r:id="rId4"/>
    <p:sldId id="277" r:id="rId5"/>
    <p:sldId id="278" r:id="rId6"/>
    <p:sldId id="279" r:id="rId7"/>
    <p:sldId id="280" r:id="rId8"/>
    <p:sldId id="281" r:id="rId9"/>
    <p:sldId id="285" r:id="rId10"/>
    <p:sldId id="286" r:id="rId11"/>
    <p:sldId id="306" r:id="rId12"/>
    <p:sldId id="305" r:id="rId13"/>
    <p:sldId id="287" r:id="rId14"/>
    <p:sldId id="288" r:id="rId15"/>
    <p:sldId id="289" r:id="rId16"/>
    <p:sldId id="290" r:id="rId17"/>
    <p:sldId id="291" r:id="rId18"/>
    <p:sldId id="293" r:id="rId19"/>
    <p:sldId id="294" r:id="rId20"/>
    <p:sldId id="301" r:id="rId21"/>
    <p:sldId id="302" r:id="rId22"/>
    <p:sldId id="292" r:id="rId23"/>
    <p:sldId id="303" r:id="rId24"/>
    <p:sldId id="307" r:id="rId25"/>
    <p:sldId id="308" r:id="rId26"/>
    <p:sldId id="300" r:id="rId2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2525" userDrawn="1">
          <p15:clr>
            <a:srgbClr val="A4A3A4"/>
          </p15:clr>
        </p15:guide>
        <p15:guide id="2" orient="horz" pos="41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URCHET Ingrid" initials="TI" lastIdx="1" clrIdx="0">
    <p:extLst>
      <p:ext uri="{19B8F6BF-5375-455C-9EA6-DF929625EA0E}">
        <p15:presenceInfo xmlns:p15="http://schemas.microsoft.com/office/powerpoint/2012/main" userId="S-1-5-21-2579465462-993042778-1019393642-579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120" y="216"/>
      </p:cViewPr>
      <p:guideLst>
        <p:guide pos="2525"/>
        <p:guide orient="horz" pos="414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4" d="100"/>
          <a:sy n="64" d="100"/>
        </p:scale>
        <p:origin x="3115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Relationship Id="rId8" Type="http://schemas.openxmlformats.org/officeDocument/2006/relationships/slide" Target="slides/slide7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9-29T13:35:24.161" idx="1">
    <p:pos x="10" y="10"/>
    <p:text>il te manque un titre</p:text>
    <p:extLst>
      <p:ext uri="{C676402C-5697-4E1C-873F-D02D1690AC5C}">
        <p15:threadingInfo xmlns:p15="http://schemas.microsoft.com/office/powerpoint/2012/main" timeZoneBias="-12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644D6A45-0FA1-43F5-971B-E58957818FC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FDA5F8D-E877-A147-5B2B-B17F6B51241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16D11A-411D-45AB-A8FB-38728DFE231B}" type="datetimeFigureOut">
              <a:rPr lang="fr-CH" smtClean="0"/>
              <a:t>10.10.2022</a:t>
            </a:fld>
            <a:endParaRPr lang="fr-CH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0FD7FD9-0659-3ED7-D6C1-00B729E5B08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07924AA-06DD-0573-E099-8EEE2BF4730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7A1F5F-613B-4023-9370-BCCFAE428538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636576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D9DEFB-4B42-4ACE-9CB4-468482201E67}" type="datetimeFigureOut">
              <a:rPr lang="fr-FR" smtClean="0"/>
              <a:t>10/10/2022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F8B1FD-0F42-4D5F-9A85-1EB925537ED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123189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B4F75-B036-47BD-903B-3712A076D943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346522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572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4E03F0-8E66-4140-8165-D854D3EC9419}" type="slidenum">
              <a:rPr kumimoji="0" lang="fr-FR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572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697163" y="511175"/>
            <a:ext cx="4527550" cy="2547938"/>
          </a:xfrm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24541" y="3229333"/>
            <a:ext cx="7279152" cy="3058737"/>
          </a:xfrm>
          <a:noFill/>
          <a:ln/>
        </p:spPr>
        <p:txBody>
          <a:bodyPr lIns="95532" tIns="47765" rIns="95532" bIns="47765"/>
          <a:lstStyle/>
          <a:p>
            <a:pPr eaLnBrk="1" hangingPunct="1"/>
            <a:endParaRPr lang="fr-FR"/>
          </a:p>
          <a:p>
            <a:pPr eaLnBrk="1" hangingPunct="1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14283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44C2556-2A52-416F-BD55-6856F41164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864" y="940037"/>
            <a:ext cx="10165935" cy="750651"/>
          </a:xfrm>
        </p:spPr>
        <p:txBody>
          <a:bodyPr>
            <a:normAutofit/>
          </a:bodyPr>
          <a:lstStyle>
            <a:lvl1pPr>
              <a:defRPr sz="3600" b="1"/>
            </a:lvl1pPr>
          </a:lstStyle>
          <a:p>
            <a:r>
              <a:rPr lang="fr-FR" dirty="0"/>
              <a:t>Modifiez le style du titre</a:t>
            </a:r>
            <a:endParaRPr lang="fr-CH" dirty="0"/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02FEDB6A-8E15-4060-EF0A-923E44144B1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85850" y="1982788"/>
            <a:ext cx="10164763" cy="382905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5237674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655714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0714568" y="5984875"/>
            <a:ext cx="1477434" cy="6238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sz="1800">
              <a:solidFill>
                <a:srgbClr val="FFFFFF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10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dirty="0">
              <a:solidFill>
                <a:prstClr val="black"/>
              </a:solidFill>
            </a:endParaRPr>
          </a:p>
        </p:txBody>
      </p:sp>
      <p:sp>
        <p:nvSpPr>
          <p:cNvPr id="11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dirty="0">
              <a:solidFill>
                <a:prstClr val="black"/>
              </a:solidFill>
            </a:endParaRPr>
          </a:p>
        </p:txBody>
      </p:sp>
      <p:sp>
        <p:nvSpPr>
          <p:cNvPr id="12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02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3402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4.GI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E6C33DD7-8797-9BE9-2768-D93432B118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31954"/>
            <a:ext cx="10515600" cy="8587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CH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BE9E95F-32CE-A477-B8EB-271D98BDAC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9FA3F857-F791-2449-0595-825CFD68BF1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899731" y="6311900"/>
            <a:ext cx="4114801" cy="499801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35B138B7-90C9-CF6F-9341-9385A9E7CA5A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67558" y="6492875"/>
            <a:ext cx="2843207" cy="280987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051BE080-5584-9AE9-A580-17E17D12B8AF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8531819" y="6423288"/>
            <a:ext cx="3099010" cy="365126"/>
          </a:xfrm>
          <a:prstGeom prst="rect">
            <a:avLst/>
          </a:prstGeom>
        </p:spPr>
      </p:pic>
      <p:pic>
        <p:nvPicPr>
          <p:cNvPr id="14" name="Image 13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C4434E9F-FD86-BD9E-E736-AFD46695364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41" y="67398"/>
            <a:ext cx="2417476" cy="585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898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73" r:id="rId2"/>
    <p:sldLayoutId id="2147483674" r:id="rId3"/>
    <p:sldLayoutId id="2147483675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39.png"/><Relationship Id="rId7" Type="http://schemas.microsoft.com/office/2007/relationships/hdphoto" Target="../media/hdphoto8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microsoft.com/office/2007/relationships/hdphoto" Target="../media/hdphoto7.wdp"/><Relationship Id="rId9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13" Type="http://schemas.openxmlformats.org/officeDocument/2006/relationships/image" Target="../media/image6.png"/><Relationship Id="rId3" Type="http://schemas.openxmlformats.org/officeDocument/2006/relationships/image" Target="../media/image44.png"/><Relationship Id="rId7" Type="http://schemas.openxmlformats.org/officeDocument/2006/relationships/image" Target="../media/image48.jpg"/><Relationship Id="rId12" Type="http://schemas.openxmlformats.org/officeDocument/2006/relationships/image" Target="../media/image53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jpg"/><Relationship Id="rId9" Type="http://schemas.openxmlformats.org/officeDocument/2006/relationships/image" Target="../media/image5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11" Type="http://schemas.microsoft.com/office/2007/relationships/hdphoto" Target="../media/hdphoto3.wdp"/><Relationship Id="rId5" Type="http://schemas.microsoft.com/office/2007/relationships/hdphoto" Target="../media/hdphoto1.wdp"/><Relationship Id="rId10" Type="http://schemas.openxmlformats.org/officeDocument/2006/relationships/image" Target="../media/image12.png"/><Relationship Id="rId4" Type="http://schemas.openxmlformats.org/officeDocument/2006/relationships/image" Target="../media/image8.png"/><Relationship Id="rId9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6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1.jpeg"/><Relationship Id="rId5" Type="http://schemas.openxmlformats.org/officeDocument/2006/relationships/image" Target="../media/image69.jpeg"/><Relationship Id="rId4" Type="http://schemas.openxmlformats.org/officeDocument/2006/relationships/image" Target="../media/image6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11" Type="http://schemas.openxmlformats.org/officeDocument/2006/relationships/image" Target="../media/image6.png"/><Relationship Id="rId5" Type="http://schemas.openxmlformats.org/officeDocument/2006/relationships/image" Target="../media/image21.png"/><Relationship Id="rId10" Type="http://schemas.openxmlformats.org/officeDocument/2006/relationships/image" Target="../media/image25.png"/><Relationship Id="rId4" Type="http://schemas.openxmlformats.org/officeDocument/2006/relationships/image" Target="../media/image20.png"/><Relationship Id="rId9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7.png"/><Relationship Id="rId7" Type="http://schemas.openxmlformats.org/officeDocument/2006/relationships/image" Target="../media/image31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5" Type="http://schemas.openxmlformats.org/officeDocument/2006/relationships/image" Target="../media/image29.emf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microsoft.com/office/2007/relationships/hdphoto" Target="../media/hdphoto5.wdp"/><Relationship Id="rId7" Type="http://schemas.openxmlformats.org/officeDocument/2006/relationships/image" Target="../media/image35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jpeg"/><Relationship Id="rId5" Type="http://schemas.microsoft.com/office/2007/relationships/hdphoto" Target="../media/hdphoto6.wdp"/><Relationship Id="rId10" Type="http://schemas.openxmlformats.org/officeDocument/2006/relationships/image" Target="../media/image6.png"/><Relationship Id="rId4" Type="http://schemas.openxmlformats.org/officeDocument/2006/relationships/image" Target="../media/image33.png"/><Relationship Id="rId9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3833" y="836713"/>
            <a:ext cx="2317009" cy="3751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3965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 2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29" t="25478" r="12509" b="16948"/>
          <a:stretch/>
        </p:blipFill>
        <p:spPr>
          <a:xfrm>
            <a:off x="3724743" y="3835809"/>
            <a:ext cx="7154710" cy="2381512"/>
          </a:xfrm>
          <a:prstGeom prst="rect">
            <a:avLst/>
          </a:prstGeom>
        </p:spPr>
      </p:pic>
      <p:grpSp>
        <p:nvGrpSpPr>
          <p:cNvPr id="7" name="Groupe 6"/>
          <p:cNvGrpSpPr/>
          <p:nvPr/>
        </p:nvGrpSpPr>
        <p:grpSpPr>
          <a:xfrm rot="16200000">
            <a:off x="5194056" y="1042138"/>
            <a:ext cx="729182" cy="1041688"/>
            <a:chOff x="0" y="1141819"/>
            <a:chExt cx="897455" cy="1282078"/>
          </a:xfrm>
        </p:grpSpPr>
        <p:sp>
          <p:nvSpPr>
            <p:cNvPr id="11" name="Chevron 10"/>
            <p:cNvSpPr/>
            <p:nvPr/>
          </p:nvSpPr>
          <p:spPr>
            <a:xfrm rot="5400000">
              <a:off x="-192311" y="1334130"/>
              <a:ext cx="1282078" cy="897455"/>
            </a:xfrm>
            <a:prstGeom prst="chevron">
              <a:avLst/>
            </a:prstGeom>
          </p:spPr>
          <p:style>
            <a:lnRef idx="2">
              <a:schemeClr val="accent2">
                <a:shade val="80000"/>
                <a:hueOff val="28202"/>
                <a:satOff val="45"/>
                <a:lumOff val="8123"/>
                <a:alphaOff val="0"/>
              </a:schemeClr>
            </a:lnRef>
            <a:fillRef idx="1">
              <a:schemeClr val="accent2">
                <a:shade val="80000"/>
                <a:hueOff val="28202"/>
                <a:satOff val="45"/>
                <a:lumOff val="8123"/>
                <a:alphaOff val="0"/>
              </a:schemeClr>
            </a:fillRef>
            <a:effectRef idx="0">
              <a:schemeClr val="accent2">
                <a:shade val="80000"/>
                <a:hueOff val="28202"/>
                <a:satOff val="45"/>
                <a:lumOff val="8123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Chevron 4"/>
            <p:cNvSpPr txBox="1"/>
            <p:nvPr/>
          </p:nvSpPr>
          <p:spPr>
            <a:xfrm rot="5400000">
              <a:off x="2" y="1625788"/>
              <a:ext cx="897455" cy="38462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771" tIns="8771" rIns="8771" bIns="8771" numCol="1" spcCol="1270" anchor="ctr" anchorCtr="0">
              <a:noAutofit/>
            </a:bodyPr>
            <a:lstStyle/>
            <a:p>
              <a:pPr algn="ctr" defTabSz="613966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fr-FR" sz="1381" b="1" dirty="0">
                  <a:solidFill>
                    <a:prstClr val="white"/>
                  </a:solidFill>
                  <a:latin typeface="Gill Sans MT" panose="020B0502020104020203"/>
                </a:rPr>
                <a:t>été</a:t>
              </a:r>
              <a:br>
                <a:rPr lang="fr-FR" sz="1381" b="1" dirty="0">
                  <a:solidFill>
                    <a:prstClr val="white"/>
                  </a:solidFill>
                  <a:latin typeface="Gill Sans MT" panose="020B0502020104020203"/>
                </a:rPr>
              </a:br>
              <a:r>
                <a:rPr lang="fr-FR" sz="1381" b="1" dirty="0">
                  <a:solidFill>
                    <a:prstClr val="white"/>
                  </a:solidFill>
                  <a:latin typeface="Gill Sans MT" panose="020B0502020104020203"/>
                </a:rPr>
                <a:t>2024</a:t>
              </a:r>
            </a:p>
          </p:txBody>
        </p:sp>
      </p:grpSp>
      <p:grpSp>
        <p:nvGrpSpPr>
          <p:cNvPr id="13" name="Groupe 12"/>
          <p:cNvGrpSpPr/>
          <p:nvPr/>
        </p:nvGrpSpPr>
        <p:grpSpPr>
          <a:xfrm rot="16200000">
            <a:off x="7463621" y="-440988"/>
            <a:ext cx="729182" cy="4007940"/>
            <a:chOff x="0" y="1141819"/>
            <a:chExt cx="897455" cy="1282078"/>
          </a:xfrm>
        </p:grpSpPr>
        <p:sp>
          <p:nvSpPr>
            <p:cNvPr id="14" name="Chevron 13"/>
            <p:cNvSpPr/>
            <p:nvPr/>
          </p:nvSpPr>
          <p:spPr>
            <a:xfrm rot="5400000">
              <a:off x="-192311" y="1334130"/>
              <a:ext cx="1282078" cy="897455"/>
            </a:xfrm>
            <a:prstGeom prst="chevron">
              <a:avLst/>
            </a:prstGeom>
            <a:solidFill>
              <a:srgbClr val="106D92"/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2">
                <a:shade val="80000"/>
                <a:hueOff val="28202"/>
                <a:satOff val="45"/>
                <a:lumOff val="8123"/>
                <a:alphaOff val="0"/>
              </a:schemeClr>
            </a:lnRef>
            <a:fillRef idx="1">
              <a:schemeClr val="accent2">
                <a:shade val="80000"/>
                <a:hueOff val="28202"/>
                <a:satOff val="45"/>
                <a:lumOff val="8123"/>
                <a:alphaOff val="0"/>
              </a:schemeClr>
            </a:fillRef>
            <a:effectRef idx="0">
              <a:schemeClr val="accent2">
                <a:shade val="80000"/>
                <a:hueOff val="28202"/>
                <a:satOff val="45"/>
                <a:lumOff val="8123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Chevron 4"/>
            <p:cNvSpPr txBox="1"/>
            <p:nvPr/>
          </p:nvSpPr>
          <p:spPr>
            <a:xfrm rot="5400000">
              <a:off x="-245027" y="1631371"/>
              <a:ext cx="1002893" cy="384623"/>
            </a:xfrm>
            <a:prstGeom prst="rect">
              <a:avLst/>
            </a:prstGeom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771" tIns="8771" rIns="8771" bIns="8771" numCol="1" spcCol="1270" anchor="ctr" anchorCtr="0">
              <a:noAutofit/>
            </a:bodyPr>
            <a:lstStyle/>
            <a:p>
              <a:pPr algn="ctr" defTabSz="613966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fr-FR" sz="1625" b="1" dirty="0">
                  <a:solidFill>
                    <a:prstClr val="white"/>
                  </a:solidFill>
                  <a:latin typeface="Gill Sans MT" panose="020B0502020104020203"/>
                </a:rPr>
                <a:t>Exploitation de l’usine</a:t>
              </a:r>
            </a:p>
            <a:p>
              <a:pPr algn="ctr" defTabSz="613966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fr-FR" sz="1381" b="1" dirty="0">
                <a:solidFill>
                  <a:prstClr val="white"/>
                </a:solidFill>
                <a:latin typeface="Gill Sans MT" panose="020B0502020104020203"/>
              </a:endParaRPr>
            </a:p>
          </p:txBody>
        </p:sp>
      </p:grpSp>
      <p:sp>
        <p:nvSpPr>
          <p:cNvPr id="16" name="Rectangle 15"/>
          <p:cNvSpPr/>
          <p:nvPr/>
        </p:nvSpPr>
        <p:spPr>
          <a:xfrm>
            <a:off x="753233" y="2648489"/>
            <a:ext cx="3641778" cy="9925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3358" lvl="2" defTabSz="742950">
              <a:spcBef>
                <a:spcPct val="20000"/>
              </a:spcBef>
              <a:buSzPct val="80000"/>
              <a:defRPr/>
            </a:pPr>
            <a:r>
              <a:rPr lang="fr-FR" sz="1950" b="1" dirty="0">
                <a:solidFill>
                  <a:prstClr val="black">
                    <a:lumMod val="65000"/>
                    <a:lumOff val="35000"/>
                  </a:prstClr>
                </a:solidFill>
                <a:latin typeface="Gill Sans MT" panose="020B0502020104020203"/>
                <a:cs typeface="Arial" panose="020B0604020202020204" pitchFamily="34" charset="0"/>
              </a:rPr>
              <a:t>110 000 Tonnes/an </a:t>
            </a:r>
            <a:br>
              <a:rPr lang="fr-FR" sz="1950" b="1" dirty="0">
                <a:solidFill>
                  <a:prstClr val="black">
                    <a:lumMod val="65000"/>
                    <a:lumOff val="35000"/>
                  </a:prstClr>
                </a:solidFill>
                <a:latin typeface="Gill Sans MT" panose="020B0502020104020203"/>
                <a:cs typeface="Arial" panose="020B0604020202020204" pitchFamily="34" charset="0"/>
              </a:rPr>
            </a:br>
            <a:r>
              <a:rPr lang="fr-FR" sz="1950" dirty="0">
                <a:solidFill>
                  <a:prstClr val="black">
                    <a:lumMod val="65000"/>
                    <a:lumOff val="35000"/>
                  </a:prstClr>
                </a:solidFill>
                <a:latin typeface="Gill Sans MT" panose="020B0502020104020203"/>
                <a:cs typeface="Arial" panose="020B0604020202020204" pitchFamily="34" charset="0"/>
              </a:rPr>
              <a:t>de déchets résiduels</a:t>
            </a:r>
          </a:p>
          <a:p>
            <a:pPr marL="745530" lvl="2" indent="-232172" defTabSz="742950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/>
            </a:pPr>
            <a:endParaRPr lang="fr-FR" sz="1625" b="1" dirty="0">
              <a:solidFill>
                <a:srgbClr val="3494B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 rotWithShape="1">
          <a:blip r:embed="rId3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38" b="100000" l="0" r="100000">
                        <a14:foregroundMark x1="48727" y1="55128" x2="48727" y2="55128"/>
                        <a14:foregroundMark x1="48727" y1="79103" x2="48727" y2="791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3234" y="2595932"/>
            <a:ext cx="506145" cy="717884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2231" y="2378374"/>
            <a:ext cx="686106" cy="591766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4495168" y="3001108"/>
            <a:ext cx="2231876" cy="9925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3358" lvl="2" algn="ctr" defTabSz="742950">
              <a:spcBef>
                <a:spcPct val="20000"/>
              </a:spcBef>
              <a:buSzPct val="80000"/>
              <a:defRPr/>
            </a:pPr>
            <a:r>
              <a:rPr lang="fr-FR" sz="1950" b="1" dirty="0">
                <a:solidFill>
                  <a:prstClr val="black">
                    <a:lumMod val="65000"/>
                    <a:lumOff val="35000"/>
                  </a:prstClr>
                </a:solidFill>
                <a:latin typeface="Gill Sans MT" panose="020B0502020104020203"/>
                <a:cs typeface="Arial" panose="020B0604020202020204" pitchFamily="34" charset="0"/>
              </a:rPr>
              <a:t>38 emplois </a:t>
            </a:r>
            <a:br>
              <a:rPr lang="fr-FR" sz="1950" b="1" dirty="0">
                <a:solidFill>
                  <a:prstClr val="black">
                    <a:lumMod val="65000"/>
                    <a:lumOff val="35000"/>
                  </a:prstClr>
                </a:solidFill>
                <a:latin typeface="Gill Sans MT" panose="020B0502020104020203"/>
                <a:cs typeface="Arial" panose="020B0604020202020204" pitchFamily="34" charset="0"/>
              </a:rPr>
            </a:br>
            <a:r>
              <a:rPr lang="fr-FR" sz="1950" b="1" dirty="0">
                <a:solidFill>
                  <a:prstClr val="black">
                    <a:lumMod val="65000"/>
                    <a:lumOff val="35000"/>
                  </a:prstClr>
                </a:solidFill>
                <a:latin typeface="Gill Sans MT" panose="020B0502020104020203"/>
                <a:cs typeface="Arial" panose="020B0604020202020204" pitchFamily="34" charset="0"/>
              </a:rPr>
              <a:t>créés</a:t>
            </a:r>
            <a:endParaRPr lang="fr-FR" sz="1950" dirty="0">
              <a:solidFill>
                <a:prstClr val="black">
                  <a:lumMod val="65000"/>
                  <a:lumOff val="35000"/>
                </a:prstClr>
              </a:solidFill>
              <a:latin typeface="Gill Sans MT" panose="020B0502020104020203"/>
              <a:cs typeface="Arial" panose="020B0604020202020204" pitchFamily="34" charset="0"/>
            </a:endParaRPr>
          </a:p>
          <a:p>
            <a:pPr marL="745530" lvl="2" indent="-232172" defTabSz="742950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/>
            </a:pPr>
            <a:endParaRPr lang="fr-FR" sz="1625" b="1" dirty="0">
              <a:solidFill>
                <a:srgbClr val="3494B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61" b="97826" l="0" r="96154">
                        <a14:foregroundMark x1="39744" y1="14130" x2="39744" y2="14130"/>
                      </a14:backgroundRemoval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99370" y="2545932"/>
            <a:ext cx="654503" cy="772432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8681484" y="2558088"/>
            <a:ext cx="4395938" cy="9925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3358" lvl="2" defTabSz="742950">
              <a:spcBef>
                <a:spcPct val="20000"/>
              </a:spcBef>
              <a:buSzPct val="80000"/>
              <a:defRPr/>
            </a:pPr>
            <a:r>
              <a:rPr lang="fr-FR" sz="1950" b="1" dirty="0">
                <a:solidFill>
                  <a:prstClr val="black">
                    <a:lumMod val="65000"/>
                    <a:lumOff val="35000"/>
                  </a:prstClr>
                </a:solidFill>
                <a:latin typeface="Gill Sans MT" panose="020B0502020104020203"/>
                <a:cs typeface="Arial" panose="020B0604020202020204" pitchFamily="34" charset="0"/>
              </a:rPr>
              <a:t>103 M€</a:t>
            </a:r>
            <a:br>
              <a:rPr lang="fr-FR" sz="1950" b="1" dirty="0">
                <a:solidFill>
                  <a:prstClr val="black">
                    <a:lumMod val="65000"/>
                    <a:lumOff val="35000"/>
                  </a:prstClr>
                </a:solidFill>
                <a:latin typeface="Gill Sans MT" panose="020B0502020104020203"/>
                <a:cs typeface="Arial" panose="020B0604020202020204" pitchFamily="34" charset="0"/>
              </a:rPr>
            </a:br>
            <a:r>
              <a:rPr lang="fr-FR" sz="1950" dirty="0">
                <a:solidFill>
                  <a:prstClr val="black">
                    <a:lumMod val="65000"/>
                    <a:lumOff val="35000"/>
                  </a:prstClr>
                </a:solidFill>
                <a:latin typeface="Gill Sans MT" panose="020B0502020104020203"/>
                <a:cs typeface="Arial" panose="020B0604020202020204" pitchFamily="34" charset="0"/>
              </a:rPr>
              <a:t>d’investissement</a:t>
            </a:r>
          </a:p>
          <a:p>
            <a:pPr marL="745530" lvl="2" indent="-232172" defTabSz="742950">
              <a:spcBef>
                <a:spcPct val="20000"/>
              </a:spcBef>
              <a:buSzPct val="80000"/>
              <a:buFont typeface="Arial" panose="020B0604020202020204" pitchFamily="34" charset="0"/>
              <a:buChar char="•"/>
              <a:defRPr/>
            </a:pPr>
            <a:endParaRPr lang="fr-FR" sz="1625" b="1" dirty="0">
              <a:solidFill>
                <a:srgbClr val="3494B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4" name="Groupe 23"/>
          <p:cNvGrpSpPr/>
          <p:nvPr/>
        </p:nvGrpSpPr>
        <p:grpSpPr>
          <a:xfrm rot="16200000">
            <a:off x="471743" y="1042137"/>
            <a:ext cx="729182" cy="1041688"/>
            <a:chOff x="0" y="1141819"/>
            <a:chExt cx="897455" cy="1282078"/>
          </a:xfrm>
        </p:grpSpPr>
        <p:sp>
          <p:nvSpPr>
            <p:cNvPr id="25" name="Chevron 24"/>
            <p:cNvSpPr/>
            <p:nvPr/>
          </p:nvSpPr>
          <p:spPr>
            <a:xfrm rot="5400000">
              <a:off x="-192311" y="1334130"/>
              <a:ext cx="1282078" cy="897455"/>
            </a:xfrm>
            <a:prstGeom prst="chevron">
              <a:avLst/>
            </a:prstGeom>
          </p:spPr>
          <p:style>
            <a:lnRef idx="2">
              <a:schemeClr val="accent2">
                <a:shade val="80000"/>
                <a:hueOff val="28202"/>
                <a:satOff val="45"/>
                <a:lumOff val="8123"/>
                <a:alphaOff val="0"/>
              </a:schemeClr>
            </a:lnRef>
            <a:fillRef idx="1">
              <a:schemeClr val="accent2">
                <a:shade val="80000"/>
                <a:hueOff val="28202"/>
                <a:satOff val="45"/>
                <a:lumOff val="8123"/>
                <a:alphaOff val="0"/>
              </a:schemeClr>
            </a:fillRef>
            <a:effectRef idx="0">
              <a:schemeClr val="accent2">
                <a:shade val="80000"/>
                <a:hueOff val="28202"/>
                <a:satOff val="45"/>
                <a:lumOff val="8123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6" name="Chevron 4"/>
            <p:cNvSpPr txBox="1"/>
            <p:nvPr/>
          </p:nvSpPr>
          <p:spPr>
            <a:xfrm rot="5400000">
              <a:off x="2" y="1625788"/>
              <a:ext cx="897455" cy="38462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771" tIns="8771" rIns="8771" bIns="8771" numCol="1" spcCol="1270" anchor="ctr" anchorCtr="0">
              <a:noAutofit/>
            </a:bodyPr>
            <a:lstStyle/>
            <a:p>
              <a:pPr algn="ctr" defTabSz="613966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fr-FR" sz="1381" b="1" dirty="0">
                  <a:solidFill>
                    <a:prstClr val="white"/>
                  </a:solidFill>
                  <a:latin typeface="Gill Sans MT" panose="020B0502020104020203"/>
                </a:rPr>
                <a:t>Janv.</a:t>
              </a:r>
              <a:br>
                <a:rPr lang="fr-FR" sz="1381" b="1" dirty="0">
                  <a:solidFill>
                    <a:prstClr val="white"/>
                  </a:solidFill>
                  <a:latin typeface="Gill Sans MT" panose="020B0502020104020203"/>
                </a:rPr>
              </a:br>
              <a:r>
                <a:rPr lang="fr-FR" sz="1381" b="1" dirty="0">
                  <a:solidFill>
                    <a:prstClr val="white"/>
                  </a:solidFill>
                  <a:latin typeface="Gill Sans MT" panose="020B0502020104020203"/>
                </a:rPr>
                <a:t>2024</a:t>
              </a:r>
            </a:p>
          </p:txBody>
        </p:sp>
      </p:grpSp>
      <p:grpSp>
        <p:nvGrpSpPr>
          <p:cNvPr id="27" name="Groupe 26"/>
          <p:cNvGrpSpPr/>
          <p:nvPr/>
        </p:nvGrpSpPr>
        <p:grpSpPr>
          <a:xfrm rot="16200000">
            <a:off x="2741308" y="-440988"/>
            <a:ext cx="729182" cy="4007940"/>
            <a:chOff x="-1" y="1141819"/>
            <a:chExt cx="897455" cy="1282078"/>
          </a:xfrm>
        </p:grpSpPr>
        <p:sp>
          <p:nvSpPr>
            <p:cNvPr id="28" name="Chevron 27"/>
            <p:cNvSpPr/>
            <p:nvPr/>
          </p:nvSpPr>
          <p:spPr>
            <a:xfrm rot="5400000">
              <a:off x="-192312" y="1334130"/>
              <a:ext cx="1282078" cy="897455"/>
            </a:xfrm>
            <a:prstGeom prst="chevron">
              <a:avLst/>
            </a:prstGeom>
            <a:solidFill>
              <a:srgbClr val="106D92"/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2">
                <a:shade val="80000"/>
                <a:hueOff val="28202"/>
                <a:satOff val="45"/>
                <a:lumOff val="8123"/>
                <a:alphaOff val="0"/>
              </a:schemeClr>
            </a:lnRef>
            <a:fillRef idx="1">
              <a:schemeClr val="accent2">
                <a:shade val="80000"/>
                <a:hueOff val="28202"/>
                <a:satOff val="45"/>
                <a:lumOff val="8123"/>
                <a:alphaOff val="0"/>
              </a:schemeClr>
            </a:fillRef>
            <a:effectRef idx="0">
              <a:schemeClr val="accent2">
                <a:shade val="80000"/>
                <a:hueOff val="28202"/>
                <a:satOff val="45"/>
                <a:lumOff val="8123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9" name="Chevron 4"/>
            <p:cNvSpPr txBox="1"/>
            <p:nvPr/>
          </p:nvSpPr>
          <p:spPr>
            <a:xfrm rot="5400000">
              <a:off x="-245029" y="1624218"/>
              <a:ext cx="1002893" cy="384623"/>
            </a:xfrm>
            <a:prstGeom prst="rect">
              <a:avLst/>
            </a:prstGeom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771" tIns="8771" rIns="8771" bIns="8771" numCol="1" spcCol="1270" anchor="ctr" anchorCtr="0">
              <a:noAutofit/>
            </a:bodyPr>
            <a:lstStyle/>
            <a:p>
              <a:pPr algn="ctr" defTabSz="613966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fr-FR" sz="1625" b="1" dirty="0">
                  <a:solidFill>
                    <a:prstClr val="white"/>
                  </a:solidFill>
                  <a:latin typeface="Gill Sans MT" panose="020B0502020104020203"/>
                </a:rPr>
                <a:t>Collecte des bio-déchets</a:t>
              </a:r>
            </a:p>
            <a:p>
              <a:pPr algn="ctr" defTabSz="613966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fr-FR" sz="1381" b="1" dirty="0">
                <a:solidFill>
                  <a:prstClr val="white"/>
                </a:solidFill>
                <a:latin typeface="Gill Sans MT" panose="020B0502020104020203"/>
              </a:endParaRPr>
            </a:p>
          </p:txBody>
        </p:sp>
      </p:grpSp>
      <p:sp>
        <p:nvSpPr>
          <p:cNvPr id="30" name="ZoneTexte 7"/>
          <p:cNvSpPr txBox="1"/>
          <p:nvPr/>
        </p:nvSpPr>
        <p:spPr>
          <a:xfrm>
            <a:off x="2289708" y="3892682"/>
            <a:ext cx="2375562" cy="94269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371475">
              <a:defRPr/>
            </a:pPr>
            <a:r>
              <a:rPr lang="fr-FR" sz="2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10 %</a:t>
            </a:r>
          </a:p>
          <a:p>
            <a:pPr algn="ctr" defTabSz="371475">
              <a:defRPr/>
            </a:pPr>
            <a:r>
              <a:rPr lang="fr-FR" sz="1463" b="1" dirty="0">
                <a:solidFill>
                  <a:srgbClr val="3735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 besoins en gaz des ménages du territoire</a:t>
            </a:r>
          </a:p>
        </p:txBody>
      </p:sp>
      <p:pic>
        <p:nvPicPr>
          <p:cNvPr id="31" name="Image 30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551" r="37863"/>
          <a:stretch/>
        </p:blipFill>
        <p:spPr>
          <a:xfrm>
            <a:off x="1026146" y="4039121"/>
            <a:ext cx="695017" cy="1003951"/>
          </a:xfrm>
          <a:prstGeom prst="rect">
            <a:avLst/>
          </a:prstGeom>
        </p:spPr>
      </p:pic>
      <p:sp>
        <p:nvSpPr>
          <p:cNvPr id="32" name="ZoneTexte 11"/>
          <p:cNvSpPr txBox="1"/>
          <p:nvPr/>
        </p:nvSpPr>
        <p:spPr>
          <a:xfrm>
            <a:off x="315490" y="5472152"/>
            <a:ext cx="2375562" cy="71756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371475">
              <a:defRPr/>
            </a:pPr>
            <a:r>
              <a:rPr lang="fr-FR" sz="2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M€</a:t>
            </a:r>
          </a:p>
          <a:p>
            <a:pPr algn="ctr" defTabSz="371475">
              <a:defRPr/>
            </a:pPr>
            <a:r>
              <a:rPr lang="fr-FR" sz="1463" b="1" dirty="0">
                <a:solidFill>
                  <a:srgbClr val="3735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recettes annuelles </a:t>
            </a:r>
          </a:p>
        </p:txBody>
      </p:sp>
      <p:sp>
        <p:nvSpPr>
          <p:cNvPr id="34" name="Titre 1"/>
          <p:cNvSpPr txBox="1">
            <a:spLocks/>
          </p:cNvSpPr>
          <p:nvPr/>
        </p:nvSpPr>
        <p:spPr>
          <a:xfrm>
            <a:off x="2416331" y="204497"/>
            <a:ext cx="7811294" cy="474662"/>
          </a:xfrm>
          <a:prstGeom prst="rect">
            <a:avLst/>
          </a:prstGeom>
          <a:ln w="19050">
            <a:noFill/>
          </a:ln>
        </p:spPr>
        <p:txBody>
          <a:bodyPr/>
          <a:lstStyle>
            <a:lvl1pPr algn="l" defTabSz="371475" rtl="0" eaLnBrk="1" latinLnBrk="0" hangingPunct="1">
              <a:spcBef>
                <a:spcPct val="0"/>
              </a:spcBef>
              <a:buNone/>
              <a:defRPr sz="2925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361950" fontAlgn="base">
              <a:spcAft>
                <a:spcPct val="0"/>
              </a:spcAft>
            </a:pPr>
            <a:r>
              <a:rPr lang="fr-FR" sz="3600" b="1" dirty="0">
                <a:solidFill>
                  <a:prstClr val="black">
                    <a:lumMod val="65000"/>
                    <a:lumOff val="35000"/>
                  </a:prstClr>
                </a:solidFill>
                <a:latin typeface="Gill Sans MT" panose="020B0502020104020203"/>
                <a:ea typeface="+mn-ea"/>
                <a:cs typeface="+mn-cs"/>
              </a:rPr>
              <a:t>L’UTVD de </a:t>
            </a:r>
            <a:r>
              <a:rPr lang="fr-FR" sz="3600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Gill Sans MT" panose="020B0502020104020203"/>
                <a:ea typeface="+mn-ea"/>
                <a:cs typeface="+mn-cs"/>
              </a:rPr>
              <a:t>Labessière-Candeil</a:t>
            </a:r>
            <a:endParaRPr lang="fr-FR" sz="3600" b="1" dirty="0">
              <a:solidFill>
                <a:prstClr val="black">
                  <a:lumMod val="65000"/>
                  <a:lumOff val="35000"/>
                </a:prstClr>
              </a:solidFill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35" name="Image 34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7597" y="105537"/>
            <a:ext cx="936104" cy="1515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6828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l="1034" t="16196" r="2151" b="15391"/>
          <a:stretch/>
        </p:blipFill>
        <p:spPr>
          <a:xfrm>
            <a:off x="6936418" y="1666568"/>
            <a:ext cx="5096177" cy="32004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68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</p:pic>
      <p:sp>
        <p:nvSpPr>
          <p:cNvPr id="6" name="Espace réservé du contenu 2"/>
          <p:cNvSpPr txBox="1">
            <a:spLocks/>
          </p:cNvSpPr>
          <p:nvPr/>
        </p:nvSpPr>
        <p:spPr>
          <a:xfrm>
            <a:off x="-176144" y="1220243"/>
            <a:ext cx="6798065" cy="5512279"/>
          </a:xfrm>
          <a:prstGeom prst="rect">
            <a:avLst/>
          </a:prstGeom>
          <a:effectLst>
            <a:outerShdw blurRad="50800" dist="25400" dir="2880000" algn="ctr" rotWithShape="0">
              <a:schemeClr val="bg1"/>
            </a:outerShdw>
            <a:softEdge rad="558800"/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10000"/>
              </a:lnSpc>
              <a:buFont typeface="Wingdings 3" panose="05040102010807070707" pitchFamily="18" charset="2"/>
              <a:buChar char=""/>
            </a:pPr>
            <a:r>
              <a:rPr lang="fr-FR" sz="2000" b="1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Valorisation énergétique de biogaz maximisée </a:t>
            </a:r>
            <a:br>
              <a:rPr lang="fr-FR" sz="2000" b="1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r-FR" sz="200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100% de matière organique en digestion </a:t>
            </a:r>
            <a:br>
              <a:rPr lang="fr-FR" sz="200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r-FR" sz="200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(fermentescibles + papiers / cartons)</a:t>
            </a:r>
          </a:p>
          <a:p>
            <a:pPr marL="457200" lvl="1" indent="0">
              <a:lnSpc>
                <a:spcPct val="110000"/>
              </a:lnSpc>
              <a:buClr>
                <a:schemeClr val="tx1"/>
              </a:buClr>
              <a:buNone/>
            </a:pPr>
            <a:endParaRPr lang="fr-FR" sz="2000" dirty="0">
              <a:solidFill>
                <a:prstClr val="black">
                  <a:lumMod val="85000"/>
                  <a:lumOff val="15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lnSpc>
                <a:spcPct val="110000"/>
              </a:lnSpc>
              <a:buFont typeface="Wingdings 3" panose="05040102010807070707" pitchFamily="18" charset="2"/>
              <a:buChar char=""/>
            </a:pPr>
            <a:r>
              <a:rPr lang="fr-FR" sz="2000" b="1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Récupération des matériaux recyclables issus des ordures ménagères (erreurs de tri)</a:t>
            </a:r>
            <a:r>
              <a:rPr lang="fr-FR" sz="200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fr-FR" sz="200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r-FR" sz="200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Sélection des meilleurs machines de tri et les filières de valorisation les plus compétitives : métaux et plastiques</a:t>
            </a:r>
          </a:p>
          <a:p>
            <a:pPr lvl="1">
              <a:lnSpc>
                <a:spcPct val="110000"/>
              </a:lnSpc>
              <a:buFont typeface="Wingdings 3" panose="05040102010807070707" pitchFamily="18" charset="2"/>
              <a:buChar char=""/>
            </a:pPr>
            <a:endParaRPr lang="fr-FR" sz="2000" b="1" dirty="0">
              <a:solidFill>
                <a:prstClr val="black">
                  <a:lumMod val="85000"/>
                  <a:lumOff val="15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lnSpc>
                <a:spcPct val="110000"/>
              </a:lnSpc>
              <a:buFont typeface="Wingdings 3" panose="05040102010807070707" pitchFamily="18" charset="2"/>
              <a:buChar char=""/>
            </a:pPr>
            <a:r>
              <a:rPr lang="fr-FR" sz="2000" b="1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Filière de valorisation énergétique des Combustibles Solides de Récupération (évolutive)</a:t>
            </a:r>
            <a:br>
              <a:rPr lang="fr-FR" sz="2000" b="1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r-FR" sz="200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Plusieurs gammes de produits et un exutoire sécurisé pour chacun</a:t>
            </a:r>
          </a:p>
        </p:txBody>
      </p:sp>
      <p:sp>
        <p:nvSpPr>
          <p:cNvPr id="7" name="Titre 1"/>
          <p:cNvSpPr txBox="1">
            <a:spLocks/>
          </p:cNvSpPr>
          <p:nvPr/>
        </p:nvSpPr>
        <p:spPr>
          <a:xfrm>
            <a:off x="3560537" y="119122"/>
            <a:ext cx="11079097" cy="1800307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dist="38100" dir="3720000" algn="ctr" rotWithShape="0">
              <a:schemeClr val="bg1">
                <a:alpha val="87000"/>
              </a:schemeClr>
            </a:outerShdw>
            <a:softEdge rad="203200"/>
          </a:effectLst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361950" marR="0" lvl="0" indent="0" defTabSz="371475" fontAlgn="base">
              <a:lnSpc>
                <a:spcPct val="100000"/>
              </a:lnSpc>
              <a:spcAft>
                <a:spcPct val="0"/>
              </a:spcAft>
              <a:buClrTx/>
              <a:buSzTx/>
              <a:tabLst/>
              <a:defRPr/>
            </a:pPr>
            <a:r>
              <a:rPr lang="fr-FR" b="1" dirty="0">
                <a:solidFill>
                  <a:prstClr val="black">
                    <a:lumMod val="65000"/>
                    <a:lumOff val="35000"/>
                  </a:prstClr>
                </a:solidFill>
                <a:latin typeface="Gill Sans MT" panose="020B0502020104020203"/>
                <a:ea typeface="+mn-ea"/>
                <a:cs typeface="+mn-cs"/>
              </a:rPr>
              <a:t>Objectif triple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7597" y="105537"/>
            <a:ext cx="936104" cy="1515717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6968226" y="4912282"/>
            <a:ext cx="5064369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 chantier majeur en Occitanie </a:t>
            </a:r>
          </a:p>
          <a:p>
            <a:pPr algn="ctr"/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22032323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8388424" y="6454031"/>
            <a:ext cx="611311" cy="287337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877170-192E-4854-8262-2FB1F03AA59D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srgbClr val="3494BA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srgbClr val="3494BA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32" name="Picture 11" descr="H:\Public\13.Bibliothèques\Logos\Urbaser Environnement\Logo UE transparent H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4098" y="241481"/>
            <a:ext cx="2052000" cy="2194643"/>
          </a:xfrm>
          <a:prstGeom prst="rect">
            <a:avLst/>
          </a:prstGeom>
          <a:noFill/>
          <a:effectLst>
            <a:outerShdw dist="50800" dir="3180000" algn="ctr" rotWithShape="0">
              <a:schemeClr val="bg1">
                <a:alpha val="99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Image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926" y="2578470"/>
            <a:ext cx="2266575" cy="1307166"/>
          </a:xfrm>
          <a:prstGeom prst="rect">
            <a:avLst/>
          </a:prstGeom>
        </p:spPr>
      </p:pic>
      <p:pic>
        <p:nvPicPr>
          <p:cNvPr id="34" name="Image 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526" y="5674797"/>
            <a:ext cx="2154135" cy="720775"/>
          </a:xfrm>
          <a:prstGeom prst="rect">
            <a:avLst/>
          </a:prstGeom>
        </p:spPr>
      </p:pic>
      <p:pic>
        <p:nvPicPr>
          <p:cNvPr id="35" name="Image 3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231" y="3814945"/>
            <a:ext cx="2788475" cy="943531"/>
          </a:xfrm>
          <a:prstGeom prst="rect">
            <a:avLst/>
          </a:prstGeom>
        </p:spPr>
      </p:pic>
      <p:pic>
        <p:nvPicPr>
          <p:cNvPr id="36" name="Image 3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843" y="4678697"/>
            <a:ext cx="2099622" cy="1207283"/>
          </a:xfrm>
          <a:prstGeom prst="rect">
            <a:avLst/>
          </a:prstGeom>
        </p:spPr>
      </p:pic>
      <p:pic>
        <p:nvPicPr>
          <p:cNvPr id="38" name="Image 3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4451" y="2719285"/>
            <a:ext cx="1751036" cy="1074823"/>
          </a:xfrm>
          <a:prstGeom prst="rect">
            <a:avLst/>
          </a:prstGeom>
        </p:spPr>
      </p:pic>
      <p:pic>
        <p:nvPicPr>
          <p:cNvPr id="39" name="Image 3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2491" y="2456751"/>
            <a:ext cx="2203757" cy="1273578"/>
          </a:xfrm>
          <a:prstGeom prst="rect">
            <a:avLst/>
          </a:prstGeom>
        </p:spPr>
      </p:pic>
      <p:pic>
        <p:nvPicPr>
          <p:cNvPr id="40" name="Image 3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4887" y="2827411"/>
            <a:ext cx="1755768" cy="761007"/>
          </a:xfrm>
          <a:prstGeom prst="rect">
            <a:avLst/>
          </a:prstGeom>
        </p:spPr>
      </p:pic>
      <p:sp>
        <p:nvSpPr>
          <p:cNvPr id="15" name="Titre 1"/>
          <p:cNvSpPr txBox="1">
            <a:spLocks/>
          </p:cNvSpPr>
          <p:nvPr/>
        </p:nvSpPr>
        <p:spPr>
          <a:xfrm>
            <a:off x="3312055" y="193494"/>
            <a:ext cx="11079097" cy="1800307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dist="38100" dir="3720000" algn="ctr" rotWithShape="0">
              <a:schemeClr val="bg1">
                <a:alpha val="87000"/>
              </a:schemeClr>
            </a:outerShdw>
            <a:softEdge rad="203200"/>
          </a:effectLst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361950" defTabSz="371475" fontAlgn="base">
              <a:spcAft>
                <a:spcPct val="0"/>
              </a:spcAft>
              <a:defRPr/>
            </a:pPr>
            <a:r>
              <a:rPr lang="fr-FR" sz="3500" b="1" dirty="0">
                <a:solidFill>
                  <a:prstClr val="black">
                    <a:lumMod val="65000"/>
                    <a:lumOff val="35000"/>
                  </a:prstClr>
                </a:solidFill>
                <a:latin typeface="Gill Sans MT" panose="020B0502020104020203"/>
                <a:ea typeface="+mn-ea"/>
                <a:cs typeface="+mn-cs"/>
              </a:rPr>
              <a:t>Présentation du groupement</a:t>
            </a:r>
          </a:p>
        </p:txBody>
      </p:sp>
      <p:sp>
        <p:nvSpPr>
          <p:cNvPr id="17" name="Flèche vers le bas 16"/>
          <p:cNvSpPr/>
          <p:nvPr/>
        </p:nvSpPr>
        <p:spPr>
          <a:xfrm rot="16200000">
            <a:off x="3714572" y="2430832"/>
            <a:ext cx="772000" cy="1581937"/>
          </a:xfrm>
          <a:prstGeom prst="down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Flèche vers le bas 12"/>
          <p:cNvSpPr/>
          <p:nvPr/>
        </p:nvSpPr>
        <p:spPr>
          <a:xfrm rot="16200000">
            <a:off x="3717024" y="1222381"/>
            <a:ext cx="772000" cy="1581937"/>
          </a:xfrm>
          <a:prstGeom prst="down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26" name="Picture 2" descr="Accueil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4451" y="1615801"/>
            <a:ext cx="2050515" cy="7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28423" y="1741801"/>
            <a:ext cx="2077355" cy="504000"/>
          </a:xfrm>
          <a:prstGeom prst="rect">
            <a:avLst/>
          </a:prstGeom>
        </p:spPr>
      </p:pic>
      <p:pic>
        <p:nvPicPr>
          <p:cNvPr id="1030" name="Picture 6" descr="logo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0700" y="1513525"/>
            <a:ext cx="2781300" cy="88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ZoneTexte 17"/>
          <p:cNvSpPr txBox="1"/>
          <p:nvPr/>
        </p:nvSpPr>
        <p:spPr>
          <a:xfrm>
            <a:off x="4893993" y="4843800"/>
            <a:ext cx="6871551" cy="830997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chemeClr val="bg1"/>
                </a:solidFill>
              </a:rPr>
              <a:t>Un groupement étoffé dont le mandataire et futur exploitant est </a:t>
            </a:r>
            <a:r>
              <a:rPr lang="fr-FR" sz="2400" dirty="0" err="1">
                <a:solidFill>
                  <a:schemeClr val="bg1"/>
                </a:solidFill>
              </a:rPr>
              <a:t>Urbaser</a:t>
            </a:r>
            <a:r>
              <a:rPr lang="fr-FR" sz="2400" dirty="0">
                <a:solidFill>
                  <a:schemeClr val="bg1"/>
                </a:solidFill>
              </a:rPr>
              <a:t> Environnement  </a:t>
            </a:r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7597" y="105537"/>
            <a:ext cx="936104" cy="1515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4909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937588"/>
            <a:ext cx="10065568" cy="5920413"/>
          </a:xfrm>
          <a:prstGeom prst="rect">
            <a:avLst/>
          </a:prstGeom>
        </p:spPr>
      </p:pic>
      <p:sp>
        <p:nvSpPr>
          <p:cNvPr id="16" name="Titre 1"/>
          <p:cNvSpPr txBox="1">
            <a:spLocks/>
          </p:cNvSpPr>
          <p:nvPr/>
        </p:nvSpPr>
        <p:spPr>
          <a:xfrm>
            <a:off x="3644355" y="105537"/>
            <a:ext cx="7811294" cy="474662"/>
          </a:xfrm>
          <a:prstGeom prst="rect">
            <a:avLst/>
          </a:prstGeom>
          <a:ln w="19050">
            <a:noFill/>
          </a:ln>
        </p:spPr>
        <p:txBody>
          <a:bodyPr/>
          <a:lstStyle>
            <a:lvl1pPr algn="l" defTabSz="371475" rtl="0" eaLnBrk="1" latinLnBrk="0" hangingPunct="1">
              <a:spcBef>
                <a:spcPct val="0"/>
              </a:spcBef>
              <a:buNone/>
              <a:defRPr sz="2925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361950" fontAlgn="base">
              <a:spcAft>
                <a:spcPct val="0"/>
              </a:spcAft>
            </a:pPr>
            <a:r>
              <a:rPr lang="fr-FR" sz="3600" b="1" dirty="0">
                <a:solidFill>
                  <a:prstClr val="black">
                    <a:lumMod val="65000"/>
                    <a:lumOff val="35000"/>
                  </a:prstClr>
                </a:solidFill>
                <a:latin typeface="Gill Sans MT" panose="020B0502020104020203"/>
                <a:ea typeface="+mn-ea"/>
                <a:cs typeface="+mn-cs"/>
              </a:rPr>
              <a:t>Un </a:t>
            </a:r>
            <a:r>
              <a:rPr lang="fr-FR" sz="3600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Gill Sans MT" panose="020B0502020104020203"/>
                <a:ea typeface="+mn-ea"/>
                <a:cs typeface="+mn-cs"/>
              </a:rPr>
              <a:t>process</a:t>
            </a:r>
            <a:r>
              <a:rPr lang="fr-FR" sz="3600" b="1" dirty="0">
                <a:solidFill>
                  <a:prstClr val="black">
                    <a:lumMod val="65000"/>
                    <a:lumOff val="35000"/>
                  </a:prstClr>
                </a:solidFill>
                <a:latin typeface="Gill Sans MT" panose="020B0502020104020203"/>
                <a:ea typeface="+mn-ea"/>
                <a:cs typeface="+mn-cs"/>
              </a:rPr>
              <a:t> innovant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7597" y="105537"/>
            <a:ext cx="936104" cy="1515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5968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" r="357"/>
          <a:stretch/>
        </p:blipFill>
        <p:spPr>
          <a:xfrm>
            <a:off x="1449105" y="823323"/>
            <a:ext cx="9406700" cy="5291269"/>
          </a:xfrm>
          <a:prstGeom prst="parallelogram">
            <a:avLst>
              <a:gd name="adj" fmla="val 7022"/>
            </a:avLst>
          </a:prstGeom>
        </p:spPr>
      </p:pic>
      <p:sp>
        <p:nvSpPr>
          <p:cNvPr id="46082" name="Rectangle 2"/>
          <p:cNvSpPr>
            <a:spLocks noGrp="1"/>
          </p:cNvSpPr>
          <p:nvPr>
            <p:ph type="title" idx="4294967295"/>
          </p:nvPr>
        </p:nvSpPr>
        <p:spPr>
          <a:xfrm>
            <a:off x="2624063" y="5517232"/>
            <a:ext cx="7056784" cy="474662"/>
          </a:xfrm>
        </p:spPr>
        <p:txBody>
          <a:bodyPr>
            <a:normAutofit fontScale="90000"/>
          </a:bodyPr>
          <a:lstStyle/>
          <a:p>
            <a:pPr algn="ctr"/>
            <a:r>
              <a:rPr lang="fr-FR" sz="4400" dirty="0">
                <a:solidFill>
                  <a:schemeClr val="accent1"/>
                </a:solidFill>
                <a:latin typeface="Arial" charset="0"/>
                <a:cs typeface="Arial" charset="0"/>
              </a:rPr>
              <a:t>Etape par étape</a:t>
            </a:r>
            <a:endParaRPr lang="fr-FR" i="1" dirty="0">
              <a:solidFill>
                <a:schemeClr val="accent1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>
          <a:xfrm>
            <a:off x="8827030" y="6237290"/>
            <a:ext cx="545175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0E86E3EF-C31A-47C0-BD78-2D3A5DD7F4F9}" type="slidenum">
              <a:rPr lang="fr-FR">
                <a:solidFill>
                  <a:prstClr val="black"/>
                </a:solidFill>
              </a:rPr>
              <a:pPr/>
              <a:t>14</a:t>
            </a:fld>
            <a:endParaRPr lang="fr-FR" dirty="0">
              <a:solidFill>
                <a:prstClr val="black"/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7597" y="105537"/>
            <a:ext cx="936104" cy="1515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4007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63" b="83488" l="273" r="98182">
                        <a14:foregroundMark x1="13864" y1="9722" x2="6091" y2="27855"/>
                        <a14:foregroundMark x1="31909" y1="4398" x2="62182" y2="14583"/>
                        <a14:foregroundMark x1="65000" y1="13426" x2="68045" y2="45370"/>
                        <a14:foregroundMark x1="4455" y1="67593" x2="273" y2="52315"/>
                        <a14:foregroundMark x1="16636" y1="21373" x2="21682" y2="64352"/>
                        <a14:foregroundMark x1="10818" y1="72762" x2="61955" y2="70833"/>
                        <a14:foregroundMark x1="19136" y1="65201" x2="19136" y2="65201"/>
                        <a14:foregroundMark x1="75136" y1="45679" x2="63591" y2="70370"/>
                        <a14:foregroundMark x1="62227" y1="80015" x2="92091" y2="61574"/>
                        <a14:foregroundMark x1="72091" y1="26312" x2="89545" y2="32948"/>
                        <a14:foregroundMark x1="88273" y1="51852" x2="98182" y2="34722"/>
                        <a14:backgroundMark x1="3591" y1="5247" x2="3591" y2="52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7" t="-402" r="30125" b="43352"/>
          <a:stretch/>
        </p:blipFill>
        <p:spPr>
          <a:xfrm>
            <a:off x="0" y="0"/>
            <a:ext cx="12791552" cy="6224105"/>
          </a:xfrm>
          <a:prstGeom prst="parallelogram">
            <a:avLst>
              <a:gd name="adj" fmla="val 9511"/>
            </a:avLst>
          </a:prstGeom>
        </p:spPr>
      </p:pic>
      <p:sp>
        <p:nvSpPr>
          <p:cNvPr id="5" name="Organigramme : Alternative 4"/>
          <p:cNvSpPr/>
          <p:nvPr/>
        </p:nvSpPr>
        <p:spPr>
          <a:xfrm>
            <a:off x="5946138" y="801324"/>
            <a:ext cx="3750262" cy="659541"/>
          </a:xfrm>
          <a:prstGeom prst="flowChartAlternateProcess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71475">
              <a:defRPr/>
            </a:pPr>
            <a:r>
              <a:rPr lang="fr-FR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Chaine de tri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101784" y="5023776"/>
            <a:ext cx="7344816" cy="1200329"/>
          </a:xfrm>
          <a:prstGeom prst="rect">
            <a:avLst/>
          </a:prstGeom>
          <a:solidFill>
            <a:schemeClr val="bg1">
              <a:alpha val="59000"/>
            </a:schemeClr>
          </a:solidFill>
        </p:spPr>
        <p:txBody>
          <a:bodyPr wrap="square" rtlCol="0">
            <a:spAutoFit/>
          </a:bodyPr>
          <a:lstStyle/>
          <a:p>
            <a:pPr marL="232172" indent="-232172" defTabSz="371475">
              <a:buFont typeface="Arial" panose="020B0604020202020204" pitchFamily="34" charset="0"/>
              <a:buChar char="•"/>
              <a:defRPr/>
            </a:pPr>
            <a:r>
              <a:rPr lang="fr-FR" sz="2400" dirty="0">
                <a:solidFill>
                  <a:srgbClr val="3735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Séparation des sacs de biodéchets par tri optique</a:t>
            </a:r>
          </a:p>
          <a:p>
            <a:pPr marL="232172" indent="-232172" defTabSz="371475">
              <a:buFont typeface="Arial" panose="020B0604020202020204" pitchFamily="34" charset="0"/>
              <a:buChar char="•"/>
              <a:defRPr/>
            </a:pPr>
            <a:r>
              <a:rPr lang="fr-FR" sz="2400" dirty="0">
                <a:solidFill>
                  <a:srgbClr val="3735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Séparation des matières recyclables</a:t>
            </a:r>
          </a:p>
          <a:p>
            <a:pPr marL="232172" indent="-232172" defTabSz="371475">
              <a:buFont typeface="Arial" panose="020B0604020202020204" pitchFamily="34" charset="0"/>
              <a:buChar char="•"/>
              <a:defRPr/>
            </a:pPr>
            <a:r>
              <a:rPr lang="fr-FR" sz="2400" dirty="0">
                <a:solidFill>
                  <a:srgbClr val="3735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Préparation avant méthanisation </a:t>
            </a:r>
          </a:p>
        </p:txBody>
      </p:sp>
      <p:sp>
        <p:nvSpPr>
          <p:cNvPr id="11" name="Titre 1"/>
          <p:cNvSpPr txBox="1">
            <a:spLocks/>
          </p:cNvSpPr>
          <p:nvPr/>
        </p:nvSpPr>
        <p:spPr>
          <a:xfrm>
            <a:off x="1595432" y="643308"/>
            <a:ext cx="9001766" cy="1462749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dist="38100" dir="3720000" algn="ctr" rotWithShape="0">
              <a:schemeClr val="bg1">
                <a:alpha val="87000"/>
              </a:schemeClr>
            </a:outerShdw>
            <a:softEdge rad="203200"/>
          </a:effectLst>
        </p:spPr>
        <p:txBody>
          <a:bodyPr vert="horz" lIns="74295" tIns="37148" rIns="74295" bIns="37148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361950" defTabSz="371475" fontAlgn="base">
              <a:spcAft>
                <a:spcPct val="0"/>
              </a:spcAft>
              <a:defRPr/>
            </a:pPr>
            <a:r>
              <a:rPr lang="fr-FR" b="1" dirty="0">
                <a:solidFill>
                  <a:prstClr val="black">
                    <a:lumMod val="65000"/>
                    <a:lumOff val="35000"/>
                  </a:prstClr>
                </a:solidFill>
                <a:latin typeface="Gill Sans MT" panose="020B0502020104020203"/>
                <a:ea typeface="+mn-ea"/>
                <a:cs typeface="+mn-cs"/>
              </a:rPr>
              <a:t>Le tri primaire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7597" y="105537"/>
            <a:ext cx="936104" cy="1515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4117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4" t="18825" r="23399" b="39531"/>
          <a:stretch/>
        </p:blipFill>
        <p:spPr>
          <a:xfrm>
            <a:off x="-2016368" y="657225"/>
            <a:ext cx="14888306" cy="5526420"/>
          </a:xfrm>
          <a:prstGeom prst="parallelogram">
            <a:avLst>
              <a:gd name="adj" fmla="val 6932"/>
            </a:avLst>
          </a:prstGeom>
        </p:spPr>
      </p:pic>
      <p:sp>
        <p:nvSpPr>
          <p:cNvPr id="8" name="Titre 1"/>
          <p:cNvSpPr txBox="1">
            <a:spLocks/>
          </p:cNvSpPr>
          <p:nvPr/>
        </p:nvSpPr>
        <p:spPr>
          <a:xfrm>
            <a:off x="4017504" y="115826"/>
            <a:ext cx="9001766" cy="1462749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dist="38100" dir="3720000" algn="ctr" rotWithShape="0">
              <a:schemeClr val="bg1">
                <a:alpha val="87000"/>
              </a:schemeClr>
            </a:outerShdw>
            <a:softEdge rad="203200"/>
          </a:effectLst>
        </p:spPr>
        <p:txBody>
          <a:bodyPr vert="horz" lIns="74295" tIns="37148" rIns="74295" bIns="37148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361950" defTabSz="371475" fontAlgn="base">
              <a:spcAft>
                <a:spcPct val="0"/>
              </a:spcAft>
              <a:defRPr/>
            </a:pPr>
            <a:r>
              <a:rPr lang="fr-FR" b="1" dirty="0">
                <a:solidFill>
                  <a:prstClr val="black">
                    <a:lumMod val="65000"/>
                    <a:lumOff val="35000"/>
                  </a:prstClr>
                </a:solidFill>
                <a:latin typeface="Gill Sans MT" panose="020B0502020104020203"/>
                <a:ea typeface="+mn-ea"/>
                <a:cs typeface="+mn-cs"/>
              </a:rPr>
              <a:t>La méthanisation</a:t>
            </a:r>
          </a:p>
        </p:txBody>
      </p:sp>
      <p:sp>
        <p:nvSpPr>
          <p:cNvPr id="10" name="Organigramme : Alternative 9"/>
          <p:cNvSpPr/>
          <p:nvPr/>
        </p:nvSpPr>
        <p:spPr>
          <a:xfrm>
            <a:off x="706777" y="4047212"/>
            <a:ext cx="4378368" cy="755469"/>
          </a:xfrm>
          <a:prstGeom prst="flowChartAlternateProcess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71475">
              <a:defRPr/>
            </a:pPr>
            <a:r>
              <a:rPr lang="fr-FR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Digesteurs OMR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375139" y="4983316"/>
            <a:ext cx="7128792" cy="1200329"/>
          </a:xfrm>
          <a:prstGeom prst="rect">
            <a:avLst/>
          </a:prstGeom>
          <a:solidFill>
            <a:schemeClr val="bg1">
              <a:alpha val="56000"/>
            </a:schemeClr>
          </a:solidFill>
        </p:spPr>
        <p:txBody>
          <a:bodyPr wrap="square" rtlCol="0">
            <a:spAutoFit/>
          </a:bodyPr>
          <a:lstStyle/>
          <a:p>
            <a:pPr marL="232172" indent="-232172" defTabSz="371475">
              <a:buFont typeface="Arial" panose="020B0604020202020204" pitchFamily="34" charset="0"/>
              <a:buChar char="•"/>
              <a:defRPr/>
            </a:pPr>
            <a:r>
              <a:rPr lang="fr-FR" sz="2400" dirty="0">
                <a:solidFill>
                  <a:srgbClr val="3735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Méthanisation en digesteurs</a:t>
            </a:r>
          </a:p>
          <a:p>
            <a:pPr marL="232172" indent="-232172" defTabSz="371475">
              <a:buFont typeface="Arial" panose="020B0604020202020204" pitchFamily="34" charset="0"/>
              <a:buChar char="•"/>
              <a:defRPr/>
            </a:pPr>
            <a:r>
              <a:rPr lang="fr-FR" sz="2400" dirty="0">
                <a:solidFill>
                  <a:srgbClr val="3735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Durée : 3 semaines</a:t>
            </a:r>
          </a:p>
          <a:p>
            <a:pPr marL="232172" indent="-232172" defTabSz="371475">
              <a:buFont typeface="Arial" panose="020B0604020202020204" pitchFamily="34" charset="0"/>
              <a:buChar char="•"/>
              <a:defRPr/>
            </a:pPr>
            <a:r>
              <a:rPr lang="fr-FR" sz="2400" dirty="0">
                <a:solidFill>
                  <a:srgbClr val="3735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Production de biogaz et de </a:t>
            </a:r>
            <a:r>
              <a:rPr lang="fr-FR" sz="2400" dirty="0" err="1">
                <a:solidFill>
                  <a:srgbClr val="37354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digestat</a:t>
            </a:r>
            <a:endParaRPr lang="fr-FR" sz="2400" dirty="0">
              <a:solidFill>
                <a:srgbClr val="3735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7597" y="105537"/>
            <a:ext cx="936104" cy="1515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8647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e 12"/>
          <p:cNvGrpSpPr/>
          <p:nvPr/>
        </p:nvGrpSpPr>
        <p:grpSpPr>
          <a:xfrm>
            <a:off x="1368588" y="1089539"/>
            <a:ext cx="9322508" cy="5045249"/>
            <a:chOff x="1187624" y="1650724"/>
            <a:chExt cx="7895589" cy="4442572"/>
          </a:xfrm>
        </p:grpSpPr>
        <p:pic>
          <p:nvPicPr>
            <p:cNvPr id="61443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467345" y="1686446"/>
              <a:ext cx="3336147" cy="4406850"/>
            </a:xfrm>
            <a:prstGeom prst="rect">
              <a:avLst/>
            </a:prstGeom>
            <a:solidFill>
              <a:srgbClr val="FFFFFF"/>
            </a:solidFill>
            <a:ln w="28575">
              <a:noFill/>
              <a:miter lim="800000"/>
              <a:headEnd/>
              <a:tailEnd/>
            </a:ln>
          </p:spPr>
        </p:pic>
        <p:sp>
          <p:nvSpPr>
            <p:cNvPr id="61444" name="Text Box 4"/>
            <p:cNvSpPr txBox="1">
              <a:spLocks noChangeArrowheads="1"/>
            </p:cNvSpPr>
            <p:nvPr/>
          </p:nvSpPr>
          <p:spPr bwMode="auto">
            <a:xfrm>
              <a:off x="1187624" y="1675862"/>
              <a:ext cx="2215918" cy="418366"/>
            </a:xfrm>
            <a:prstGeom prst="rect">
              <a:avLst/>
            </a:prstGeom>
            <a:solidFill>
              <a:schemeClr val="accent3"/>
            </a:solidFill>
            <a:ln w="9525">
              <a:noFill/>
              <a:miter lim="800000"/>
              <a:headEnd/>
              <a:tailEnd/>
            </a:ln>
          </p:spPr>
          <p:txBody>
            <a:bodyPr lIns="74285" tIns="37143" rIns="74285" bIns="37143">
              <a:spAutoFit/>
            </a:bodyPr>
            <a:lstStyle/>
            <a:p>
              <a:pPr algn="ctr" defTabSz="371475" eaLnBrk="0" hangingPunct="0">
                <a:spcBef>
                  <a:spcPct val="50000"/>
                </a:spcBef>
                <a:defRPr/>
              </a:pPr>
              <a:r>
                <a:rPr lang="fr-FR" sz="1300" dirty="0">
                  <a:solidFill>
                    <a:srgbClr val="373545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Fonctionnement biologique continu</a:t>
              </a:r>
            </a:p>
          </p:txBody>
        </p:sp>
        <p:sp>
          <p:nvSpPr>
            <p:cNvPr id="61445" name="Text Box 5"/>
            <p:cNvSpPr txBox="1">
              <a:spLocks noChangeArrowheads="1"/>
            </p:cNvSpPr>
            <p:nvPr/>
          </p:nvSpPr>
          <p:spPr bwMode="auto">
            <a:xfrm>
              <a:off x="1187624" y="2684925"/>
              <a:ext cx="2215918" cy="418366"/>
            </a:xfrm>
            <a:prstGeom prst="rect">
              <a:avLst/>
            </a:prstGeom>
            <a:solidFill>
              <a:schemeClr val="accent3"/>
            </a:solidFill>
            <a:ln w="9525">
              <a:noFill/>
              <a:miter lim="800000"/>
              <a:headEnd/>
              <a:tailEnd/>
            </a:ln>
          </p:spPr>
          <p:txBody>
            <a:bodyPr lIns="74285" tIns="37143" rIns="74285" bIns="37143">
              <a:spAutoFit/>
            </a:bodyPr>
            <a:lstStyle/>
            <a:p>
              <a:pPr algn="ctr" defTabSz="371475" eaLnBrk="0" hangingPunct="0">
                <a:spcBef>
                  <a:spcPct val="50000"/>
                </a:spcBef>
                <a:defRPr/>
              </a:pPr>
              <a:r>
                <a:rPr lang="fr-FR" sz="1300" dirty="0">
                  <a:solidFill>
                    <a:srgbClr val="373545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Procédé </a:t>
              </a:r>
              <a:br>
                <a:rPr lang="fr-FR" sz="1300" dirty="0">
                  <a:solidFill>
                    <a:srgbClr val="373545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fr-FR" sz="1300" dirty="0">
                  <a:solidFill>
                    <a:srgbClr val="373545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mono-étape</a:t>
              </a:r>
            </a:p>
          </p:txBody>
        </p:sp>
        <p:sp>
          <p:nvSpPr>
            <p:cNvPr id="61446" name="Text Box 6"/>
            <p:cNvSpPr txBox="1">
              <a:spLocks noChangeArrowheads="1"/>
            </p:cNvSpPr>
            <p:nvPr/>
          </p:nvSpPr>
          <p:spPr bwMode="auto">
            <a:xfrm>
              <a:off x="1187624" y="3693987"/>
              <a:ext cx="2215918" cy="594523"/>
            </a:xfrm>
            <a:prstGeom prst="rect">
              <a:avLst/>
            </a:prstGeom>
            <a:solidFill>
              <a:schemeClr val="accent3"/>
            </a:solidFill>
            <a:ln w="9525">
              <a:noFill/>
              <a:miter lim="800000"/>
              <a:headEnd/>
              <a:tailEnd/>
            </a:ln>
          </p:spPr>
          <p:txBody>
            <a:bodyPr lIns="74285" tIns="37143" rIns="74285" bIns="37143">
              <a:spAutoFit/>
            </a:bodyPr>
            <a:lstStyle/>
            <a:p>
              <a:pPr algn="ctr" defTabSz="371475" eaLnBrk="0" hangingPunct="0">
                <a:spcBef>
                  <a:spcPct val="50000"/>
                </a:spcBef>
                <a:defRPr/>
              </a:pPr>
              <a:r>
                <a:rPr lang="fr-FR" sz="1300" dirty="0">
                  <a:solidFill>
                    <a:srgbClr val="373545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Procédé sec : </a:t>
              </a:r>
              <a:br>
                <a:rPr lang="fr-FR" sz="1300" dirty="0">
                  <a:solidFill>
                    <a:srgbClr val="373545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fr-FR" sz="1300" dirty="0">
                  <a:solidFill>
                    <a:srgbClr val="373545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pas de séparation de phase </a:t>
              </a:r>
              <a:br>
                <a:rPr lang="fr-FR" sz="1300" dirty="0">
                  <a:solidFill>
                    <a:srgbClr val="373545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fr-FR" sz="1300" dirty="0">
                  <a:solidFill>
                    <a:srgbClr val="373545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ni sédimentation</a:t>
              </a:r>
            </a:p>
          </p:txBody>
        </p:sp>
        <p:sp>
          <p:nvSpPr>
            <p:cNvPr id="61447" name="Text Box 7"/>
            <p:cNvSpPr txBox="1">
              <a:spLocks noChangeArrowheads="1"/>
            </p:cNvSpPr>
            <p:nvPr/>
          </p:nvSpPr>
          <p:spPr bwMode="auto">
            <a:xfrm>
              <a:off x="6867295" y="3945980"/>
              <a:ext cx="2215918" cy="418366"/>
            </a:xfrm>
            <a:prstGeom prst="rect">
              <a:avLst/>
            </a:prstGeom>
            <a:solidFill>
              <a:schemeClr val="accent3"/>
            </a:solidFill>
            <a:ln w="9525">
              <a:noFill/>
              <a:miter lim="800000"/>
              <a:headEnd/>
              <a:tailEnd/>
            </a:ln>
          </p:spPr>
          <p:txBody>
            <a:bodyPr lIns="74285" tIns="37143" rIns="74285" bIns="37143">
              <a:spAutoFit/>
            </a:bodyPr>
            <a:lstStyle/>
            <a:p>
              <a:pPr algn="ctr" defTabSz="371475" eaLnBrk="0" hangingPunct="0">
                <a:spcBef>
                  <a:spcPct val="50000"/>
                </a:spcBef>
                <a:defRPr/>
              </a:pPr>
              <a:r>
                <a:rPr lang="fr-FR" sz="1300" dirty="0">
                  <a:solidFill>
                    <a:srgbClr val="373545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Température de fonctionnement mésophile ou thermophile</a:t>
              </a:r>
            </a:p>
          </p:txBody>
        </p:sp>
        <p:sp>
          <p:nvSpPr>
            <p:cNvPr id="61448" name="Text Box 8"/>
            <p:cNvSpPr txBox="1">
              <a:spLocks noChangeArrowheads="1"/>
            </p:cNvSpPr>
            <p:nvPr/>
          </p:nvSpPr>
          <p:spPr bwMode="auto">
            <a:xfrm>
              <a:off x="1187624" y="5185732"/>
              <a:ext cx="2215918" cy="418366"/>
            </a:xfrm>
            <a:prstGeom prst="rect">
              <a:avLst/>
            </a:prstGeom>
            <a:solidFill>
              <a:schemeClr val="accent3"/>
            </a:solidFill>
            <a:ln w="9525">
              <a:noFill/>
              <a:miter lim="800000"/>
              <a:headEnd/>
              <a:tailEnd/>
            </a:ln>
          </p:spPr>
          <p:txBody>
            <a:bodyPr lIns="74285" tIns="37143" rIns="74285" bIns="37143">
              <a:spAutoFit/>
            </a:bodyPr>
            <a:lstStyle/>
            <a:p>
              <a:pPr algn="ctr" defTabSz="371475" eaLnBrk="0" hangingPunct="0">
                <a:spcBef>
                  <a:spcPct val="50000"/>
                </a:spcBef>
                <a:defRPr/>
              </a:pPr>
              <a:r>
                <a:rPr lang="fr-FR" sz="1300" dirty="0">
                  <a:solidFill>
                    <a:srgbClr val="373545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Agitation verticale par recirculation de biogaz</a:t>
              </a:r>
            </a:p>
          </p:txBody>
        </p:sp>
        <p:sp>
          <p:nvSpPr>
            <p:cNvPr id="61449" name="Text Box 9"/>
            <p:cNvSpPr txBox="1">
              <a:spLocks noChangeArrowheads="1"/>
            </p:cNvSpPr>
            <p:nvPr/>
          </p:nvSpPr>
          <p:spPr bwMode="auto">
            <a:xfrm>
              <a:off x="6861623" y="2919024"/>
              <a:ext cx="2215918" cy="418366"/>
            </a:xfrm>
            <a:prstGeom prst="rect">
              <a:avLst/>
            </a:prstGeom>
            <a:solidFill>
              <a:schemeClr val="accent3"/>
            </a:solidFill>
            <a:ln w="9525">
              <a:noFill/>
              <a:miter lim="800000"/>
              <a:headEnd/>
              <a:tailEnd/>
            </a:ln>
          </p:spPr>
          <p:txBody>
            <a:bodyPr lIns="74285" tIns="37143" rIns="74285" bIns="37143">
              <a:spAutoFit/>
            </a:bodyPr>
            <a:lstStyle/>
            <a:p>
              <a:pPr algn="ctr" defTabSz="371475" eaLnBrk="0" hangingPunct="0">
                <a:spcBef>
                  <a:spcPct val="50000"/>
                </a:spcBef>
                <a:defRPr/>
              </a:pPr>
              <a:r>
                <a:rPr lang="fr-FR" sz="1300" dirty="0">
                  <a:solidFill>
                    <a:srgbClr val="373545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Cheminement continu des matières</a:t>
              </a:r>
            </a:p>
          </p:txBody>
        </p:sp>
        <p:sp>
          <p:nvSpPr>
            <p:cNvPr id="61450" name="Text Box 10"/>
            <p:cNvSpPr txBox="1">
              <a:spLocks noChangeArrowheads="1"/>
            </p:cNvSpPr>
            <p:nvPr/>
          </p:nvSpPr>
          <p:spPr bwMode="auto">
            <a:xfrm>
              <a:off x="6867295" y="1650724"/>
              <a:ext cx="2215918" cy="594523"/>
            </a:xfrm>
            <a:prstGeom prst="rect">
              <a:avLst/>
            </a:prstGeom>
            <a:solidFill>
              <a:schemeClr val="accent3"/>
            </a:solidFill>
            <a:ln w="9525">
              <a:noFill/>
              <a:miter lim="800000"/>
              <a:headEnd/>
              <a:tailEnd/>
            </a:ln>
          </p:spPr>
          <p:txBody>
            <a:bodyPr wrap="square" lIns="74285" tIns="37143" rIns="74285" bIns="37143">
              <a:spAutoFit/>
            </a:bodyPr>
            <a:lstStyle/>
            <a:p>
              <a:pPr algn="ctr" defTabSz="371475" eaLnBrk="0" hangingPunct="0">
                <a:spcBef>
                  <a:spcPct val="50000"/>
                </a:spcBef>
                <a:defRPr/>
              </a:pPr>
              <a:r>
                <a:rPr lang="fr-FR" sz="1300" dirty="0">
                  <a:solidFill>
                    <a:srgbClr val="373545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Absence d'équipement mécanique </a:t>
              </a:r>
              <a:br>
                <a:rPr lang="fr-FR" sz="1300" dirty="0">
                  <a:solidFill>
                    <a:srgbClr val="373545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fr-FR" sz="1300" dirty="0">
                  <a:solidFill>
                    <a:srgbClr val="373545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dans le digesteur</a:t>
              </a:r>
            </a:p>
          </p:txBody>
        </p:sp>
        <p:sp>
          <p:nvSpPr>
            <p:cNvPr id="61451" name="Text Box 11"/>
            <p:cNvSpPr txBox="1">
              <a:spLocks noChangeArrowheads="1"/>
            </p:cNvSpPr>
            <p:nvPr/>
          </p:nvSpPr>
          <p:spPr bwMode="auto">
            <a:xfrm>
              <a:off x="6867295" y="5455619"/>
              <a:ext cx="2215918" cy="242208"/>
            </a:xfrm>
            <a:prstGeom prst="rect">
              <a:avLst/>
            </a:prstGeom>
            <a:solidFill>
              <a:schemeClr val="accent3"/>
            </a:solidFill>
            <a:ln w="9525">
              <a:noFill/>
              <a:miter lim="800000"/>
              <a:headEnd/>
              <a:tailEnd/>
            </a:ln>
          </p:spPr>
          <p:txBody>
            <a:bodyPr lIns="74285" tIns="37143" rIns="74285" bIns="37143">
              <a:spAutoFit/>
            </a:bodyPr>
            <a:lstStyle/>
            <a:p>
              <a:pPr algn="ctr" defTabSz="371475" eaLnBrk="0" hangingPunct="0">
                <a:spcBef>
                  <a:spcPct val="50000"/>
                </a:spcBef>
                <a:defRPr/>
              </a:pPr>
              <a:r>
                <a:rPr lang="fr-FR" sz="1300" dirty="0">
                  <a:solidFill>
                    <a:srgbClr val="373545">
                      <a:lumMod val="5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Extraction par simple gravité</a:t>
              </a:r>
            </a:p>
          </p:txBody>
        </p:sp>
      </p:grpSp>
      <p:sp>
        <p:nvSpPr>
          <p:cNvPr id="15" name="Titre 1"/>
          <p:cNvSpPr txBox="1">
            <a:spLocks/>
          </p:cNvSpPr>
          <p:nvPr/>
        </p:nvSpPr>
        <p:spPr>
          <a:xfrm>
            <a:off x="2453883" y="166052"/>
            <a:ext cx="9001766" cy="1462749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dist="38100" dir="3720000" algn="ctr" rotWithShape="0">
              <a:schemeClr val="bg1">
                <a:alpha val="87000"/>
              </a:schemeClr>
            </a:outerShdw>
            <a:softEdge rad="203200"/>
          </a:effectLst>
        </p:spPr>
        <p:txBody>
          <a:bodyPr vert="horz" lIns="74295" tIns="37148" rIns="74295" bIns="37148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361950" defTabSz="371475" fontAlgn="base">
              <a:spcAft>
                <a:spcPct val="0"/>
              </a:spcAft>
              <a:defRPr/>
            </a:pPr>
            <a:r>
              <a:rPr lang="fr-FR" b="1" dirty="0">
                <a:solidFill>
                  <a:prstClr val="black">
                    <a:lumMod val="65000"/>
                    <a:lumOff val="35000"/>
                  </a:prstClr>
                </a:solidFill>
                <a:latin typeface="Gill Sans MT" panose="020B0502020104020203"/>
                <a:ea typeface="+mn-ea"/>
                <a:cs typeface="+mn-cs"/>
              </a:rPr>
              <a:t>Le procédé de méthanisation </a:t>
            </a:r>
            <a:r>
              <a:rPr lang="fr-FR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Gill Sans MT" panose="020B0502020104020203"/>
                <a:ea typeface="+mn-ea"/>
                <a:cs typeface="+mn-cs"/>
              </a:rPr>
              <a:t>Valorga</a:t>
            </a:r>
            <a:endParaRPr lang="fr-FR" b="1" dirty="0">
              <a:solidFill>
                <a:prstClr val="black">
                  <a:lumMod val="65000"/>
                  <a:lumOff val="35000"/>
                </a:prstClr>
              </a:solidFill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7597" y="105537"/>
            <a:ext cx="936104" cy="1515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2731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29" t="28750" r="18082" b="25380"/>
          <a:stretch/>
        </p:blipFill>
        <p:spPr>
          <a:xfrm>
            <a:off x="-1370428" y="779145"/>
            <a:ext cx="14184923" cy="5532560"/>
          </a:xfrm>
          <a:prstGeom prst="parallelogram">
            <a:avLst>
              <a:gd name="adj" fmla="val 9719"/>
            </a:avLst>
          </a:prstGeom>
        </p:spPr>
      </p:pic>
      <p:sp>
        <p:nvSpPr>
          <p:cNvPr id="8" name="Titre 1"/>
          <p:cNvSpPr txBox="1">
            <a:spLocks/>
          </p:cNvSpPr>
          <p:nvPr/>
        </p:nvSpPr>
        <p:spPr>
          <a:xfrm>
            <a:off x="1775520" y="632115"/>
            <a:ext cx="9001766" cy="1462749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dist="38100" dir="3720000" algn="ctr" rotWithShape="0">
              <a:schemeClr val="bg1">
                <a:alpha val="87000"/>
              </a:schemeClr>
            </a:outerShdw>
            <a:softEdge rad="203200"/>
          </a:effectLst>
        </p:spPr>
        <p:txBody>
          <a:bodyPr vert="horz" lIns="74295" tIns="37148" rIns="74295" bIns="37148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361950" defTabSz="371475" fontAlgn="base">
              <a:spcAft>
                <a:spcPct val="0"/>
              </a:spcAft>
              <a:defRPr/>
            </a:pPr>
            <a:endParaRPr lang="fr-FR" b="1" dirty="0">
              <a:solidFill>
                <a:prstClr val="black">
                  <a:lumMod val="65000"/>
                  <a:lumOff val="35000"/>
                </a:prstClr>
              </a:solidFill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0" name="Organigramme : Alternative 9"/>
          <p:cNvSpPr/>
          <p:nvPr/>
        </p:nvSpPr>
        <p:spPr>
          <a:xfrm>
            <a:off x="5901138" y="317202"/>
            <a:ext cx="5993943" cy="937305"/>
          </a:xfrm>
          <a:prstGeom prst="flowChartAlternateProcess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71475">
              <a:defRPr/>
            </a:pPr>
            <a:r>
              <a:rPr lang="fr-FR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Préparation CSR OMR + Tout venant préparés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5937188" y="1320581"/>
            <a:ext cx="5957892" cy="1548565"/>
          </a:xfrm>
          <a:prstGeom prst="rect">
            <a:avLst/>
          </a:prstGeom>
          <a:solidFill>
            <a:schemeClr val="bg1">
              <a:alpha val="36000"/>
            </a:schemeClr>
          </a:solidFill>
        </p:spPr>
        <p:txBody>
          <a:bodyPr wrap="square" rtlCol="0">
            <a:spAutoFit/>
          </a:bodyPr>
          <a:lstStyle/>
          <a:p>
            <a:pPr marL="232172" indent="-232172" defTabSz="371475">
              <a:buFont typeface="Arial" panose="020B0604020202020204" pitchFamily="34" charset="0"/>
              <a:buChar char="•"/>
              <a:defRPr/>
            </a:pPr>
            <a:r>
              <a:rPr lang="fr-FR" sz="2000" dirty="0">
                <a:solidFill>
                  <a:srgbClr val="37354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Préparation de combustibles à partir de </a:t>
            </a:r>
            <a:r>
              <a:rPr lang="fr-FR" sz="2000" dirty="0" err="1">
                <a:solidFill>
                  <a:srgbClr val="37354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digestats</a:t>
            </a:r>
            <a:r>
              <a:rPr lang="fr-FR" sz="2000" dirty="0">
                <a:solidFill>
                  <a:srgbClr val="37354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d’OMR et de tout venant </a:t>
            </a:r>
          </a:p>
          <a:p>
            <a:pPr marL="232172" indent="-232172" defTabSz="371475">
              <a:buFont typeface="Arial" panose="020B0604020202020204" pitchFamily="34" charset="0"/>
              <a:buChar char="•"/>
              <a:defRPr/>
            </a:pPr>
            <a:r>
              <a:rPr lang="fr-FR" sz="2000" dirty="0">
                <a:solidFill>
                  <a:srgbClr val="37354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Séchage à partir de la chaudière CSR in situ et opérations de tri automatisées </a:t>
            </a:r>
          </a:p>
          <a:p>
            <a:pPr marL="232172" indent="-232172" defTabSz="371475">
              <a:buFont typeface="Arial" panose="020B0604020202020204" pitchFamily="34" charset="0"/>
              <a:buChar char="•"/>
              <a:defRPr/>
            </a:pPr>
            <a:endParaRPr lang="fr-FR" sz="1463" dirty="0">
              <a:solidFill>
                <a:srgbClr val="373545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21645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899061" y="198250"/>
            <a:ext cx="6984793" cy="716603"/>
          </a:xfrm>
        </p:spPr>
        <p:txBody>
          <a:bodyPr>
            <a:normAutofit/>
          </a:bodyPr>
          <a:lstStyle/>
          <a:p>
            <a:pPr marL="361950" fontAlgn="base">
              <a:spcAft>
                <a:spcPct val="0"/>
              </a:spcAft>
            </a:pP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Gill Sans MT" panose="020B0502020104020203"/>
                <a:ea typeface="+mn-ea"/>
                <a:cs typeface="+mn-cs"/>
              </a:rPr>
              <a:t>Différentes qualités de CSR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6508907" y="3677005"/>
            <a:ext cx="1549807" cy="76764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 defTabSz="371475">
              <a:defRPr/>
            </a:pPr>
            <a:r>
              <a:rPr lang="fr-FR" sz="1300" dirty="0">
                <a:solidFill>
                  <a:srgbClr val="C00000"/>
                </a:solidFill>
                <a:latin typeface="Century Gothic" panose="020B0502020202020204" pitchFamily="34" charset="0"/>
                <a:cs typeface="Arial" pitchFamily="34" charset="0"/>
              </a:rPr>
              <a:t> </a:t>
            </a:r>
          </a:p>
          <a:p>
            <a:pPr algn="ctr" defTabSz="371475">
              <a:defRPr/>
            </a:pPr>
            <a:endParaRPr lang="fr-FR" sz="1544" dirty="0">
              <a:solidFill>
                <a:srgbClr val="C00000"/>
              </a:solidFill>
              <a:latin typeface="Century Gothic" panose="020B0502020202020204" pitchFamily="34" charset="0"/>
              <a:cs typeface="Arial" pitchFamily="34" charset="0"/>
            </a:endParaRPr>
          </a:p>
          <a:p>
            <a:pPr algn="ctr" defTabSz="371475">
              <a:spcAft>
                <a:spcPts val="975"/>
              </a:spcAft>
              <a:defRPr/>
            </a:pPr>
            <a:endParaRPr lang="fr-FR" sz="1544" dirty="0">
              <a:solidFill>
                <a:srgbClr val="C00000"/>
              </a:solidFill>
              <a:latin typeface="Century Gothic" panose="020B0502020202020204" pitchFamily="34" charset="0"/>
              <a:cs typeface="Arial" pitchFamily="34" charset="0"/>
            </a:endParaRPr>
          </a:p>
        </p:txBody>
      </p:sp>
      <p:grpSp>
        <p:nvGrpSpPr>
          <p:cNvPr id="5" name="Groupe 4"/>
          <p:cNvGrpSpPr/>
          <p:nvPr/>
        </p:nvGrpSpPr>
        <p:grpSpPr>
          <a:xfrm>
            <a:off x="5975483" y="1987434"/>
            <a:ext cx="2348642" cy="1037401"/>
            <a:chOff x="6522155" y="1340768"/>
            <a:chExt cx="2890637" cy="1276801"/>
          </a:xfrm>
        </p:grpSpPr>
        <p:sp>
          <p:nvSpPr>
            <p:cNvPr id="6" name="AutoShape 21"/>
            <p:cNvSpPr>
              <a:spLocks noChangeArrowheads="1"/>
            </p:cNvSpPr>
            <p:nvPr/>
          </p:nvSpPr>
          <p:spPr bwMode="auto">
            <a:xfrm rot="16200000">
              <a:off x="6710223" y="1363411"/>
              <a:ext cx="253176" cy="629312"/>
            </a:xfrm>
            <a:prstGeom prst="downArrow">
              <a:avLst>
                <a:gd name="adj1" fmla="val 29768"/>
                <a:gd name="adj2" fmla="val 75332"/>
              </a:avLst>
            </a:prstGeom>
            <a:solidFill>
              <a:srgbClr val="C00000"/>
            </a:solidFill>
            <a:ln>
              <a:solidFill>
                <a:schemeClr val="bg1"/>
              </a:solidFill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lIns="38025" rIns="38025" anchor="ctr">
              <a:sp3d prstMaterial="dkEdge"/>
            </a:bodyPr>
            <a:lstStyle/>
            <a:p>
              <a:pPr algn="ctr" defTabSz="371475">
                <a:tabLst>
                  <a:tab pos="221853" algn="l"/>
                  <a:tab pos="505619" algn="l"/>
                  <a:tab pos="798414" algn="l"/>
                  <a:tab pos="1240830" algn="l"/>
                </a:tabLst>
                <a:defRPr/>
              </a:pPr>
              <a:endParaRPr lang="fr-FR" sz="1138" b="1" dirty="0">
                <a:solidFill>
                  <a:srgbClr val="99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endParaRPr>
            </a:p>
          </p:txBody>
        </p:sp>
        <p:sp>
          <p:nvSpPr>
            <p:cNvPr id="7" name="ZoneTexte 6"/>
            <p:cNvSpPr txBox="1"/>
            <p:nvPr/>
          </p:nvSpPr>
          <p:spPr>
            <a:xfrm>
              <a:off x="7242234" y="1340768"/>
              <a:ext cx="2170558" cy="482972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/>
            <a:p>
              <a:pPr algn="ctr" defTabSz="371475">
                <a:defRPr/>
              </a:pPr>
              <a:r>
                <a:rPr lang="fr-FR" sz="975" dirty="0">
                  <a:solidFill>
                    <a:srgbClr val="C00000"/>
                  </a:solidFill>
                  <a:latin typeface="Century Gothic" panose="020B0502020202020204" pitchFamily="34" charset="0"/>
                  <a:cs typeface="Arial" pitchFamily="34" charset="0"/>
                </a:rPr>
                <a:t>CSR cimentier tuyère </a:t>
              </a:r>
            </a:p>
            <a:p>
              <a:pPr algn="ctr" defTabSz="371475">
                <a:defRPr/>
              </a:pPr>
              <a:r>
                <a:rPr lang="fr-FR" sz="975" dirty="0">
                  <a:solidFill>
                    <a:srgbClr val="C00000"/>
                  </a:solidFill>
                  <a:latin typeface="Century Gothic" panose="020B0502020202020204" pitchFamily="34" charset="0"/>
                  <a:cs typeface="Arial" pitchFamily="34" charset="0"/>
                </a:rPr>
                <a:t>&gt; 20 MJ</a:t>
              </a:r>
            </a:p>
          </p:txBody>
        </p:sp>
        <p:sp>
          <p:nvSpPr>
            <p:cNvPr id="8" name="ZoneTexte 7"/>
            <p:cNvSpPr txBox="1"/>
            <p:nvPr/>
          </p:nvSpPr>
          <p:spPr>
            <a:xfrm>
              <a:off x="7236080" y="2134597"/>
              <a:ext cx="2176712" cy="482972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/>
            <a:p>
              <a:pPr algn="ctr" defTabSz="371475">
                <a:defRPr/>
              </a:pPr>
              <a:r>
                <a:rPr lang="fr-FR" sz="975" dirty="0">
                  <a:solidFill>
                    <a:srgbClr val="C00000"/>
                  </a:solidFill>
                  <a:latin typeface="Century Gothic" panose="020B0502020202020204" pitchFamily="34" charset="0"/>
                  <a:cs typeface="Arial" pitchFamily="34" charset="0"/>
                </a:rPr>
                <a:t>CSR cimentier pré-calcination &gt; 16 MJ</a:t>
              </a:r>
            </a:p>
          </p:txBody>
        </p:sp>
        <p:sp>
          <p:nvSpPr>
            <p:cNvPr id="9" name="AutoShape 21"/>
            <p:cNvSpPr>
              <a:spLocks noChangeArrowheads="1"/>
            </p:cNvSpPr>
            <p:nvPr/>
          </p:nvSpPr>
          <p:spPr bwMode="auto">
            <a:xfrm rot="16200000">
              <a:off x="6710223" y="2104901"/>
              <a:ext cx="253176" cy="629312"/>
            </a:xfrm>
            <a:prstGeom prst="downArrow">
              <a:avLst>
                <a:gd name="adj1" fmla="val 29768"/>
                <a:gd name="adj2" fmla="val 75332"/>
              </a:avLst>
            </a:prstGeom>
            <a:solidFill>
              <a:srgbClr val="C00000"/>
            </a:solidFill>
            <a:ln>
              <a:solidFill>
                <a:schemeClr val="bg1"/>
              </a:solidFill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lIns="38025" rIns="38025" anchor="ctr">
              <a:sp3d prstMaterial="dkEdge"/>
            </a:bodyPr>
            <a:lstStyle/>
            <a:p>
              <a:pPr algn="ctr" defTabSz="371475">
                <a:tabLst>
                  <a:tab pos="221853" algn="l"/>
                  <a:tab pos="505619" algn="l"/>
                  <a:tab pos="798414" algn="l"/>
                  <a:tab pos="1240830" algn="l"/>
                </a:tabLst>
                <a:defRPr/>
              </a:pPr>
              <a:endParaRPr lang="fr-FR" sz="1138" b="1" dirty="0">
                <a:solidFill>
                  <a:srgbClr val="99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0" name="Groupe 9"/>
          <p:cNvGrpSpPr/>
          <p:nvPr/>
        </p:nvGrpSpPr>
        <p:grpSpPr>
          <a:xfrm>
            <a:off x="3345487" y="2987026"/>
            <a:ext cx="582268" cy="526558"/>
            <a:chOff x="2915816" y="3049215"/>
            <a:chExt cx="716638" cy="648071"/>
          </a:xfrm>
        </p:grpSpPr>
        <p:pic>
          <p:nvPicPr>
            <p:cNvPr id="11" name="Image 1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7969" y="3049215"/>
              <a:ext cx="304485" cy="48008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" name="AutoShape 21"/>
            <p:cNvSpPr>
              <a:spLocks noChangeArrowheads="1"/>
            </p:cNvSpPr>
            <p:nvPr/>
          </p:nvSpPr>
          <p:spPr bwMode="auto">
            <a:xfrm rot="10800000">
              <a:off x="2915816" y="3078813"/>
              <a:ext cx="360038" cy="618473"/>
            </a:xfrm>
            <a:prstGeom prst="downArrow">
              <a:avLst>
                <a:gd name="adj1" fmla="val 29768"/>
                <a:gd name="adj2" fmla="val 75332"/>
              </a:avLst>
            </a:prstGeom>
            <a:solidFill>
              <a:srgbClr val="FFFF00"/>
            </a:solidFill>
            <a:ln>
              <a:solidFill>
                <a:schemeClr val="bg1"/>
              </a:solidFill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lIns="38025" rIns="38025" anchor="ctr">
              <a:sp3d prstMaterial="dkEdge"/>
            </a:bodyPr>
            <a:lstStyle/>
            <a:p>
              <a:pPr algn="ctr" defTabSz="371475">
                <a:tabLst>
                  <a:tab pos="221853" algn="l"/>
                  <a:tab pos="505619" algn="l"/>
                  <a:tab pos="798414" algn="l"/>
                  <a:tab pos="1240830" algn="l"/>
                </a:tabLst>
                <a:defRPr/>
              </a:pPr>
              <a:endParaRPr lang="fr-FR" sz="1138" b="1" dirty="0">
                <a:solidFill>
                  <a:srgbClr val="99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3" name="Groupe 12"/>
          <p:cNvGrpSpPr/>
          <p:nvPr/>
        </p:nvGrpSpPr>
        <p:grpSpPr>
          <a:xfrm>
            <a:off x="3381519" y="4210681"/>
            <a:ext cx="546236" cy="458350"/>
            <a:chOff x="2982862" y="4555251"/>
            <a:chExt cx="672290" cy="564123"/>
          </a:xfrm>
        </p:grpSpPr>
        <p:sp>
          <p:nvSpPr>
            <p:cNvPr id="14" name="AutoShape 21"/>
            <p:cNvSpPr>
              <a:spLocks noChangeArrowheads="1"/>
            </p:cNvSpPr>
            <p:nvPr/>
          </p:nvSpPr>
          <p:spPr bwMode="auto">
            <a:xfrm rot="10800000" flipV="1">
              <a:off x="2982862" y="4555251"/>
              <a:ext cx="292993" cy="564123"/>
            </a:xfrm>
            <a:prstGeom prst="downArrow">
              <a:avLst>
                <a:gd name="adj1" fmla="val 29768"/>
                <a:gd name="adj2" fmla="val 75332"/>
              </a:avLst>
            </a:prstGeom>
            <a:solidFill>
              <a:srgbClr val="FFFF00"/>
            </a:solidFill>
            <a:ln>
              <a:solidFill>
                <a:schemeClr val="bg1"/>
              </a:solidFill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lIns="38025" rIns="38025" anchor="ctr">
              <a:sp3d prstMaterial="dkEdge"/>
            </a:bodyPr>
            <a:lstStyle/>
            <a:p>
              <a:pPr algn="ctr" defTabSz="371475">
                <a:tabLst>
                  <a:tab pos="221853" algn="l"/>
                  <a:tab pos="505619" algn="l"/>
                  <a:tab pos="798414" algn="l"/>
                  <a:tab pos="1240830" algn="l"/>
                </a:tabLst>
                <a:defRPr/>
              </a:pPr>
              <a:endParaRPr lang="fr-FR" sz="1138" b="1" dirty="0">
                <a:solidFill>
                  <a:srgbClr val="99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endParaRPr>
            </a:p>
          </p:txBody>
        </p:sp>
        <p:pic>
          <p:nvPicPr>
            <p:cNvPr id="15" name="Image 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0667" y="4633391"/>
              <a:ext cx="304485" cy="48008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6" name="Groupe 15"/>
          <p:cNvGrpSpPr/>
          <p:nvPr/>
        </p:nvGrpSpPr>
        <p:grpSpPr>
          <a:xfrm>
            <a:off x="2869621" y="3412615"/>
            <a:ext cx="3147124" cy="1216235"/>
            <a:chOff x="2642831" y="3284984"/>
            <a:chExt cx="3873383" cy="1646595"/>
          </a:xfrm>
        </p:grpSpPr>
        <p:sp>
          <p:nvSpPr>
            <p:cNvPr id="17" name="ZoneTexte 16"/>
            <p:cNvSpPr txBox="1"/>
            <p:nvPr/>
          </p:nvSpPr>
          <p:spPr>
            <a:xfrm>
              <a:off x="2642831" y="3659310"/>
              <a:ext cx="1186267" cy="362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71475">
                <a:defRPr/>
              </a:pPr>
              <a:r>
                <a:rPr lang="fr-FR" sz="1138" dirty="0">
                  <a:solidFill>
                    <a:prstClr val="black"/>
                  </a:solidFill>
                  <a:latin typeface="Century Gothic" panose="020B0502020202020204" pitchFamily="34" charset="0"/>
                  <a:cs typeface="Arial" pitchFamily="34" charset="0"/>
                </a:rPr>
                <a:t>Chaleur</a:t>
              </a:r>
            </a:p>
          </p:txBody>
        </p:sp>
        <p:grpSp>
          <p:nvGrpSpPr>
            <p:cNvPr id="18" name="Groupe 17"/>
            <p:cNvGrpSpPr/>
            <p:nvPr/>
          </p:nvGrpSpPr>
          <p:grpSpPr>
            <a:xfrm>
              <a:off x="4427984" y="3284984"/>
              <a:ext cx="2088230" cy="1184807"/>
              <a:chOff x="2987614" y="3807976"/>
              <a:chExt cx="1661771" cy="904394"/>
            </a:xfrm>
          </p:grpSpPr>
          <p:sp>
            <p:nvSpPr>
              <p:cNvPr id="21" name="Flèche droite 20"/>
              <p:cNvSpPr/>
              <p:nvPr/>
            </p:nvSpPr>
            <p:spPr>
              <a:xfrm rot="5400000">
                <a:off x="2837121" y="4246502"/>
                <a:ext cx="616362" cy="315374"/>
              </a:xfrm>
              <a:prstGeom prst="rightArrow">
                <a:avLst>
                  <a:gd name="adj1" fmla="val 100000"/>
                  <a:gd name="adj2" fmla="val 50000"/>
                </a:avLst>
              </a:prstGeom>
              <a:gradFill flip="none" rotWithShape="1">
                <a:gsLst>
                  <a:gs pos="0">
                    <a:schemeClr val="accent6">
                      <a:lumMod val="5000"/>
                      <a:lumOff val="95000"/>
                    </a:schemeClr>
                  </a:gs>
                  <a:gs pos="100000">
                    <a:srgbClr val="89274F">
                      <a:alpha val="43000"/>
                    </a:srgbClr>
                  </a:gs>
                </a:gsLst>
                <a:lin ang="0" scaled="1"/>
                <a:tileRect/>
              </a:gra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71475">
                  <a:defRPr/>
                </a:pPr>
                <a:endParaRPr lang="fr-FR" sz="1463">
                  <a:solidFill>
                    <a:prstClr val="white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2987614" y="3807976"/>
                <a:ext cx="1169406" cy="288032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6">
                      <a:lumMod val="5000"/>
                      <a:lumOff val="95000"/>
                    </a:schemeClr>
                  </a:gs>
                  <a:gs pos="74000">
                    <a:srgbClr val="89274F">
                      <a:alpha val="89000"/>
                    </a:srgbClr>
                  </a:gs>
                  <a:gs pos="100000">
                    <a:srgbClr val="89274F">
                      <a:alpha val="67000"/>
                    </a:srgbClr>
                  </a:gs>
                </a:gsLst>
                <a:lin ang="16200000" scaled="1"/>
                <a:tileRect/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71475">
                  <a:defRPr/>
                </a:pPr>
                <a:r>
                  <a:rPr lang="fr-FR" sz="1138" dirty="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Chaudière</a:t>
                </a:r>
              </a:p>
            </p:txBody>
          </p:sp>
          <p:sp>
            <p:nvSpPr>
              <p:cNvPr id="23" name="Triangle isocèle 22"/>
              <p:cNvSpPr/>
              <p:nvPr/>
            </p:nvSpPr>
            <p:spPr>
              <a:xfrm rot="10800000">
                <a:off x="3373885" y="4096008"/>
                <a:ext cx="218762" cy="186076"/>
              </a:xfrm>
              <a:prstGeom prst="triangl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71475">
                  <a:defRPr/>
                </a:pPr>
                <a:endParaRPr lang="fr-FR" sz="1463">
                  <a:solidFill>
                    <a:prstClr val="white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24" name="Triangle isocèle 23"/>
              <p:cNvSpPr/>
              <p:nvPr/>
            </p:nvSpPr>
            <p:spPr>
              <a:xfrm rot="10800000">
                <a:off x="3589910" y="4096008"/>
                <a:ext cx="218762" cy="186076"/>
              </a:xfrm>
              <a:prstGeom prst="triangl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71475">
                  <a:defRPr/>
                </a:pPr>
                <a:endParaRPr lang="fr-FR" sz="1463">
                  <a:solidFill>
                    <a:prstClr val="white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25" name="Triangle isocèle 24"/>
              <p:cNvSpPr/>
              <p:nvPr/>
            </p:nvSpPr>
            <p:spPr>
              <a:xfrm rot="10800000">
                <a:off x="3795356" y="4096008"/>
                <a:ext cx="218762" cy="186076"/>
              </a:xfrm>
              <a:prstGeom prst="triangl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71475">
                  <a:defRPr/>
                </a:pPr>
                <a:endParaRPr lang="fr-FR" sz="1463">
                  <a:solidFill>
                    <a:prstClr val="white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4275150" y="3807976"/>
                <a:ext cx="374235" cy="474108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6">
                      <a:lumMod val="5000"/>
                      <a:lumOff val="95000"/>
                    </a:schemeClr>
                  </a:gs>
                  <a:gs pos="100000">
                    <a:srgbClr val="89274F"/>
                  </a:gs>
                </a:gsLst>
                <a:lin ang="16200000" scaled="1"/>
                <a:tileRect/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71475">
                  <a:defRPr/>
                </a:pPr>
                <a:r>
                  <a:rPr lang="en-US" sz="1138" dirty="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TF</a:t>
                </a:r>
                <a:endParaRPr lang="fr-FR" sz="1138" dirty="0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4076060" y="4096008"/>
                <a:ext cx="80960" cy="18607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6">
                      <a:lumMod val="5000"/>
                      <a:lumOff val="95000"/>
                    </a:schemeClr>
                  </a:gs>
                  <a:gs pos="100000">
                    <a:srgbClr val="89274F">
                      <a:alpha val="50000"/>
                    </a:srgbClr>
                  </a:gs>
                </a:gsLst>
                <a:lin ang="5400000" scaled="1"/>
                <a:tileRect/>
              </a:gra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71475">
                  <a:defRPr/>
                </a:pPr>
                <a:endParaRPr lang="fr-FR" sz="1463">
                  <a:solidFill>
                    <a:prstClr val="white"/>
                  </a:solidFill>
                  <a:latin typeface="Century Gothic" panose="020B0502020202020204" pitchFamily="34" charset="0"/>
                </a:endParaRPr>
              </a:p>
            </p:txBody>
          </p:sp>
          <p:cxnSp>
            <p:nvCxnSpPr>
              <p:cNvPr id="28" name="Connecteur droit 27"/>
              <p:cNvCxnSpPr/>
              <p:nvPr/>
            </p:nvCxnSpPr>
            <p:spPr>
              <a:xfrm>
                <a:off x="2997503" y="4096008"/>
                <a:ext cx="297180" cy="0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Connecteur droit 28"/>
              <p:cNvCxnSpPr>
                <a:endCxn id="25" idx="2"/>
              </p:cNvCxnSpPr>
              <p:nvPr/>
            </p:nvCxnSpPr>
            <p:spPr>
              <a:xfrm>
                <a:off x="3384218" y="4096008"/>
                <a:ext cx="629900" cy="0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Connecteur droit 29"/>
              <p:cNvCxnSpPr/>
              <p:nvPr/>
            </p:nvCxnSpPr>
            <p:spPr>
              <a:xfrm flipV="1">
                <a:off x="4083680" y="4095641"/>
                <a:ext cx="65906" cy="367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Rectangle 30"/>
              <p:cNvSpPr/>
              <p:nvPr/>
            </p:nvSpPr>
            <p:spPr>
              <a:xfrm>
                <a:off x="3078221" y="4531543"/>
                <a:ext cx="149658" cy="45720"/>
              </a:xfrm>
              <a:prstGeom prst="rect">
                <a:avLst/>
              </a:prstGeom>
              <a:solidFill>
                <a:srgbClr val="89274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71475">
                  <a:defRPr/>
                </a:pPr>
                <a:endParaRPr lang="fr-FR" sz="1463">
                  <a:solidFill>
                    <a:prstClr val="white"/>
                  </a:solidFill>
                  <a:latin typeface="Century Gothic" panose="020B0502020202020204" pitchFamily="34" charset="0"/>
                </a:endParaRPr>
              </a:p>
            </p:txBody>
          </p:sp>
        </p:grpSp>
        <p:sp>
          <p:nvSpPr>
            <p:cNvPr id="19" name="AutoShape 21"/>
            <p:cNvSpPr>
              <a:spLocks noChangeArrowheads="1"/>
            </p:cNvSpPr>
            <p:nvPr/>
          </p:nvSpPr>
          <p:spPr bwMode="auto">
            <a:xfrm rot="16200000" flipV="1">
              <a:off x="3884247" y="3605345"/>
              <a:ext cx="343223" cy="456216"/>
            </a:xfrm>
            <a:prstGeom prst="downArrow">
              <a:avLst>
                <a:gd name="adj1" fmla="val 29768"/>
                <a:gd name="adj2" fmla="val 75332"/>
              </a:avLst>
            </a:prstGeom>
            <a:solidFill>
              <a:srgbClr val="FFFF00"/>
            </a:solidFill>
            <a:ln>
              <a:solidFill>
                <a:schemeClr val="bg1"/>
              </a:solidFill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lIns="38025" rIns="38025" anchor="ctr">
              <a:sp3d prstMaterial="dkEdge"/>
            </a:bodyPr>
            <a:lstStyle/>
            <a:p>
              <a:pPr algn="ctr" defTabSz="371475">
                <a:tabLst>
                  <a:tab pos="221853" algn="l"/>
                  <a:tab pos="505619" algn="l"/>
                  <a:tab pos="798414" algn="l"/>
                  <a:tab pos="1240830" algn="l"/>
                </a:tabLst>
                <a:defRPr/>
              </a:pPr>
              <a:endParaRPr lang="fr-FR" sz="1138" b="1" dirty="0">
                <a:solidFill>
                  <a:srgbClr val="99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endParaRPr>
            </a:p>
          </p:txBody>
        </p:sp>
        <p:sp>
          <p:nvSpPr>
            <p:cNvPr id="20" name="ZoneTexte 19"/>
            <p:cNvSpPr txBox="1"/>
            <p:nvPr/>
          </p:nvSpPr>
          <p:spPr>
            <a:xfrm>
              <a:off x="4967605" y="4332425"/>
              <a:ext cx="1332587" cy="5991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71475">
                <a:defRPr/>
              </a:pPr>
              <a:r>
                <a:rPr lang="fr-FR" sz="1138" dirty="0">
                  <a:solidFill>
                    <a:prstClr val="black"/>
                  </a:solidFill>
                  <a:latin typeface="Century Gothic" panose="020B0502020202020204" pitchFamily="34" charset="0"/>
                  <a:cs typeface="Arial" pitchFamily="34" charset="0"/>
                </a:rPr>
                <a:t>Centrale CSR</a:t>
              </a:r>
            </a:p>
          </p:txBody>
        </p:sp>
      </p:grpSp>
      <p:sp>
        <p:nvSpPr>
          <p:cNvPr id="32" name="ZoneTexte 31"/>
          <p:cNvSpPr txBox="1"/>
          <p:nvPr/>
        </p:nvSpPr>
        <p:spPr>
          <a:xfrm>
            <a:off x="6523659" y="3480537"/>
            <a:ext cx="1809595" cy="96770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 defTabSz="371475">
              <a:defRPr/>
            </a:pPr>
            <a:r>
              <a:rPr lang="fr-FR" sz="1300" dirty="0">
                <a:solidFill>
                  <a:srgbClr val="C00000"/>
                </a:solidFill>
                <a:latin typeface="Century Gothic" panose="020B0502020202020204" pitchFamily="34" charset="0"/>
                <a:cs typeface="Arial" pitchFamily="34" charset="0"/>
              </a:rPr>
              <a:t> Mix Energétique chaudière interne</a:t>
            </a:r>
          </a:p>
          <a:p>
            <a:pPr algn="ctr" defTabSz="371475">
              <a:defRPr/>
            </a:pPr>
            <a:endParaRPr lang="fr-FR" sz="1544" dirty="0">
              <a:solidFill>
                <a:srgbClr val="C00000"/>
              </a:solidFill>
              <a:latin typeface="Century Gothic" panose="020B0502020202020204" pitchFamily="34" charset="0"/>
              <a:cs typeface="Arial" pitchFamily="34" charset="0"/>
            </a:endParaRPr>
          </a:p>
          <a:p>
            <a:pPr algn="ctr" defTabSz="371475">
              <a:spcAft>
                <a:spcPts val="975"/>
              </a:spcAft>
              <a:defRPr/>
            </a:pPr>
            <a:endParaRPr lang="fr-FR" sz="1544" dirty="0">
              <a:solidFill>
                <a:srgbClr val="C00000"/>
              </a:solidFill>
              <a:latin typeface="Century Gothic" panose="020B0502020202020204" pitchFamily="34" charset="0"/>
              <a:cs typeface="Arial" pitchFamily="34" charset="0"/>
            </a:endParaRPr>
          </a:p>
        </p:txBody>
      </p:sp>
      <p:sp>
        <p:nvSpPr>
          <p:cNvPr id="33" name="Flèche gauche 32"/>
          <p:cNvSpPr/>
          <p:nvPr/>
        </p:nvSpPr>
        <p:spPr>
          <a:xfrm>
            <a:off x="6048855" y="3912712"/>
            <a:ext cx="421439" cy="27358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71475">
              <a:defRPr/>
            </a:pPr>
            <a:endParaRPr lang="fr-FR" sz="1463">
              <a:solidFill>
                <a:prstClr val="white"/>
              </a:solidFill>
              <a:latin typeface="Gill Sans MT" panose="020B0502020104020203"/>
            </a:endParaRPr>
          </a:p>
        </p:txBody>
      </p:sp>
      <p:grpSp>
        <p:nvGrpSpPr>
          <p:cNvPr id="34" name="Groupe 33"/>
          <p:cNvGrpSpPr/>
          <p:nvPr/>
        </p:nvGrpSpPr>
        <p:grpSpPr>
          <a:xfrm>
            <a:off x="1223220" y="1628403"/>
            <a:ext cx="4757393" cy="1260019"/>
            <a:chOff x="595267" y="1377063"/>
            <a:chExt cx="5855253" cy="1550793"/>
          </a:xfrm>
        </p:grpSpPr>
        <p:sp>
          <p:nvSpPr>
            <p:cNvPr id="35" name="ZoneTexte 34"/>
            <p:cNvSpPr txBox="1"/>
            <p:nvPr/>
          </p:nvSpPr>
          <p:spPr>
            <a:xfrm>
              <a:off x="4477841" y="1377063"/>
              <a:ext cx="1972679" cy="5446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71475">
                <a:defRPr/>
              </a:pPr>
              <a:r>
                <a:rPr lang="fr-FR" sz="1138" dirty="0">
                  <a:solidFill>
                    <a:prstClr val="black"/>
                  </a:solidFill>
                  <a:latin typeface="Century Gothic" panose="020B0502020202020204" pitchFamily="34" charset="0"/>
                  <a:cs typeface="Arial" pitchFamily="34" charset="0"/>
                </a:rPr>
                <a:t>Tri granulométrique + aéraulique</a:t>
              </a:r>
            </a:p>
          </p:txBody>
        </p:sp>
        <p:grpSp>
          <p:nvGrpSpPr>
            <p:cNvPr id="36" name="Groupe 35"/>
            <p:cNvGrpSpPr/>
            <p:nvPr/>
          </p:nvGrpSpPr>
          <p:grpSpPr>
            <a:xfrm>
              <a:off x="595267" y="1458907"/>
              <a:ext cx="5560909" cy="1468949"/>
              <a:chOff x="595267" y="980728"/>
              <a:chExt cx="5560909" cy="1468949"/>
            </a:xfrm>
          </p:grpSpPr>
          <p:sp>
            <p:nvSpPr>
              <p:cNvPr id="37" name="ZoneTexte 36"/>
              <p:cNvSpPr txBox="1"/>
              <p:nvPr/>
            </p:nvSpPr>
            <p:spPr>
              <a:xfrm>
                <a:off x="595267" y="1078614"/>
                <a:ext cx="1485693" cy="4829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371475">
                  <a:defRPr/>
                </a:pPr>
                <a:r>
                  <a:rPr lang="fr-FR" sz="975" dirty="0" err="1">
                    <a:solidFill>
                      <a:srgbClr val="58B6C0"/>
                    </a:solidFill>
                    <a:latin typeface="Century Gothic" panose="020B0502020202020204" pitchFamily="34" charset="0"/>
                    <a:cs typeface="Arial" pitchFamily="34" charset="0"/>
                  </a:rPr>
                  <a:t>Pressat</a:t>
                </a:r>
                <a:r>
                  <a:rPr lang="fr-FR" sz="975" dirty="0">
                    <a:solidFill>
                      <a:srgbClr val="58B6C0"/>
                    </a:solidFill>
                    <a:latin typeface="Century Gothic" panose="020B0502020202020204" pitchFamily="34" charset="0"/>
                    <a:cs typeface="Arial" pitchFamily="34" charset="0"/>
                  </a:rPr>
                  <a:t> déshydraté</a:t>
                </a:r>
              </a:p>
            </p:txBody>
          </p:sp>
          <p:grpSp>
            <p:nvGrpSpPr>
              <p:cNvPr id="38" name="Groupe 37"/>
              <p:cNvGrpSpPr/>
              <p:nvPr/>
            </p:nvGrpSpPr>
            <p:grpSpPr>
              <a:xfrm>
                <a:off x="1241994" y="980728"/>
                <a:ext cx="4914182" cy="1468949"/>
                <a:chOff x="1241994" y="980728"/>
                <a:chExt cx="4914182" cy="1468949"/>
              </a:xfrm>
            </p:grpSpPr>
            <p:grpSp>
              <p:nvGrpSpPr>
                <p:cNvPr id="39" name="Groupe 38"/>
                <p:cNvGrpSpPr/>
                <p:nvPr/>
              </p:nvGrpSpPr>
              <p:grpSpPr>
                <a:xfrm>
                  <a:off x="2383799" y="1584017"/>
                  <a:ext cx="1468121" cy="637643"/>
                  <a:chOff x="2505284" y="1318892"/>
                  <a:chExt cx="1468121" cy="637643"/>
                </a:xfr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grpSpPr>
              <p:sp>
                <p:nvSpPr>
                  <p:cNvPr id="66" name="Rectangle 65"/>
                  <p:cNvSpPr/>
                  <p:nvPr/>
                </p:nvSpPr>
                <p:spPr>
                  <a:xfrm>
                    <a:off x="2505285" y="1412776"/>
                    <a:ext cx="1468120" cy="54375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371475">
                      <a:defRPr/>
                    </a:pPr>
                    <a:endParaRPr lang="fr-FR" sz="1463">
                      <a:solidFill>
                        <a:prstClr val="white"/>
                      </a:solidFill>
                      <a:latin typeface="Century Gothic" panose="020B0502020202020204" pitchFamily="34" charset="0"/>
                    </a:endParaRPr>
                  </a:p>
                </p:txBody>
              </p:sp>
              <p:sp>
                <p:nvSpPr>
                  <p:cNvPr id="67" name="Rectangle 66"/>
                  <p:cNvSpPr/>
                  <p:nvPr/>
                </p:nvSpPr>
                <p:spPr>
                  <a:xfrm>
                    <a:off x="2505284" y="1559621"/>
                    <a:ext cx="1468119" cy="396914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371475">
                      <a:defRPr/>
                    </a:pPr>
                    <a:endParaRPr lang="fr-FR" sz="1463">
                      <a:solidFill>
                        <a:prstClr val="white"/>
                      </a:solidFill>
                      <a:latin typeface="Century Gothic" panose="020B0502020202020204" pitchFamily="34" charset="0"/>
                    </a:endParaRPr>
                  </a:p>
                </p:txBody>
              </p:sp>
              <p:sp>
                <p:nvSpPr>
                  <p:cNvPr id="68" name="Chevron 67"/>
                  <p:cNvSpPr/>
                  <p:nvPr/>
                </p:nvSpPr>
                <p:spPr>
                  <a:xfrm rot="5400000" flipH="1">
                    <a:off x="3145460" y="678717"/>
                    <a:ext cx="187768" cy="1468118"/>
                  </a:xfrm>
                  <a:prstGeom prst="chevron">
                    <a:avLst>
                      <a:gd name="adj" fmla="val 50018"/>
                    </a:avLst>
                  </a:pr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371475">
                      <a:defRPr/>
                    </a:pPr>
                    <a:endParaRPr lang="fr-FR" sz="1463">
                      <a:solidFill>
                        <a:prstClr val="white"/>
                      </a:solidFill>
                      <a:latin typeface="Century Gothic" panose="020B0502020202020204" pitchFamily="34" charset="0"/>
                    </a:endParaRPr>
                  </a:p>
                </p:txBody>
              </p:sp>
              <p:sp>
                <p:nvSpPr>
                  <p:cNvPr id="69" name="Organigramme : Document 68"/>
                  <p:cNvSpPr/>
                  <p:nvPr/>
                </p:nvSpPr>
                <p:spPr>
                  <a:xfrm rot="10800000">
                    <a:off x="3632696" y="1667465"/>
                    <a:ext cx="288875" cy="240729"/>
                  </a:xfrm>
                  <a:prstGeom prst="flowChartDocument">
                    <a:avLst/>
                  </a:prstGeom>
                  <a:solidFill>
                    <a:schemeClr val="accent2">
                      <a:lumMod val="40000"/>
                      <a:lumOff val="60000"/>
                    </a:schemeClr>
                  </a:solidFill>
                  <a:ln>
                    <a:solidFill>
                      <a:schemeClr val="accent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 defTabSz="371475">
                      <a:defRPr/>
                    </a:pPr>
                    <a:endParaRPr lang="fr-FR" sz="1463">
                      <a:solidFill>
                        <a:prstClr val="black"/>
                      </a:solidFill>
                      <a:latin typeface="Century Gothic" panose="020B0502020202020204" pitchFamily="34" charset="0"/>
                    </a:endParaRPr>
                  </a:p>
                </p:txBody>
              </p:sp>
              <p:sp>
                <p:nvSpPr>
                  <p:cNvPr id="70" name="Organigramme : Document 69"/>
                  <p:cNvSpPr/>
                  <p:nvPr/>
                </p:nvSpPr>
                <p:spPr>
                  <a:xfrm rot="10800000">
                    <a:off x="3273501" y="1667465"/>
                    <a:ext cx="288875" cy="240729"/>
                  </a:xfrm>
                  <a:prstGeom prst="flowChartDocument">
                    <a:avLst/>
                  </a:prstGeom>
                  <a:solidFill>
                    <a:schemeClr val="accent2">
                      <a:lumMod val="40000"/>
                      <a:lumOff val="60000"/>
                    </a:schemeClr>
                  </a:solidFill>
                  <a:ln>
                    <a:solidFill>
                      <a:schemeClr val="accent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 defTabSz="371475">
                      <a:defRPr/>
                    </a:pPr>
                    <a:endParaRPr lang="fr-FR" sz="1463">
                      <a:solidFill>
                        <a:prstClr val="black"/>
                      </a:solidFill>
                      <a:latin typeface="Century Gothic" panose="020B0502020202020204" pitchFamily="34" charset="0"/>
                    </a:endParaRPr>
                  </a:p>
                </p:txBody>
              </p:sp>
              <p:sp>
                <p:nvSpPr>
                  <p:cNvPr id="71" name="Organigramme : Document 70"/>
                  <p:cNvSpPr/>
                  <p:nvPr/>
                </p:nvSpPr>
                <p:spPr>
                  <a:xfrm rot="10800000">
                    <a:off x="2912617" y="1667465"/>
                    <a:ext cx="288875" cy="240729"/>
                  </a:xfrm>
                  <a:prstGeom prst="flowChartDocument">
                    <a:avLst/>
                  </a:prstGeom>
                  <a:solidFill>
                    <a:schemeClr val="accent2">
                      <a:lumMod val="40000"/>
                      <a:lumOff val="60000"/>
                    </a:schemeClr>
                  </a:solidFill>
                  <a:ln>
                    <a:solidFill>
                      <a:schemeClr val="accent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 defTabSz="371475">
                      <a:defRPr/>
                    </a:pPr>
                    <a:endParaRPr lang="fr-FR" sz="1463">
                      <a:solidFill>
                        <a:prstClr val="black"/>
                      </a:solidFill>
                      <a:latin typeface="Century Gothic" panose="020B0502020202020204" pitchFamily="34" charset="0"/>
                    </a:endParaRPr>
                  </a:p>
                </p:txBody>
              </p:sp>
              <p:sp>
                <p:nvSpPr>
                  <p:cNvPr id="72" name="Organigramme : Document 71"/>
                  <p:cNvSpPr/>
                  <p:nvPr/>
                </p:nvSpPr>
                <p:spPr>
                  <a:xfrm rot="10800000">
                    <a:off x="2553421" y="1667465"/>
                    <a:ext cx="288875" cy="240729"/>
                  </a:xfrm>
                  <a:prstGeom prst="flowChartDocument">
                    <a:avLst/>
                  </a:prstGeom>
                  <a:solidFill>
                    <a:schemeClr val="accent2">
                      <a:lumMod val="40000"/>
                      <a:lumOff val="60000"/>
                    </a:schemeClr>
                  </a:solidFill>
                  <a:ln>
                    <a:solidFill>
                      <a:schemeClr val="accent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 defTabSz="371475">
                      <a:defRPr/>
                    </a:pPr>
                    <a:endParaRPr lang="fr-FR" sz="1463">
                      <a:solidFill>
                        <a:prstClr val="black"/>
                      </a:solidFill>
                      <a:latin typeface="Century Gothic" panose="020B0502020202020204" pitchFamily="34" charset="0"/>
                    </a:endParaRPr>
                  </a:p>
                </p:txBody>
              </p:sp>
            </p:grpSp>
            <p:sp>
              <p:nvSpPr>
                <p:cNvPr id="40" name="ZoneTexte 39"/>
                <p:cNvSpPr txBox="1"/>
                <p:nvPr/>
              </p:nvSpPr>
              <p:spPr>
                <a:xfrm>
                  <a:off x="2296163" y="980728"/>
                  <a:ext cx="1446896" cy="60608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371475">
                    <a:defRPr/>
                  </a:pPr>
                  <a:r>
                    <a:rPr lang="fr-FR" sz="1300" dirty="0">
                      <a:solidFill>
                        <a:prstClr val="black"/>
                      </a:solidFill>
                      <a:latin typeface="Century Gothic" panose="020B0502020202020204" pitchFamily="34" charset="0"/>
                      <a:cs typeface="Arial" pitchFamily="34" charset="0"/>
                    </a:rPr>
                    <a:t>4 tunnels de séchage</a:t>
                  </a:r>
                </a:p>
              </p:txBody>
            </p:sp>
            <p:grpSp>
              <p:nvGrpSpPr>
                <p:cNvPr id="41" name="Groupe 40"/>
                <p:cNvGrpSpPr/>
                <p:nvPr/>
              </p:nvGrpSpPr>
              <p:grpSpPr>
                <a:xfrm>
                  <a:off x="4642529" y="1777438"/>
                  <a:ext cx="721559" cy="528223"/>
                  <a:chOff x="4529363" y="4151757"/>
                  <a:chExt cx="971969" cy="664083"/>
                </a:xfrm>
              </p:grpSpPr>
              <p:sp>
                <p:nvSpPr>
                  <p:cNvPr id="58" name="Forme libre 57"/>
                  <p:cNvSpPr/>
                  <p:nvPr/>
                </p:nvSpPr>
                <p:spPr>
                  <a:xfrm>
                    <a:off x="4607560" y="4208780"/>
                    <a:ext cx="828040" cy="607060"/>
                  </a:xfrm>
                  <a:custGeom>
                    <a:avLst/>
                    <a:gdLst>
                      <a:gd name="connsiteX0" fmla="*/ 0 w 828040"/>
                      <a:gd name="connsiteY0" fmla="*/ 482600 h 607060"/>
                      <a:gd name="connsiteX1" fmla="*/ 50800 w 828040"/>
                      <a:gd name="connsiteY1" fmla="*/ 607060 h 607060"/>
                      <a:gd name="connsiteX2" fmla="*/ 807720 w 828040"/>
                      <a:gd name="connsiteY2" fmla="*/ 167640 h 607060"/>
                      <a:gd name="connsiteX3" fmla="*/ 828040 w 828040"/>
                      <a:gd name="connsiteY3" fmla="*/ 0 h 607060"/>
                      <a:gd name="connsiteX4" fmla="*/ 0 w 828040"/>
                      <a:gd name="connsiteY4" fmla="*/ 482600 h 6070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8040" h="607060">
                        <a:moveTo>
                          <a:pt x="0" y="482600"/>
                        </a:moveTo>
                        <a:lnTo>
                          <a:pt x="50800" y="607060"/>
                        </a:lnTo>
                        <a:lnTo>
                          <a:pt x="807720" y="167640"/>
                        </a:lnTo>
                        <a:lnTo>
                          <a:pt x="828040" y="0"/>
                        </a:lnTo>
                        <a:lnTo>
                          <a:pt x="0" y="482600"/>
                        </a:lnTo>
                        <a:close/>
                      </a:path>
                    </a:pathLst>
                  </a:custGeom>
                  <a:solidFill>
                    <a:schemeClr val="bg1">
                      <a:lumMod val="75000"/>
                    </a:schemeClr>
                  </a:solidFill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371475">
                      <a:defRPr/>
                    </a:pPr>
                    <a:endParaRPr lang="fr-FR" sz="1463" dirty="0">
                      <a:solidFill>
                        <a:prstClr val="white"/>
                      </a:solidFill>
                      <a:latin typeface="Century Gothic" panose="020B0502020202020204" pitchFamily="34" charset="0"/>
                    </a:endParaRPr>
                  </a:p>
                </p:txBody>
              </p:sp>
              <p:sp>
                <p:nvSpPr>
                  <p:cNvPr id="59" name="Rectangle à coins arrondis 58"/>
                  <p:cNvSpPr/>
                  <p:nvPr/>
                </p:nvSpPr>
                <p:spPr>
                  <a:xfrm rot="9000000" flipH="1" flipV="1">
                    <a:off x="4529363" y="4417076"/>
                    <a:ext cx="971969" cy="45719"/>
                  </a:xfrm>
                  <a:prstGeom prst="round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371475">
                      <a:defRPr/>
                    </a:pPr>
                    <a:endParaRPr lang="fr-FR" sz="1463">
                      <a:solidFill>
                        <a:prstClr val="white"/>
                      </a:solidFill>
                      <a:latin typeface="Century Gothic" panose="020B0502020202020204" pitchFamily="34" charset="0"/>
                    </a:endParaRPr>
                  </a:p>
                </p:txBody>
              </p:sp>
              <p:sp>
                <p:nvSpPr>
                  <p:cNvPr id="60" name="Rectangle à coins arrondis 59"/>
                  <p:cNvSpPr/>
                  <p:nvPr/>
                </p:nvSpPr>
                <p:spPr>
                  <a:xfrm rot="9000000" flipH="1">
                    <a:off x="4596813" y="4580836"/>
                    <a:ext cx="875175" cy="45719"/>
                  </a:xfrm>
                  <a:prstGeom prst="roundRect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371475">
                      <a:defRPr/>
                    </a:pPr>
                    <a:endParaRPr lang="fr-FR" sz="1463">
                      <a:solidFill>
                        <a:prstClr val="white"/>
                      </a:solidFill>
                      <a:latin typeface="Century Gothic" panose="020B0502020202020204" pitchFamily="34" charset="0"/>
                    </a:endParaRPr>
                  </a:p>
                </p:txBody>
              </p:sp>
              <p:sp>
                <p:nvSpPr>
                  <p:cNvPr id="61" name="Corde 60"/>
                  <p:cNvSpPr/>
                  <p:nvPr/>
                </p:nvSpPr>
                <p:spPr>
                  <a:xfrm rot="7200000">
                    <a:off x="5230318" y="4167942"/>
                    <a:ext cx="250438" cy="218068"/>
                  </a:xfrm>
                  <a:prstGeom prst="chord">
                    <a:avLst>
                      <a:gd name="adj1" fmla="val 3522118"/>
                      <a:gd name="adj2" fmla="val 10983784"/>
                    </a:avLst>
                  </a:prstGeom>
                  <a:solidFill>
                    <a:srgbClr val="FF0000"/>
                  </a:solidFill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371475">
                      <a:defRPr/>
                    </a:pPr>
                    <a:endParaRPr lang="fr-FR" sz="1463">
                      <a:solidFill>
                        <a:prstClr val="white"/>
                      </a:solidFill>
                      <a:latin typeface="Century Gothic" panose="020B0502020202020204" pitchFamily="34" charset="0"/>
                    </a:endParaRPr>
                  </a:p>
                </p:txBody>
              </p:sp>
              <p:sp>
                <p:nvSpPr>
                  <p:cNvPr id="62" name="Corde 61"/>
                  <p:cNvSpPr/>
                  <p:nvPr/>
                </p:nvSpPr>
                <p:spPr>
                  <a:xfrm rot="7200000">
                    <a:off x="5058847" y="4266499"/>
                    <a:ext cx="250438" cy="218068"/>
                  </a:xfrm>
                  <a:prstGeom prst="chord">
                    <a:avLst>
                      <a:gd name="adj1" fmla="val 3522118"/>
                      <a:gd name="adj2" fmla="val 10983784"/>
                    </a:avLst>
                  </a:prstGeom>
                  <a:solidFill>
                    <a:srgbClr val="FF0000"/>
                  </a:solidFill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371475">
                      <a:defRPr/>
                    </a:pPr>
                    <a:endParaRPr lang="fr-FR" sz="1463">
                      <a:solidFill>
                        <a:prstClr val="white"/>
                      </a:solidFill>
                      <a:latin typeface="Century Gothic" panose="020B0502020202020204" pitchFamily="34" charset="0"/>
                    </a:endParaRPr>
                  </a:p>
                </p:txBody>
              </p:sp>
              <p:sp>
                <p:nvSpPr>
                  <p:cNvPr id="63" name="Corde 62"/>
                  <p:cNvSpPr/>
                  <p:nvPr/>
                </p:nvSpPr>
                <p:spPr>
                  <a:xfrm rot="7200000">
                    <a:off x="4901810" y="4355501"/>
                    <a:ext cx="250438" cy="218068"/>
                  </a:xfrm>
                  <a:prstGeom prst="chord">
                    <a:avLst>
                      <a:gd name="adj1" fmla="val 3522118"/>
                      <a:gd name="adj2" fmla="val 10983784"/>
                    </a:avLst>
                  </a:prstGeom>
                  <a:solidFill>
                    <a:srgbClr val="FF0000"/>
                  </a:solidFill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371475">
                      <a:defRPr/>
                    </a:pPr>
                    <a:endParaRPr lang="fr-FR" sz="1463">
                      <a:solidFill>
                        <a:prstClr val="white"/>
                      </a:solidFill>
                      <a:latin typeface="Century Gothic" panose="020B0502020202020204" pitchFamily="34" charset="0"/>
                    </a:endParaRPr>
                  </a:p>
                </p:txBody>
              </p:sp>
              <p:sp>
                <p:nvSpPr>
                  <p:cNvPr id="64" name="Corde 63"/>
                  <p:cNvSpPr/>
                  <p:nvPr/>
                </p:nvSpPr>
                <p:spPr>
                  <a:xfrm rot="7200000">
                    <a:off x="4732756" y="4450287"/>
                    <a:ext cx="250438" cy="218068"/>
                  </a:xfrm>
                  <a:prstGeom prst="chord">
                    <a:avLst>
                      <a:gd name="adj1" fmla="val 3522118"/>
                      <a:gd name="adj2" fmla="val 10983784"/>
                    </a:avLst>
                  </a:prstGeom>
                  <a:solidFill>
                    <a:srgbClr val="FF0000"/>
                  </a:solidFill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371475">
                      <a:defRPr/>
                    </a:pPr>
                    <a:endParaRPr lang="fr-FR" sz="1463">
                      <a:solidFill>
                        <a:prstClr val="white"/>
                      </a:solidFill>
                      <a:latin typeface="Century Gothic" panose="020B0502020202020204" pitchFamily="34" charset="0"/>
                    </a:endParaRPr>
                  </a:p>
                </p:txBody>
              </p:sp>
              <p:sp>
                <p:nvSpPr>
                  <p:cNvPr id="65" name="Corde 64"/>
                  <p:cNvSpPr/>
                  <p:nvPr/>
                </p:nvSpPr>
                <p:spPr>
                  <a:xfrm rot="7200000">
                    <a:off x="4573461" y="4544101"/>
                    <a:ext cx="250438" cy="218068"/>
                  </a:xfrm>
                  <a:prstGeom prst="chord">
                    <a:avLst>
                      <a:gd name="adj1" fmla="val 3522118"/>
                      <a:gd name="adj2" fmla="val 10983784"/>
                    </a:avLst>
                  </a:prstGeom>
                  <a:solidFill>
                    <a:srgbClr val="FF0000"/>
                  </a:solidFill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371475">
                      <a:defRPr/>
                    </a:pPr>
                    <a:endParaRPr lang="fr-FR" sz="1463">
                      <a:solidFill>
                        <a:prstClr val="white"/>
                      </a:solidFill>
                      <a:latin typeface="Century Gothic" panose="020B0502020202020204" pitchFamily="34" charset="0"/>
                    </a:endParaRPr>
                  </a:p>
                </p:txBody>
              </p:sp>
            </p:grpSp>
            <p:sp>
              <p:nvSpPr>
                <p:cNvPr id="42" name="AutoShape 21"/>
                <p:cNvSpPr>
                  <a:spLocks noChangeArrowheads="1"/>
                </p:cNvSpPr>
                <p:nvPr/>
              </p:nvSpPr>
              <p:spPr bwMode="auto">
                <a:xfrm rot="16200000">
                  <a:off x="4202764" y="1674655"/>
                  <a:ext cx="253176" cy="629312"/>
                </a:xfrm>
                <a:prstGeom prst="downArrow">
                  <a:avLst>
                    <a:gd name="adj1" fmla="val 29768"/>
                    <a:gd name="adj2" fmla="val 75332"/>
                  </a:avLst>
                </a:prstGeom>
                <a:solidFill>
                  <a:srgbClr val="996633"/>
                </a:solidFill>
                <a:ln>
                  <a:solidFill>
                    <a:schemeClr val="bg1"/>
                  </a:solidFill>
                </a:ln>
              </p:spPr>
              <p:style>
                <a:lnRef idx="0">
                  <a:schemeClr val="accent3"/>
                </a:lnRef>
                <a:fillRef idx="3">
                  <a:schemeClr val="accent3"/>
                </a:fillRef>
                <a:effectRef idx="3">
                  <a:schemeClr val="accent3"/>
                </a:effectRef>
                <a:fontRef idx="minor">
                  <a:schemeClr val="lt1"/>
                </a:fontRef>
              </p:style>
              <p:txBody>
                <a:bodyPr lIns="38025" rIns="38025" anchor="ctr">
                  <a:sp3d prstMaterial="dkEdge"/>
                </a:bodyPr>
                <a:lstStyle/>
                <a:p>
                  <a:pPr algn="ctr" defTabSz="371475">
                    <a:tabLst>
                      <a:tab pos="221853" algn="l"/>
                      <a:tab pos="505619" algn="l"/>
                      <a:tab pos="798414" algn="l"/>
                      <a:tab pos="1240830" algn="l"/>
                    </a:tabLst>
                    <a:defRPr/>
                  </a:pPr>
                  <a:endParaRPr lang="fr-FR" sz="1138" b="1" dirty="0">
                    <a:solidFill>
                      <a:srgbClr val="99FFCC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entury Gothic" panose="020B0502020202020204" pitchFamily="34" charset="0"/>
                  </a:endParaRPr>
                </a:p>
              </p:txBody>
            </p:sp>
            <p:grpSp>
              <p:nvGrpSpPr>
                <p:cNvPr id="43" name="Groupe 42"/>
                <p:cNvGrpSpPr/>
                <p:nvPr/>
              </p:nvGrpSpPr>
              <p:grpSpPr>
                <a:xfrm>
                  <a:off x="5599041" y="1513573"/>
                  <a:ext cx="557135" cy="386399"/>
                  <a:chOff x="5298019" y="2708921"/>
                  <a:chExt cx="557135" cy="386399"/>
                </a:xfrm>
              </p:grpSpPr>
              <p:sp>
                <p:nvSpPr>
                  <p:cNvPr id="52" name="Flèche droite 51"/>
                  <p:cNvSpPr/>
                  <p:nvPr/>
                </p:nvSpPr>
                <p:spPr>
                  <a:xfrm>
                    <a:off x="5298019" y="2764441"/>
                    <a:ext cx="557135" cy="288494"/>
                  </a:xfrm>
                  <a:prstGeom prst="rightArrow">
                    <a:avLst>
                      <a:gd name="adj1" fmla="val 100000"/>
                      <a:gd name="adj2" fmla="val 50000"/>
                    </a:avLst>
                  </a:prstGeom>
                  <a:gradFill>
                    <a:gsLst>
                      <a:gs pos="0">
                        <a:schemeClr val="accent6">
                          <a:lumMod val="5000"/>
                          <a:lumOff val="95000"/>
                        </a:schemeClr>
                      </a:gs>
                      <a:gs pos="74000">
                        <a:srgbClr val="B0CEE6"/>
                      </a:gs>
                      <a:gs pos="83000">
                        <a:srgbClr val="B0CEE6"/>
                      </a:gs>
                      <a:gs pos="100000">
                        <a:srgbClr val="B0CEE6"/>
                      </a:gs>
                    </a:gsLst>
                    <a:lin ang="5400000" scaled="1"/>
                  </a:gradFill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371475">
                      <a:defRPr/>
                    </a:pPr>
                    <a:endParaRPr lang="fr-FR" sz="1463">
                      <a:solidFill>
                        <a:prstClr val="white"/>
                      </a:solidFill>
                      <a:latin typeface="Century Gothic" panose="020B0502020202020204" pitchFamily="34" charset="0"/>
                    </a:endParaRPr>
                  </a:p>
                </p:txBody>
              </p:sp>
              <p:sp>
                <p:nvSpPr>
                  <p:cNvPr id="53" name="Corde 52"/>
                  <p:cNvSpPr/>
                  <p:nvPr/>
                </p:nvSpPr>
                <p:spPr>
                  <a:xfrm>
                    <a:off x="5483993" y="2958394"/>
                    <a:ext cx="116005" cy="136926"/>
                  </a:xfrm>
                  <a:prstGeom prst="chord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371475">
                      <a:defRPr/>
                    </a:pPr>
                    <a:endParaRPr lang="fr-FR" sz="1463">
                      <a:solidFill>
                        <a:prstClr val="white"/>
                      </a:solidFill>
                      <a:latin typeface="Century Gothic" panose="020B0502020202020204" pitchFamily="34" charset="0"/>
                    </a:endParaRPr>
                  </a:p>
                </p:txBody>
              </p:sp>
              <p:sp>
                <p:nvSpPr>
                  <p:cNvPr id="54" name="Corde 53"/>
                  <p:cNvSpPr/>
                  <p:nvPr/>
                </p:nvSpPr>
                <p:spPr>
                  <a:xfrm rot="16200000">
                    <a:off x="5602315" y="2843053"/>
                    <a:ext cx="117398" cy="135303"/>
                  </a:xfrm>
                  <a:prstGeom prst="chord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371475">
                      <a:defRPr/>
                    </a:pPr>
                    <a:endParaRPr lang="fr-FR" sz="1463">
                      <a:solidFill>
                        <a:prstClr val="white"/>
                      </a:solidFill>
                      <a:latin typeface="Century Gothic" panose="020B0502020202020204" pitchFamily="34" charset="0"/>
                    </a:endParaRPr>
                  </a:p>
                </p:txBody>
              </p:sp>
              <p:sp>
                <p:nvSpPr>
                  <p:cNvPr id="55" name="Corde 54"/>
                  <p:cNvSpPr/>
                  <p:nvPr/>
                </p:nvSpPr>
                <p:spPr>
                  <a:xfrm rot="10800000">
                    <a:off x="5476265" y="2708921"/>
                    <a:ext cx="116005" cy="136926"/>
                  </a:xfrm>
                  <a:prstGeom prst="chord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371475">
                      <a:defRPr/>
                    </a:pPr>
                    <a:endParaRPr lang="fr-FR" sz="1463">
                      <a:solidFill>
                        <a:prstClr val="white"/>
                      </a:solidFill>
                      <a:latin typeface="Century Gothic" panose="020B0502020202020204" pitchFamily="34" charset="0"/>
                    </a:endParaRPr>
                  </a:p>
                </p:txBody>
              </p:sp>
              <p:sp>
                <p:nvSpPr>
                  <p:cNvPr id="56" name="Corde 55"/>
                  <p:cNvSpPr/>
                  <p:nvPr/>
                </p:nvSpPr>
                <p:spPr>
                  <a:xfrm rot="5400000">
                    <a:off x="5358872" y="2843055"/>
                    <a:ext cx="117400" cy="135301"/>
                  </a:xfrm>
                  <a:prstGeom prst="chord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371475">
                      <a:defRPr/>
                    </a:pPr>
                    <a:endParaRPr lang="fr-FR" sz="1463">
                      <a:solidFill>
                        <a:prstClr val="white"/>
                      </a:solidFill>
                      <a:latin typeface="Century Gothic" panose="020B0502020202020204" pitchFamily="34" charset="0"/>
                    </a:endParaRPr>
                  </a:p>
                </p:txBody>
              </p:sp>
              <p:sp>
                <p:nvSpPr>
                  <p:cNvPr id="57" name="Ellipse 56"/>
                  <p:cNvSpPr/>
                  <p:nvPr/>
                </p:nvSpPr>
                <p:spPr>
                  <a:xfrm>
                    <a:off x="5484228" y="2849459"/>
                    <a:ext cx="107422" cy="108712"/>
                  </a:xfrm>
                  <a:prstGeom prst="ellipse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371475">
                      <a:defRPr/>
                    </a:pPr>
                    <a:endParaRPr lang="fr-FR" sz="1463">
                      <a:solidFill>
                        <a:prstClr val="white"/>
                      </a:solidFill>
                      <a:latin typeface="Century Gothic" panose="020B0502020202020204" pitchFamily="34" charset="0"/>
                    </a:endParaRPr>
                  </a:p>
                </p:txBody>
              </p:sp>
            </p:grpSp>
            <p:grpSp>
              <p:nvGrpSpPr>
                <p:cNvPr id="44" name="Groupe 43"/>
                <p:cNvGrpSpPr/>
                <p:nvPr/>
              </p:nvGrpSpPr>
              <p:grpSpPr>
                <a:xfrm>
                  <a:off x="5580112" y="2063278"/>
                  <a:ext cx="557135" cy="386399"/>
                  <a:chOff x="5298019" y="2708921"/>
                  <a:chExt cx="557135" cy="386399"/>
                </a:xfrm>
              </p:grpSpPr>
              <p:sp>
                <p:nvSpPr>
                  <p:cNvPr id="46" name="Flèche droite 45"/>
                  <p:cNvSpPr/>
                  <p:nvPr/>
                </p:nvSpPr>
                <p:spPr>
                  <a:xfrm>
                    <a:off x="5298019" y="2764441"/>
                    <a:ext cx="557135" cy="288494"/>
                  </a:xfrm>
                  <a:prstGeom prst="rightArrow">
                    <a:avLst>
                      <a:gd name="adj1" fmla="val 100000"/>
                      <a:gd name="adj2" fmla="val 50000"/>
                    </a:avLst>
                  </a:prstGeom>
                  <a:gradFill>
                    <a:gsLst>
                      <a:gs pos="0">
                        <a:schemeClr val="accent6">
                          <a:lumMod val="5000"/>
                          <a:lumOff val="95000"/>
                        </a:schemeClr>
                      </a:gs>
                      <a:gs pos="74000">
                        <a:srgbClr val="B0CEE6"/>
                      </a:gs>
                      <a:gs pos="83000">
                        <a:srgbClr val="B0CEE6"/>
                      </a:gs>
                      <a:gs pos="100000">
                        <a:srgbClr val="B0CEE6"/>
                      </a:gs>
                    </a:gsLst>
                    <a:lin ang="5400000" scaled="1"/>
                  </a:gradFill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371475">
                      <a:defRPr/>
                    </a:pPr>
                    <a:endParaRPr lang="fr-FR" sz="1463">
                      <a:solidFill>
                        <a:prstClr val="white"/>
                      </a:solidFill>
                      <a:latin typeface="Century Gothic" panose="020B0502020202020204" pitchFamily="34" charset="0"/>
                    </a:endParaRPr>
                  </a:p>
                </p:txBody>
              </p:sp>
              <p:sp>
                <p:nvSpPr>
                  <p:cNvPr id="47" name="Corde 46"/>
                  <p:cNvSpPr/>
                  <p:nvPr/>
                </p:nvSpPr>
                <p:spPr>
                  <a:xfrm>
                    <a:off x="5483993" y="2958394"/>
                    <a:ext cx="116005" cy="136926"/>
                  </a:xfrm>
                  <a:prstGeom prst="chord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371475">
                      <a:defRPr/>
                    </a:pPr>
                    <a:endParaRPr lang="fr-FR" sz="1463">
                      <a:solidFill>
                        <a:prstClr val="white"/>
                      </a:solidFill>
                      <a:latin typeface="Century Gothic" panose="020B0502020202020204" pitchFamily="34" charset="0"/>
                    </a:endParaRPr>
                  </a:p>
                </p:txBody>
              </p:sp>
              <p:sp>
                <p:nvSpPr>
                  <p:cNvPr id="48" name="Corde 47"/>
                  <p:cNvSpPr/>
                  <p:nvPr/>
                </p:nvSpPr>
                <p:spPr>
                  <a:xfrm rot="16200000">
                    <a:off x="5602315" y="2843053"/>
                    <a:ext cx="117398" cy="135303"/>
                  </a:xfrm>
                  <a:prstGeom prst="chord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371475">
                      <a:defRPr/>
                    </a:pPr>
                    <a:endParaRPr lang="fr-FR" sz="1463">
                      <a:solidFill>
                        <a:prstClr val="white"/>
                      </a:solidFill>
                      <a:latin typeface="Century Gothic" panose="020B0502020202020204" pitchFamily="34" charset="0"/>
                    </a:endParaRPr>
                  </a:p>
                </p:txBody>
              </p:sp>
              <p:sp>
                <p:nvSpPr>
                  <p:cNvPr id="49" name="Corde 48"/>
                  <p:cNvSpPr/>
                  <p:nvPr/>
                </p:nvSpPr>
                <p:spPr>
                  <a:xfrm rot="10800000">
                    <a:off x="5476265" y="2708921"/>
                    <a:ext cx="116005" cy="136926"/>
                  </a:xfrm>
                  <a:prstGeom prst="chord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371475">
                      <a:defRPr/>
                    </a:pPr>
                    <a:endParaRPr lang="fr-FR" sz="1463">
                      <a:solidFill>
                        <a:prstClr val="white"/>
                      </a:solidFill>
                      <a:latin typeface="Century Gothic" panose="020B0502020202020204" pitchFamily="34" charset="0"/>
                    </a:endParaRPr>
                  </a:p>
                </p:txBody>
              </p:sp>
              <p:sp>
                <p:nvSpPr>
                  <p:cNvPr id="50" name="Corde 49"/>
                  <p:cNvSpPr/>
                  <p:nvPr/>
                </p:nvSpPr>
                <p:spPr>
                  <a:xfrm rot="5400000">
                    <a:off x="5358872" y="2843055"/>
                    <a:ext cx="117400" cy="135301"/>
                  </a:xfrm>
                  <a:prstGeom prst="chord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371475">
                      <a:defRPr/>
                    </a:pPr>
                    <a:endParaRPr lang="fr-FR" sz="1463">
                      <a:solidFill>
                        <a:prstClr val="white"/>
                      </a:solidFill>
                      <a:latin typeface="Century Gothic" panose="020B0502020202020204" pitchFamily="34" charset="0"/>
                    </a:endParaRPr>
                  </a:p>
                </p:txBody>
              </p:sp>
              <p:sp>
                <p:nvSpPr>
                  <p:cNvPr id="51" name="Ellipse 50"/>
                  <p:cNvSpPr/>
                  <p:nvPr/>
                </p:nvSpPr>
                <p:spPr>
                  <a:xfrm>
                    <a:off x="5484228" y="2849459"/>
                    <a:ext cx="107422" cy="108712"/>
                  </a:xfrm>
                  <a:prstGeom prst="ellipse">
                    <a:avLst/>
                  </a:prstGeom>
                  <a:solidFill>
                    <a:schemeClr val="bg1">
                      <a:lumMod val="50000"/>
                    </a:schemeClr>
                  </a:solidFill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371475">
                      <a:defRPr/>
                    </a:pPr>
                    <a:endParaRPr lang="fr-FR" sz="1463">
                      <a:solidFill>
                        <a:prstClr val="white"/>
                      </a:solidFill>
                      <a:latin typeface="Century Gothic" panose="020B0502020202020204" pitchFamily="34" charset="0"/>
                    </a:endParaRPr>
                  </a:p>
                </p:txBody>
              </p:sp>
            </p:grpSp>
            <p:sp>
              <p:nvSpPr>
                <p:cNvPr id="45" name="Flèche à angle droit 44"/>
                <p:cNvSpPr/>
                <p:nvPr/>
              </p:nvSpPr>
              <p:spPr>
                <a:xfrm rot="5400000">
                  <a:off x="1323624" y="1671409"/>
                  <a:ext cx="450807" cy="614068"/>
                </a:xfrm>
                <a:prstGeom prst="bentUp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371475">
                    <a:defRPr/>
                  </a:pPr>
                  <a:endParaRPr lang="fr-FR" sz="1463">
                    <a:solidFill>
                      <a:prstClr val="white"/>
                    </a:solidFill>
                    <a:latin typeface="Gill Sans MT" panose="020B0502020104020203"/>
                  </a:endParaRPr>
                </a:p>
              </p:txBody>
            </p:sp>
          </p:grpSp>
        </p:grpSp>
      </p:grpSp>
      <p:grpSp>
        <p:nvGrpSpPr>
          <p:cNvPr id="73" name="Groupe 72"/>
          <p:cNvGrpSpPr/>
          <p:nvPr/>
        </p:nvGrpSpPr>
        <p:grpSpPr>
          <a:xfrm>
            <a:off x="4278796" y="4876697"/>
            <a:ext cx="4045328" cy="392415"/>
            <a:chOff x="4440413" y="5157192"/>
            <a:chExt cx="4978866" cy="482971"/>
          </a:xfrm>
        </p:grpSpPr>
        <p:sp>
          <p:nvSpPr>
            <p:cNvPr id="74" name="ZoneTexte 73"/>
            <p:cNvSpPr txBox="1"/>
            <p:nvPr/>
          </p:nvSpPr>
          <p:spPr>
            <a:xfrm>
              <a:off x="7298736" y="5157192"/>
              <a:ext cx="2120543" cy="482971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/>
            <a:p>
              <a:pPr algn="ctr" defTabSz="371475">
                <a:defRPr/>
              </a:pPr>
              <a:r>
                <a:rPr lang="fr-FR" sz="975" dirty="0" err="1">
                  <a:solidFill>
                    <a:srgbClr val="C00000"/>
                  </a:solidFill>
                  <a:latin typeface="Century Gothic" panose="020B0502020202020204" pitchFamily="34" charset="0"/>
                  <a:cs typeface="Arial" pitchFamily="34" charset="0"/>
                </a:rPr>
                <a:t>Bio-combustibles</a:t>
              </a:r>
              <a:endParaRPr lang="fr-FR" sz="975" dirty="0">
                <a:solidFill>
                  <a:srgbClr val="C00000"/>
                </a:solidFill>
                <a:latin typeface="Century Gothic" panose="020B0502020202020204" pitchFamily="34" charset="0"/>
                <a:cs typeface="Arial" pitchFamily="34" charset="0"/>
              </a:endParaRPr>
            </a:p>
            <a:p>
              <a:pPr algn="ctr" defTabSz="371475">
                <a:defRPr/>
              </a:pPr>
              <a:r>
                <a:rPr lang="fr-FR" sz="975" dirty="0">
                  <a:solidFill>
                    <a:srgbClr val="C00000"/>
                  </a:solidFill>
                  <a:latin typeface="Century Gothic" panose="020B0502020202020204" pitchFamily="34" charset="0"/>
                  <a:cs typeface="Arial" pitchFamily="34" charset="0"/>
                </a:rPr>
                <a:t> &lt; 12 MJ</a:t>
              </a:r>
            </a:p>
          </p:txBody>
        </p:sp>
        <p:sp>
          <p:nvSpPr>
            <p:cNvPr id="75" name="AutoShape 21"/>
            <p:cNvSpPr>
              <a:spLocks noChangeArrowheads="1"/>
            </p:cNvSpPr>
            <p:nvPr/>
          </p:nvSpPr>
          <p:spPr bwMode="auto">
            <a:xfrm rot="16200000">
              <a:off x="5508569" y="4305061"/>
              <a:ext cx="224464" cy="2360775"/>
            </a:xfrm>
            <a:prstGeom prst="downArrow">
              <a:avLst>
                <a:gd name="adj1" fmla="val 29768"/>
                <a:gd name="adj2" fmla="val 75332"/>
              </a:avLst>
            </a:prstGeom>
            <a:solidFill>
              <a:srgbClr val="996633"/>
            </a:solidFill>
            <a:ln>
              <a:solidFill>
                <a:schemeClr val="bg1"/>
              </a:solidFill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lIns="38025" rIns="38025" anchor="ctr">
              <a:sp3d prstMaterial="dkEdge"/>
            </a:bodyPr>
            <a:lstStyle/>
            <a:p>
              <a:pPr algn="ctr" defTabSz="371475">
                <a:tabLst>
                  <a:tab pos="221853" algn="l"/>
                  <a:tab pos="505619" algn="l"/>
                  <a:tab pos="798414" algn="l"/>
                  <a:tab pos="1240830" algn="l"/>
                </a:tabLst>
                <a:defRPr/>
              </a:pPr>
              <a:endParaRPr lang="fr-FR" sz="1138" b="1" dirty="0">
                <a:solidFill>
                  <a:srgbClr val="99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endParaRPr>
            </a:p>
          </p:txBody>
        </p:sp>
      </p:grpSp>
      <p:grpSp>
        <p:nvGrpSpPr>
          <p:cNvPr id="76" name="Groupe 75"/>
          <p:cNvGrpSpPr/>
          <p:nvPr/>
        </p:nvGrpSpPr>
        <p:grpSpPr>
          <a:xfrm>
            <a:off x="1541105" y="4287756"/>
            <a:ext cx="2304796" cy="1448932"/>
            <a:chOff x="1015248" y="4453833"/>
            <a:chExt cx="2836672" cy="1783301"/>
          </a:xfrm>
        </p:grpSpPr>
        <p:sp>
          <p:nvSpPr>
            <p:cNvPr id="77" name="ZoneTexte 76"/>
            <p:cNvSpPr txBox="1"/>
            <p:nvPr/>
          </p:nvSpPr>
          <p:spPr>
            <a:xfrm>
              <a:off x="1015248" y="4453833"/>
              <a:ext cx="1065361" cy="4829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71475">
                <a:defRPr/>
              </a:pPr>
              <a:r>
                <a:rPr lang="fr-FR" sz="975" dirty="0" err="1">
                  <a:solidFill>
                    <a:srgbClr val="58B6C0"/>
                  </a:solidFill>
                  <a:latin typeface="Century Gothic" panose="020B0502020202020204" pitchFamily="34" charset="0"/>
                  <a:cs typeface="Arial" pitchFamily="34" charset="0"/>
                </a:rPr>
                <a:t>Gateau</a:t>
              </a:r>
              <a:r>
                <a:rPr lang="fr-FR" sz="975" dirty="0">
                  <a:solidFill>
                    <a:srgbClr val="58B6C0"/>
                  </a:solidFill>
                  <a:latin typeface="Century Gothic" panose="020B0502020202020204" pitchFamily="34" charset="0"/>
                  <a:cs typeface="Arial" pitchFamily="34" charset="0"/>
                </a:rPr>
                <a:t> déshydraté</a:t>
              </a:r>
            </a:p>
          </p:txBody>
        </p:sp>
        <p:grpSp>
          <p:nvGrpSpPr>
            <p:cNvPr id="78" name="Groupe 77"/>
            <p:cNvGrpSpPr/>
            <p:nvPr/>
          </p:nvGrpSpPr>
          <p:grpSpPr>
            <a:xfrm>
              <a:off x="2368840" y="5229200"/>
              <a:ext cx="1483080" cy="611950"/>
              <a:chOff x="2683123" y="4554915"/>
              <a:chExt cx="1121908" cy="370902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81" name="Rectangle 80"/>
              <p:cNvSpPr/>
              <p:nvPr/>
            </p:nvSpPr>
            <p:spPr>
              <a:xfrm>
                <a:off x="3609219" y="4876659"/>
                <a:ext cx="195812" cy="49158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71475">
                  <a:defRPr/>
                </a:pPr>
                <a:endParaRPr lang="fr-FR" sz="1463" dirty="0">
                  <a:solidFill>
                    <a:prstClr val="white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82" name="Rectangle 81"/>
              <p:cNvSpPr/>
              <p:nvPr/>
            </p:nvSpPr>
            <p:spPr>
              <a:xfrm>
                <a:off x="2863554" y="4590284"/>
                <a:ext cx="941477" cy="286816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71475">
                  <a:defRPr/>
                </a:pPr>
                <a:endParaRPr lang="fr-FR" sz="1463">
                  <a:solidFill>
                    <a:prstClr val="white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83" name="Rectangle 82"/>
              <p:cNvSpPr/>
              <p:nvPr/>
            </p:nvSpPr>
            <p:spPr>
              <a:xfrm>
                <a:off x="2683123" y="4554915"/>
                <a:ext cx="180431" cy="334547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71475">
                  <a:defRPr/>
                </a:pPr>
                <a:endParaRPr lang="fr-FR" sz="1463">
                  <a:solidFill>
                    <a:prstClr val="white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84" name="Rectangle 83"/>
              <p:cNvSpPr/>
              <p:nvPr/>
            </p:nvSpPr>
            <p:spPr>
              <a:xfrm>
                <a:off x="2914081" y="4709607"/>
                <a:ext cx="149658" cy="45719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71475">
                  <a:defRPr/>
                </a:pPr>
                <a:endParaRPr lang="fr-FR" sz="1463">
                  <a:solidFill>
                    <a:prstClr val="white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85" name="Rectangle 84"/>
              <p:cNvSpPr/>
              <p:nvPr/>
            </p:nvSpPr>
            <p:spPr>
              <a:xfrm>
                <a:off x="3088884" y="4709607"/>
                <a:ext cx="149658" cy="45719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71475">
                  <a:defRPr/>
                </a:pPr>
                <a:endParaRPr lang="fr-FR" sz="1463">
                  <a:solidFill>
                    <a:prstClr val="white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86" name="Rectangle 85"/>
              <p:cNvSpPr/>
              <p:nvPr/>
            </p:nvSpPr>
            <p:spPr>
              <a:xfrm>
                <a:off x="3261979" y="4709607"/>
                <a:ext cx="149658" cy="45720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71475">
                  <a:defRPr/>
                </a:pPr>
                <a:endParaRPr lang="fr-FR" sz="1463">
                  <a:solidFill>
                    <a:prstClr val="white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87" name="Rectangle 86"/>
              <p:cNvSpPr/>
              <p:nvPr/>
            </p:nvSpPr>
            <p:spPr>
              <a:xfrm>
                <a:off x="3438100" y="4709607"/>
                <a:ext cx="149658" cy="45720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71475">
                  <a:defRPr/>
                </a:pPr>
                <a:endParaRPr lang="fr-FR" sz="1463">
                  <a:solidFill>
                    <a:prstClr val="white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88" name="Rectangle 87"/>
              <p:cNvSpPr/>
              <p:nvPr/>
            </p:nvSpPr>
            <p:spPr>
              <a:xfrm>
                <a:off x="3609877" y="4709607"/>
                <a:ext cx="149658" cy="45720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71475">
                  <a:defRPr/>
                </a:pPr>
                <a:endParaRPr lang="fr-FR" sz="1463">
                  <a:solidFill>
                    <a:prstClr val="white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89" name="Rectangle 88"/>
              <p:cNvSpPr/>
              <p:nvPr/>
            </p:nvSpPr>
            <p:spPr>
              <a:xfrm>
                <a:off x="2988910" y="4779380"/>
                <a:ext cx="149658" cy="45719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71475">
                  <a:defRPr/>
                </a:pPr>
                <a:endParaRPr lang="fr-FR" sz="1463">
                  <a:solidFill>
                    <a:prstClr val="white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90" name="Rectangle 89"/>
              <p:cNvSpPr/>
              <p:nvPr/>
            </p:nvSpPr>
            <p:spPr>
              <a:xfrm>
                <a:off x="3163713" y="4779380"/>
                <a:ext cx="149658" cy="45719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71475">
                  <a:defRPr/>
                </a:pPr>
                <a:endParaRPr lang="fr-FR" sz="1463">
                  <a:solidFill>
                    <a:prstClr val="white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91" name="Rectangle 90"/>
              <p:cNvSpPr/>
              <p:nvPr/>
            </p:nvSpPr>
            <p:spPr>
              <a:xfrm>
                <a:off x="3336808" y="4779380"/>
                <a:ext cx="149658" cy="45720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71475">
                  <a:defRPr/>
                </a:pPr>
                <a:endParaRPr lang="fr-FR" sz="1463">
                  <a:solidFill>
                    <a:prstClr val="white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92" name="Rectangle 91"/>
              <p:cNvSpPr/>
              <p:nvPr/>
            </p:nvSpPr>
            <p:spPr>
              <a:xfrm>
                <a:off x="3512929" y="4779380"/>
                <a:ext cx="149658" cy="45720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71475">
                  <a:defRPr/>
                </a:pPr>
                <a:endParaRPr lang="fr-FR" sz="1463">
                  <a:solidFill>
                    <a:prstClr val="white"/>
                  </a:solidFill>
                  <a:latin typeface="Century Gothic" panose="020B0502020202020204" pitchFamily="34" charset="0"/>
                </a:endParaRPr>
              </a:p>
            </p:txBody>
          </p:sp>
        </p:grpSp>
        <p:sp>
          <p:nvSpPr>
            <p:cNvPr id="79" name="ZoneTexte 78"/>
            <p:cNvSpPr txBox="1"/>
            <p:nvPr/>
          </p:nvSpPr>
          <p:spPr>
            <a:xfrm>
              <a:off x="2405024" y="5877272"/>
              <a:ext cx="1446896" cy="3598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71475">
                <a:defRPr/>
              </a:pPr>
              <a:r>
                <a:rPr lang="fr-FR" sz="1300" dirty="0">
                  <a:solidFill>
                    <a:prstClr val="black"/>
                  </a:solidFill>
                  <a:latin typeface="Century Gothic" panose="020B0502020202020204" pitchFamily="34" charset="0"/>
                  <a:cs typeface="Arial" pitchFamily="34" charset="0"/>
                </a:rPr>
                <a:t>Sécheur</a:t>
              </a:r>
            </a:p>
          </p:txBody>
        </p:sp>
        <p:sp>
          <p:nvSpPr>
            <p:cNvPr id="80" name="Flèche à angle droit 79"/>
            <p:cNvSpPr/>
            <p:nvPr/>
          </p:nvSpPr>
          <p:spPr>
            <a:xfrm rot="5400000">
              <a:off x="1591291" y="4951291"/>
              <a:ext cx="450807" cy="614067"/>
            </a:xfrm>
            <a:prstGeom prst="bent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71475">
                <a:defRPr/>
              </a:pPr>
              <a:endParaRPr lang="fr-FR" sz="1463">
                <a:solidFill>
                  <a:prstClr val="white"/>
                </a:solidFill>
                <a:latin typeface="Gill Sans MT" panose="020B0502020104020203"/>
              </a:endParaRPr>
            </a:p>
          </p:txBody>
        </p:sp>
      </p:grpSp>
      <p:sp>
        <p:nvSpPr>
          <p:cNvPr id="93" name="Flèche vers le bas 92"/>
          <p:cNvSpPr/>
          <p:nvPr/>
        </p:nvSpPr>
        <p:spPr>
          <a:xfrm>
            <a:off x="7354229" y="3024835"/>
            <a:ext cx="248201" cy="40954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71475">
              <a:defRPr/>
            </a:pPr>
            <a:endParaRPr lang="fr-FR" sz="1463">
              <a:solidFill>
                <a:prstClr val="white"/>
              </a:solidFill>
              <a:latin typeface="Gill Sans MT" panose="020B0502020104020203"/>
            </a:endParaRPr>
          </a:p>
        </p:txBody>
      </p:sp>
      <p:sp>
        <p:nvSpPr>
          <p:cNvPr id="94" name="Flèche vers le haut 93"/>
          <p:cNvSpPr/>
          <p:nvPr/>
        </p:nvSpPr>
        <p:spPr>
          <a:xfrm>
            <a:off x="7370726" y="4474087"/>
            <a:ext cx="248201" cy="37790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71475">
              <a:defRPr/>
            </a:pPr>
            <a:endParaRPr lang="fr-FR" sz="1463">
              <a:solidFill>
                <a:prstClr val="white"/>
              </a:solidFill>
              <a:latin typeface="Gill Sans MT" panose="020B0502020104020203"/>
            </a:endParaRPr>
          </a:p>
        </p:txBody>
      </p:sp>
      <p:sp>
        <p:nvSpPr>
          <p:cNvPr id="95" name="ZoneTexte 94"/>
          <p:cNvSpPr txBox="1"/>
          <p:nvPr/>
        </p:nvSpPr>
        <p:spPr>
          <a:xfrm>
            <a:off x="6510356" y="3995812"/>
            <a:ext cx="1813768" cy="492443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 defTabSz="371475">
              <a:defRPr/>
            </a:pPr>
            <a:r>
              <a:rPr lang="fr-FR" sz="1300" dirty="0">
                <a:solidFill>
                  <a:srgbClr val="C00000"/>
                </a:solidFill>
                <a:latin typeface="Century Gothic" panose="020B0502020202020204" pitchFamily="34" charset="0"/>
                <a:cs typeface="Arial" pitchFamily="34" charset="0"/>
              </a:rPr>
              <a:t>16 000 t/an</a:t>
            </a:r>
          </a:p>
          <a:p>
            <a:pPr algn="ctr" defTabSz="371475">
              <a:defRPr/>
            </a:pPr>
            <a:r>
              <a:rPr lang="fr-FR" sz="1300" dirty="0">
                <a:solidFill>
                  <a:srgbClr val="C00000"/>
                </a:solidFill>
                <a:latin typeface="Century Gothic" panose="020B0502020202020204" pitchFamily="34" charset="0"/>
                <a:cs typeface="Arial" pitchFamily="34" charset="0"/>
              </a:rPr>
              <a:t>12,5 MJ</a:t>
            </a:r>
          </a:p>
        </p:txBody>
      </p:sp>
      <p:grpSp>
        <p:nvGrpSpPr>
          <p:cNvPr id="96" name="Groupe 95"/>
          <p:cNvGrpSpPr/>
          <p:nvPr/>
        </p:nvGrpSpPr>
        <p:grpSpPr>
          <a:xfrm>
            <a:off x="1368857" y="5152571"/>
            <a:ext cx="1236340" cy="851644"/>
            <a:chOff x="774514" y="5714497"/>
            <a:chExt cx="1521650" cy="1048177"/>
          </a:xfrm>
        </p:grpSpPr>
        <p:sp>
          <p:nvSpPr>
            <p:cNvPr id="97" name="ZoneTexte 96"/>
            <p:cNvSpPr txBox="1"/>
            <p:nvPr/>
          </p:nvSpPr>
          <p:spPr>
            <a:xfrm>
              <a:off x="774514" y="6279702"/>
              <a:ext cx="1521650" cy="482972"/>
            </a:xfrm>
            <a:prstGeom prst="rect">
              <a:avLst/>
            </a:prstGeom>
            <a:solidFill>
              <a:srgbClr val="00B0F0"/>
            </a:solidFill>
          </p:spPr>
          <p:txBody>
            <a:bodyPr wrap="square" rtlCol="0">
              <a:spAutoFit/>
            </a:bodyPr>
            <a:lstStyle/>
            <a:p>
              <a:pPr algn="ctr" defTabSz="371475">
                <a:defRPr/>
              </a:pPr>
              <a:r>
                <a:rPr lang="fr-FR" sz="975" dirty="0">
                  <a:solidFill>
                    <a:prstClr val="black"/>
                  </a:solidFill>
                  <a:latin typeface="Century Gothic" panose="020B0502020202020204" pitchFamily="34" charset="0"/>
                  <a:cs typeface="Arial" pitchFamily="34" charset="0"/>
                </a:rPr>
                <a:t>eaux excédentaires</a:t>
              </a:r>
            </a:p>
          </p:txBody>
        </p:sp>
        <p:sp>
          <p:nvSpPr>
            <p:cNvPr id="98" name="Flèche à angle droit 97"/>
            <p:cNvSpPr/>
            <p:nvPr/>
          </p:nvSpPr>
          <p:spPr>
            <a:xfrm rot="5400000">
              <a:off x="1557286" y="5632867"/>
              <a:ext cx="450807" cy="614067"/>
            </a:xfrm>
            <a:prstGeom prst="bentUpArrow">
              <a:avLst/>
            </a:prstGeom>
            <a:scene3d>
              <a:camera prst="orthographicFront">
                <a:rot lat="960000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71475">
                <a:defRPr/>
              </a:pPr>
              <a:endParaRPr lang="fr-FR" sz="1463">
                <a:solidFill>
                  <a:prstClr val="white"/>
                </a:solidFill>
                <a:latin typeface="Gill Sans MT" panose="020B0502020104020203"/>
              </a:endParaRPr>
            </a:p>
          </p:txBody>
        </p:sp>
      </p:grpSp>
      <p:sp>
        <p:nvSpPr>
          <p:cNvPr id="99" name="ZoneTexte 98"/>
          <p:cNvSpPr txBox="1"/>
          <p:nvPr/>
        </p:nvSpPr>
        <p:spPr>
          <a:xfrm>
            <a:off x="3863705" y="2155748"/>
            <a:ext cx="865226" cy="242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71475">
              <a:defRPr/>
            </a:pPr>
            <a:r>
              <a:rPr lang="fr-FR" sz="975" dirty="0">
                <a:solidFill>
                  <a:srgbClr val="58B6C0"/>
                </a:solidFill>
                <a:latin typeface="Century Gothic" panose="020B0502020202020204" pitchFamily="34" charset="0"/>
                <a:cs typeface="Arial" pitchFamily="34" charset="0"/>
              </a:rPr>
              <a:t>TVD triés</a:t>
            </a:r>
          </a:p>
        </p:txBody>
      </p:sp>
      <p:sp>
        <p:nvSpPr>
          <p:cNvPr id="100" name="AutoShape 21"/>
          <p:cNvSpPr>
            <a:spLocks noChangeArrowheads="1"/>
          </p:cNvSpPr>
          <p:nvPr/>
        </p:nvSpPr>
        <p:spPr bwMode="auto">
          <a:xfrm rot="16200000">
            <a:off x="8913164" y="1927806"/>
            <a:ext cx="205706" cy="511316"/>
          </a:xfrm>
          <a:prstGeom prst="downArrow">
            <a:avLst>
              <a:gd name="adj1" fmla="val 29768"/>
              <a:gd name="adj2" fmla="val 75332"/>
            </a:avLst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38025" rIns="38025" anchor="ctr">
            <a:sp3d prstMaterial="dkEdge"/>
          </a:bodyPr>
          <a:lstStyle/>
          <a:p>
            <a:pPr algn="ctr" defTabSz="371475">
              <a:tabLst>
                <a:tab pos="221853" algn="l"/>
                <a:tab pos="505619" algn="l"/>
                <a:tab pos="798414" algn="l"/>
                <a:tab pos="1240830" algn="l"/>
              </a:tabLst>
              <a:defRPr/>
            </a:pPr>
            <a:endParaRPr lang="fr-FR" sz="1138" b="1" dirty="0">
              <a:solidFill>
                <a:srgbClr val="99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01" name="AutoShape 21"/>
          <p:cNvSpPr>
            <a:spLocks noChangeArrowheads="1"/>
          </p:cNvSpPr>
          <p:nvPr/>
        </p:nvSpPr>
        <p:spPr bwMode="auto">
          <a:xfrm rot="16200000">
            <a:off x="9006006" y="4885448"/>
            <a:ext cx="205706" cy="511316"/>
          </a:xfrm>
          <a:prstGeom prst="downArrow">
            <a:avLst>
              <a:gd name="adj1" fmla="val 29768"/>
              <a:gd name="adj2" fmla="val 75332"/>
            </a:avLst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38025" rIns="38025" anchor="ctr">
            <a:sp3d prstMaterial="dkEdge"/>
          </a:bodyPr>
          <a:lstStyle/>
          <a:p>
            <a:pPr algn="ctr" defTabSz="371475">
              <a:tabLst>
                <a:tab pos="221853" algn="l"/>
                <a:tab pos="505619" algn="l"/>
                <a:tab pos="798414" algn="l"/>
                <a:tab pos="1240830" algn="l"/>
              </a:tabLst>
              <a:defRPr/>
            </a:pPr>
            <a:endParaRPr lang="fr-FR" sz="1138" b="1" dirty="0">
              <a:solidFill>
                <a:srgbClr val="99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02" name="ZoneTexte 101"/>
          <p:cNvSpPr txBox="1"/>
          <p:nvPr/>
        </p:nvSpPr>
        <p:spPr>
          <a:xfrm>
            <a:off x="9556196" y="1611801"/>
            <a:ext cx="1602802" cy="267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71475">
              <a:defRPr/>
            </a:pPr>
            <a:r>
              <a:rPr lang="fr-FR" sz="1138" dirty="0">
                <a:solidFill>
                  <a:prstClr val="black"/>
                </a:solidFill>
                <a:latin typeface="Century Gothic" panose="020B0502020202020204" pitchFamily="34" charset="0"/>
                <a:cs typeface="Arial" pitchFamily="34" charset="0"/>
              </a:rPr>
              <a:t>Externalisation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9723753" y="1987434"/>
            <a:ext cx="13807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  <a:p>
            <a:endParaRPr lang="fr-FR" dirty="0"/>
          </a:p>
        </p:txBody>
      </p:sp>
      <p:sp>
        <p:nvSpPr>
          <p:cNvPr id="103" name="ZoneTexte 102"/>
          <p:cNvSpPr txBox="1"/>
          <p:nvPr/>
        </p:nvSpPr>
        <p:spPr>
          <a:xfrm>
            <a:off x="9436316" y="1915309"/>
            <a:ext cx="1809595" cy="3956339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 defTabSz="371475">
              <a:defRPr/>
            </a:pPr>
            <a:r>
              <a:rPr lang="fr-FR" sz="1300" dirty="0">
                <a:solidFill>
                  <a:srgbClr val="C00000"/>
                </a:solidFill>
                <a:latin typeface="Century Gothic" panose="020B0502020202020204" pitchFamily="34" charset="0"/>
                <a:cs typeface="Arial" pitchFamily="34" charset="0"/>
              </a:rPr>
              <a:t> Mix Energétique</a:t>
            </a:r>
          </a:p>
          <a:p>
            <a:pPr algn="ctr" defTabSz="371475">
              <a:defRPr/>
            </a:pPr>
            <a:r>
              <a:rPr lang="fr-FR" sz="1300" dirty="0">
                <a:solidFill>
                  <a:srgbClr val="C00000"/>
                </a:solidFill>
                <a:latin typeface="Century Gothic" panose="020B0502020202020204" pitchFamily="34" charset="0"/>
                <a:cs typeface="Arial" pitchFamily="34" charset="0"/>
              </a:rPr>
              <a:t>Chaudière Projet WEISHARDT</a:t>
            </a:r>
          </a:p>
          <a:p>
            <a:pPr algn="ctr" defTabSz="371475">
              <a:defRPr/>
            </a:pPr>
            <a:endParaRPr lang="fr-FR" sz="1300" dirty="0">
              <a:solidFill>
                <a:srgbClr val="C00000"/>
              </a:solidFill>
              <a:latin typeface="Century Gothic" panose="020B0502020202020204" pitchFamily="34" charset="0"/>
              <a:cs typeface="Arial" pitchFamily="34" charset="0"/>
            </a:endParaRPr>
          </a:p>
          <a:p>
            <a:pPr algn="ctr" defTabSz="371475">
              <a:defRPr/>
            </a:pPr>
            <a:endParaRPr lang="fr-FR" sz="1300" dirty="0">
              <a:solidFill>
                <a:srgbClr val="C00000"/>
              </a:solidFill>
              <a:latin typeface="Century Gothic" panose="020B0502020202020204" pitchFamily="34" charset="0"/>
              <a:cs typeface="Arial" pitchFamily="34" charset="0"/>
            </a:endParaRPr>
          </a:p>
          <a:p>
            <a:pPr algn="ctr" defTabSz="371475">
              <a:defRPr/>
            </a:pPr>
            <a:endParaRPr lang="fr-FR" sz="1300" dirty="0">
              <a:solidFill>
                <a:srgbClr val="C00000"/>
              </a:solidFill>
              <a:latin typeface="Century Gothic" panose="020B0502020202020204" pitchFamily="34" charset="0"/>
              <a:cs typeface="Arial" pitchFamily="34" charset="0"/>
            </a:endParaRPr>
          </a:p>
          <a:p>
            <a:pPr algn="ctr" defTabSz="371475">
              <a:defRPr/>
            </a:pPr>
            <a:endParaRPr lang="fr-FR" sz="1300" dirty="0">
              <a:solidFill>
                <a:srgbClr val="C00000"/>
              </a:solidFill>
              <a:latin typeface="Century Gothic" panose="020B0502020202020204" pitchFamily="34" charset="0"/>
              <a:cs typeface="Arial" pitchFamily="34" charset="0"/>
            </a:endParaRPr>
          </a:p>
          <a:p>
            <a:pPr algn="ctr" defTabSz="371475">
              <a:defRPr/>
            </a:pPr>
            <a:r>
              <a:rPr lang="fr-FR" sz="1300" dirty="0">
                <a:solidFill>
                  <a:srgbClr val="C00000"/>
                </a:solidFill>
                <a:latin typeface="Century Gothic" panose="020B0502020202020204" pitchFamily="34" charset="0"/>
                <a:cs typeface="Arial" pitchFamily="34" charset="0"/>
              </a:rPr>
              <a:t>Env. 20 000 t/an </a:t>
            </a:r>
          </a:p>
          <a:p>
            <a:pPr algn="ctr" defTabSz="371475">
              <a:defRPr/>
            </a:pPr>
            <a:endParaRPr lang="fr-FR" sz="1300" dirty="0">
              <a:solidFill>
                <a:srgbClr val="C00000"/>
              </a:solidFill>
              <a:latin typeface="Century Gothic" panose="020B0502020202020204" pitchFamily="34" charset="0"/>
              <a:cs typeface="Arial" pitchFamily="34" charset="0"/>
            </a:endParaRPr>
          </a:p>
          <a:p>
            <a:pPr algn="ctr" defTabSz="371475">
              <a:defRPr/>
            </a:pPr>
            <a:endParaRPr lang="fr-FR" sz="1300" dirty="0">
              <a:solidFill>
                <a:srgbClr val="C00000"/>
              </a:solidFill>
              <a:latin typeface="Century Gothic" panose="020B0502020202020204" pitchFamily="34" charset="0"/>
              <a:cs typeface="Arial" pitchFamily="34" charset="0"/>
            </a:endParaRPr>
          </a:p>
          <a:p>
            <a:pPr algn="ctr" defTabSz="371475">
              <a:defRPr/>
            </a:pPr>
            <a:r>
              <a:rPr lang="fr-FR" sz="1300" dirty="0">
                <a:solidFill>
                  <a:srgbClr val="C00000"/>
                </a:solidFill>
                <a:latin typeface="Century Gothic" panose="020B0502020202020204" pitchFamily="34" charset="0"/>
                <a:cs typeface="Arial" pitchFamily="34" charset="0"/>
              </a:rPr>
              <a:t>17 MJ</a:t>
            </a:r>
          </a:p>
          <a:p>
            <a:pPr algn="ctr" defTabSz="371475">
              <a:defRPr/>
            </a:pPr>
            <a:endParaRPr lang="fr-FR" sz="1544" dirty="0">
              <a:solidFill>
                <a:srgbClr val="C00000"/>
              </a:solidFill>
              <a:latin typeface="Century Gothic" panose="020B0502020202020204" pitchFamily="34" charset="0"/>
              <a:cs typeface="Arial" pitchFamily="34" charset="0"/>
            </a:endParaRPr>
          </a:p>
          <a:p>
            <a:pPr algn="ctr" defTabSz="371475">
              <a:defRPr/>
            </a:pPr>
            <a:endParaRPr lang="fr-FR" sz="1544" dirty="0">
              <a:solidFill>
                <a:srgbClr val="C00000"/>
              </a:solidFill>
              <a:latin typeface="Century Gothic" panose="020B0502020202020204" pitchFamily="34" charset="0"/>
              <a:cs typeface="Arial" pitchFamily="34" charset="0"/>
            </a:endParaRPr>
          </a:p>
          <a:p>
            <a:pPr algn="ctr" defTabSz="371475">
              <a:defRPr/>
            </a:pPr>
            <a:endParaRPr lang="fr-FR" sz="1544" dirty="0">
              <a:solidFill>
                <a:srgbClr val="C00000"/>
              </a:solidFill>
              <a:latin typeface="Century Gothic" panose="020B0502020202020204" pitchFamily="34" charset="0"/>
              <a:cs typeface="Arial" pitchFamily="34" charset="0"/>
            </a:endParaRPr>
          </a:p>
          <a:p>
            <a:pPr algn="ctr" defTabSz="371475">
              <a:defRPr/>
            </a:pPr>
            <a:endParaRPr lang="fr-FR" sz="1544" dirty="0">
              <a:solidFill>
                <a:srgbClr val="C00000"/>
              </a:solidFill>
              <a:latin typeface="Century Gothic" panose="020B0502020202020204" pitchFamily="34" charset="0"/>
              <a:cs typeface="Arial" pitchFamily="34" charset="0"/>
            </a:endParaRPr>
          </a:p>
          <a:p>
            <a:pPr algn="ctr" defTabSz="371475">
              <a:defRPr/>
            </a:pPr>
            <a:endParaRPr lang="fr-FR" sz="1544" dirty="0">
              <a:solidFill>
                <a:srgbClr val="C00000"/>
              </a:solidFill>
              <a:latin typeface="Century Gothic" panose="020B0502020202020204" pitchFamily="34" charset="0"/>
              <a:cs typeface="Arial" pitchFamily="34" charset="0"/>
            </a:endParaRPr>
          </a:p>
          <a:p>
            <a:pPr algn="ctr" defTabSz="371475">
              <a:defRPr/>
            </a:pPr>
            <a:endParaRPr lang="fr-FR" sz="1544" dirty="0">
              <a:solidFill>
                <a:srgbClr val="C00000"/>
              </a:solidFill>
              <a:latin typeface="Century Gothic" panose="020B0502020202020204" pitchFamily="34" charset="0"/>
              <a:cs typeface="Arial" pitchFamily="34" charset="0"/>
            </a:endParaRPr>
          </a:p>
          <a:p>
            <a:pPr algn="ctr" defTabSz="371475">
              <a:spcAft>
                <a:spcPts val="975"/>
              </a:spcAft>
              <a:defRPr/>
            </a:pPr>
            <a:endParaRPr lang="fr-FR" sz="1544" dirty="0">
              <a:solidFill>
                <a:srgbClr val="C00000"/>
              </a:solidFill>
              <a:latin typeface="Century Gothic" panose="020B0502020202020204" pitchFamily="34" charset="0"/>
              <a:cs typeface="Arial" pitchFamily="34" charset="0"/>
            </a:endParaRPr>
          </a:p>
        </p:txBody>
      </p:sp>
      <p:pic>
        <p:nvPicPr>
          <p:cNvPr id="104" name="Picture 12" descr="Weishardt - CRITT Bio-Industri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7597" y="4435992"/>
            <a:ext cx="1260000" cy="132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" name="Image 10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7597" y="105537"/>
            <a:ext cx="936104" cy="1515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8312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/>
          </p:cNvSpPr>
          <p:nvPr>
            <p:ph type="title" idx="4294967295"/>
          </p:nvPr>
        </p:nvSpPr>
        <p:spPr>
          <a:xfrm>
            <a:off x="3554278" y="41646"/>
            <a:ext cx="10515600" cy="858734"/>
          </a:xfrm>
          <a:ln w="19050">
            <a:noFill/>
          </a:ln>
        </p:spPr>
        <p:txBody>
          <a:bodyPr/>
          <a:lstStyle/>
          <a:p>
            <a:pPr marL="361950"/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Gill Sans MT" panose="020B0502020104020203"/>
                <a:ea typeface="+mn-ea"/>
                <a:cs typeface="+mn-cs"/>
              </a:rPr>
              <a:t>Le territoire Trifyl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7597" y="105537"/>
            <a:ext cx="936104" cy="1515717"/>
          </a:xfrm>
          <a:prstGeom prst="rect">
            <a:avLst/>
          </a:prstGeom>
        </p:spPr>
      </p:pic>
      <p:sp>
        <p:nvSpPr>
          <p:cNvPr id="17" name="ZoneTexte 5"/>
          <p:cNvSpPr txBox="1">
            <a:spLocks noChangeArrowheads="1"/>
          </p:cNvSpPr>
          <p:nvPr/>
        </p:nvSpPr>
        <p:spPr bwMode="auto">
          <a:xfrm>
            <a:off x="3113209" y="2126344"/>
            <a:ext cx="228600" cy="522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88" tIns="45608" rIns="91188" bIns="45608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911921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46575" y="6017039"/>
            <a:ext cx="805580" cy="1304364"/>
          </a:xfrm>
          <a:prstGeom prst="rect">
            <a:avLst/>
          </a:prstGeom>
        </p:spPr>
      </p:pic>
      <p:pic>
        <p:nvPicPr>
          <p:cNvPr id="20" name="Picture 6" descr="50 modèles de carte vierge du Monde, France &amp; Europe - Canva">
            <a:extLst>
              <a:ext uri="{FF2B5EF4-FFF2-40B4-BE49-F238E27FC236}">
                <a16:creationId xmlns:a16="http://schemas.microsoft.com/office/drawing/2014/main" id="{4CAA28B7-99C8-442C-B6A0-131CCEDD44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89" b="98741" l="16296" r="845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6204" r="15569"/>
          <a:stretch/>
        </p:blipFill>
        <p:spPr bwMode="auto">
          <a:xfrm>
            <a:off x="350086" y="572241"/>
            <a:ext cx="5313040" cy="5505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Loupe PNG Image - PurePNG | Free transparent CC0 PNG Image Library">
            <a:extLst>
              <a:ext uri="{FF2B5EF4-FFF2-40B4-BE49-F238E27FC236}">
                <a16:creationId xmlns:a16="http://schemas.microsoft.com/office/drawing/2014/main" id="{48ABE072-A0FA-4977-A212-8EFA005046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849276">
            <a:off x="1583047" y="2873536"/>
            <a:ext cx="5902658" cy="4467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e 26">
            <a:extLst>
              <a:ext uri="{FF2B5EF4-FFF2-40B4-BE49-F238E27FC236}">
                <a16:creationId xmlns:a16="http://schemas.microsoft.com/office/drawing/2014/main" id="{E4C79532-5C5E-44A7-8654-7652C146E172}"/>
              </a:ext>
            </a:extLst>
          </p:cNvPr>
          <p:cNvGrpSpPr/>
          <p:nvPr/>
        </p:nvGrpSpPr>
        <p:grpSpPr>
          <a:xfrm>
            <a:off x="1879285" y="3958586"/>
            <a:ext cx="2592288" cy="2297223"/>
            <a:chOff x="-1868527" y="4854062"/>
            <a:chExt cx="3504569" cy="3396551"/>
          </a:xfrm>
        </p:grpSpPr>
        <p:pic>
          <p:nvPicPr>
            <p:cNvPr id="28" name="Picture 2" descr="Région Occitanie - La région de l&amp;#39;Occitanie en France">
              <a:extLst>
                <a:ext uri="{FF2B5EF4-FFF2-40B4-BE49-F238E27FC236}">
                  <a16:creationId xmlns:a16="http://schemas.microsoft.com/office/drawing/2014/main" id="{A6796DEC-C9C6-4370-90B3-5595B43A6B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34579" y="4879992"/>
              <a:ext cx="3370621" cy="33706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Ellipse 28">
              <a:extLst>
                <a:ext uri="{FF2B5EF4-FFF2-40B4-BE49-F238E27FC236}">
                  <a16:creationId xmlns:a16="http://schemas.microsoft.com/office/drawing/2014/main" id="{3A3986CC-9B61-4DC8-9993-0B0A01861C18}"/>
                </a:ext>
              </a:extLst>
            </p:cNvPr>
            <p:cNvSpPr/>
            <p:nvPr/>
          </p:nvSpPr>
          <p:spPr>
            <a:xfrm>
              <a:off x="-1868527" y="4854062"/>
              <a:ext cx="3504569" cy="3396551"/>
            </a:xfrm>
            <a:prstGeom prst="ellipse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511241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11241" algn="l" defTabSz="511241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022482" algn="l" defTabSz="511241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533723" algn="l" defTabSz="511241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044964" algn="l" defTabSz="511241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556205" algn="l" defTabSz="511241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067446" algn="l" defTabSz="511241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578687" algn="l" defTabSz="511241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089928" algn="l" defTabSz="511241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</p:grpSp>
      <p:pic>
        <p:nvPicPr>
          <p:cNvPr id="33" name="Picture 4" descr="Loupe PNG Image - PurePNG | Free transparent CC0 PNG Image Library">
            <a:extLst>
              <a:ext uri="{FF2B5EF4-FFF2-40B4-BE49-F238E27FC236}">
                <a16:creationId xmlns:a16="http://schemas.microsoft.com/office/drawing/2014/main" id="{48ABE072-A0FA-4977-A212-8EFA005046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176995">
            <a:off x="1648213" y="2734369"/>
            <a:ext cx="5739712" cy="43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Espace réservé du contenu 2"/>
          <p:cNvSpPr txBox="1">
            <a:spLocks/>
          </p:cNvSpPr>
          <p:nvPr/>
        </p:nvSpPr>
        <p:spPr bwMode="auto">
          <a:xfrm>
            <a:off x="6756005" y="2165161"/>
            <a:ext cx="5435995" cy="1440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80975" indent="-1809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2A0B0"/>
              </a:buClr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975" indent="-1809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D961"/>
              </a:buClr>
              <a:buFont typeface="Wingdings" pitchFamily="2" charset="2"/>
              <a:buChar char="§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2925" indent="-180975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5350" indent="-180975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981075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30000"/>
              </a:lnSpc>
              <a:buClr>
                <a:schemeClr val="accent1"/>
              </a:buClr>
            </a:pPr>
            <a:r>
              <a:rPr lang="fr-FR" sz="2000" dirty="0">
                <a:latin typeface="Calibri" pitchFamily="34" charset="0"/>
              </a:rPr>
              <a:t>328 588 habitants</a:t>
            </a:r>
          </a:p>
          <a:p>
            <a:pPr lvl="1">
              <a:lnSpc>
                <a:spcPct val="130000"/>
              </a:lnSpc>
              <a:buClr>
                <a:schemeClr val="accent1"/>
              </a:buClr>
            </a:pPr>
            <a:r>
              <a:rPr lang="fr-FR" sz="2000" dirty="0">
                <a:latin typeface="Calibri" pitchFamily="34" charset="0"/>
              </a:rPr>
              <a:t>358 communes</a:t>
            </a:r>
          </a:p>
          <a:p>
            <a:pPr lvl="1">
              <a:lnSpc>
                <a:spcPct val="130000"/>
              </a:lnSpc>
              <a:buClr>
                <a:schemeClr val="accent1"/>
              </a:buClr>
            </a:pPr>
            <a:r>
              <a:rPr lang="fr-FR" sz="2000" dirty="0">
                <a:latin typeface="Calibri" pitchFamily="34" charset="0"/>
              </a:rPr>
              <a:t>14 intercommunalités chargées de la collecte</a:t>
            </a:r>
          </a:p>
          <a:p>
            <a:pPr lvl="1">
              <a:lnSpc>
                <a:spcPct val="130000"/>
              </a:lnSpc>
              <a:buClr>
                <a:schemeClr val="accent1"/>
              </a:buClr>
            </a:pPr>
            <a:r>
              <a:rPr lang="fr-FR" sz="2000" dirty="0">
                <a:latin typeface="Calibri" pitchFamily="34" charset="0"/>
              </a:rPr>
              <a:t>300 agents de la fonction publique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2513717" y="5294730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Occitanie</a:t>
            </a:r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2007" b="86773" l="3146" r="590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543" r="39763" b="12036"/>
          <a:stretch/>
        </p:blipFill>
        <p:spPr>
          <a:xfrm>
            <a:off x="2819108" y="4757622"/>
            <a:ext cx="819110" cy="703249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6" name="Image 15"/>
          <p:cNvPicPr>
            <a:picLocks noChangeAspect="1"/>
          </p:cNvPicPr>
          <p:nvPr/>
        </p:nvPicPr>
        <p:blipFill rotWithShape="1"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2007" b="86773" l="3146" r="590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8543" r="39763" b="12036"/>
          <a:stretch/>
        </p:blipFill>
        <p:spPr>
          <a:xfrm>
            <a:off x="261987" y="863396"/>
            <a:ext cx="6159645" cy="5153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303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"/>
          <p:cNvSpPr txBox="1">
            <a:spLocks/>
          </p:cNvSpPr>
          <p:nvPr/>
        </p:nvSpPr>
        <p:spPr>
          <a:xfrm>
            <a:off x="3656268" y="182563"/>
            <a:ext cx="7811294" cy="474662"/>
          </a:xfrm>
          <a:prstGeom prst="rect">
            <a:avLst/>
          </a:prstGeom>
          <a:ln w="19050">
            <a:noFill/>
          </a:ln>
        </p:spPr>
        <p:txBody>
          <a:bodyPr/>
          <a:lstStyle>
            <a:lvl1pPr algn="l" defTabSz="371475" rtl="0" eaLnBrk="1" latinLnBrk="0" hangingPunct="1">
              <a:spcBef>
                <a:spcPct val="0"/>
              </a:spcBef>
              <a:buNone/>
              <a:defRPr sz="2925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361950" fontAlgn="base">
              <a:spcAft>
                <a:spcPct val="0"/>
              </a:spcAft>
            </a:pPr>
            <a:r>
              <a:rPr lang="fr-FR" sz="3600" b="1" dirty="0">
                <a:solidFill>
                  <a:prstClr val="black">
                    <a:lumMod val="65000"/>
                    <a:lumOff val="35000"/>
                  </a:prstClr>
                </a:solidFill>
                <a:latin typeface="Gill Sans MT" panose="020B0502020104020203"/>
                <a:ea typeface="+mn-ea"/>
                <a:cs typeface="+mn-cs"/>
              </a:rPr>
              <a:t>Une première en France</a:t>
            </a:r>
          </a:p>
        </p:txBody>
      </p:sp>
      <p:sp>
        <p:nvSpPr>
          <p:cNvPr id="4" name="Espace réservé du contenu 2"/>
          <p:cNvSpPr txBox="1">
            <a:spLocks/>
          </p:cNvSpPr>
          <p:nvPr/>
        </p:nvSpPr>
        <p:spPr>
          <a:xfrm>
            <a:off x="5005213" y="2170192"/>
            <a:ext cx="5616624" cy="26642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8606" indent="-278606" algn="l" defTabSz="371475" rtl="0" eaLnBrk="1" latinLnBrk="0" hangingPunct="1">
              <a:spcBef>
                <a:spcPts val="813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63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3647" indent="-232172" algn="l" defTabSz="371475" rtl="0" eaLnBrk="1" latinLnBrk="0" hangingPunct="1">
              <a:spcBef>
                <a:spcPts val="813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28688" indent="-185738" algn="l" defTabSz="371475" rtl="0" eaLnBrk="1" latinLnBrk="0" hangingPunct="1">
              <a:spcBef>
                <a:spcPts val="813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138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00163" indent="-185738" algn="l" defTabSz="371475" rtl="0" eaLnBrk="1" latinLnBrk="0" hangingPunct="1">
              <a:spcBef>
                <a:spcPts val="813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75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71638" indent="-185738" algn="l" defTabSz="371475" rtl="0" eaLnBrk="1" latinLnBrk="0" hangingPunct="1">
              <a:spcBef>
                <a:spcPts val="813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75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43113" indent="-185738" algn="l" defTabSz="371475" rtl="0" eaLnBrk="1" latinLnBrk="0" hangingPunct="1">
              <a:spcBef>
                <a:spcPts val="813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75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414588" indent="-185738" algn="l" defTabSz="371475" rtl="0" eaLnBrk="1" latinLnBrk="0" hangingPunct="1">
              <a:spcBef>
                <a:spcPts val="813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75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86063" indent="-185738" algn="l" defTabSz="371475" rtl="0" eaLnBrk="1" latinLnBrk="0" hangingPunct="1">
              <a:spcBef>
                <a:spcPts val="813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75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157538" indent="-185738" algn="l" defTabSz="371475" rtl="0" eaLnBrk="1" latinLnBrk="0" hangingPunct="1">
              <a:spcBef>
                <a:spcPts val="813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75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spcBef>
                <a:spcPts val="1800"/>
              </a:spcBef>
            </a:pPr>
            <a:r>
              <a:rPr lang="fr-FR" sz="2000" b="1" dirty="0">
                <a:latin typeface="Calibri" pitchFamily="34" charset="0"/>
              </a:rPr>
              <a:t>Une chaudière CSR imbriquée dans le </a:t>
            </a:r>
            <a:r>
              <a:rPr lang="fr-FR" sz="2000" b="1" dirty="0" err="1">
                <a:latin typeface="Calibri" pitchFamily="34" charset="0"/>
              </a:rPr>
              <a:t>process</a:t>
            </a:r>
            <a:r>
              <a:rPr lang="fr-FR" sz="2000" b="1" dirty="0">
                <a:latin typeface="Calibri" pitchFamily="34" charset="0"/>
              </a:rPr>
              <a:t> </a:t>
            </a:r>
            <a:br>
              <a:rPr lang="fr-FR" sz="2000" dirty="0">
                <a:latin typeface="Calibri" pitchFamily="34" charset="0"/>
              </a:rPr>
            </a:br>
            <a:r>
              <a:rPr lang="fr-FR" sz="2000" dirty="0">
                <a:latin typeface="Calibri" pitchFamily="34" charset="0"/>
              </a:rPr>
              <a:t>de l’usine de tri/valorisation des déchets</a:t>
            </a:r>
          </a:p>
          <a:p>
            <a:pPr marL="371475" lvl="1" indent="0">
              <a:spcBef>
                <a:spcPts val="1800"/>
              </a:spcBef>
              <a:buNone/>
            </a:pPr>
            <a:endParaRPr lang="fr-FR" sz="2000" dirty="0">
              <a:latin typeface="Calibri" pitchFamily="34" charset="0"/>
            </a:endParaRPr>
          </a:p>
          <a:p>
            <a:pPr lvl="1">
              <a:spcBef>
                <a:spcPts val="1800"/>
              </a:spcBef>
            </a:pPr>
            <a:r>
              <a:rPr lang="fr-FR" sz="2000" b="1" dirty="0">
                <a:latin typeface="Calibri" pitchFamily="34" charset="0"/>
              </a:rPr>
              <a:t>Une chaudière alimentée par des CSR issus de déchets ménagers </a:t>
            </a:r>
            <a:r>
              <a:rPr lang="fr-FR" sz="2000" dirty="0">
                <a:latin typeface="Calibri" pitchFamily="34" charset="0"/>
              </a:rPr>
              <a:t>préparés et traités in situ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75792"/>
            <a:ext cx="3852728" cy="5148808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7597" y="105537"/>
            <a:ext cx="936104" cy="1515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105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"/>
          <p:cNvSpPr txBox="1">
            <a:spLocks/>
          </p:cNvSpPr>
          <p:nvPr/>
        </p:nvSpPr>
        <p:spPr>
          <a:xfrm>
            <a:off x="1388274" y="182563"/>
            <a:ext cx="10246270" cy="474662"/>
          </a:xfrm>
          <a:prstGeom prst="rect">
            <a:avLst/>
          </a:prstGeom>
          <a:ln w="19050">
            <a:noFill/>
          </a:ln>
        </p:spPr>
        <p:txBody>
          <a:bodyPr/>
          <a:lstStyle>
            <a:lvl1pPr algn="l" defTabSz="371475" rtl="0" eaLnBrk="1" latinLnBrk="0" hangingPunct="1">
              <a:spcBef>
                <a:spcPct val="0"/>
              </a:spcBef>
              <a:buNone/>
              <a:defRPr sz="2925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361950" algn="ctr" fontAlgn="base">
              <a:spcAft>
                <a:spcPct val="0"/>
              </a:spcAft>
            </a:pPr>
            <a:r>
              <a:rPr lang="fr-FR" sz="3200" b="1" dirty="0">
                <a:solidFill>
                  <a:prstClr val="black">
                    <a:lumMod val="65000"/>
                    <a:lumOff val="35000"/>
                  </a:prstClr>
                </a:solidFill>
                <a:latin typeface="Gill Sans MT" panose="020B0502020104020203"/>
                <a:ea typeface="+mn-ea"/>
                <a:cs typeface="+mn-cs"/>
              </a:rPr>
              <a:t>Un projet à haute performance </a:t>
            </a:r>
          </a:p>
          <a:p>
            <a:pPr marL="361950" algn="ctr" fontAlgn="base">
              <a:spcAft>
                <a:spcPct val="0"/>
              </a:spcAft>
            </a:pPr>
            <a:r>
              <a:rPr lang="fr-FR" sz="3200" b="1" dirty="0">
                <a:solidFill>
                  <a:prstClr val="black">
                    <a:lumMod val="65000"/>
                    <a:lumOff val="35000"/>
                  </a:prstClr>
                </a:solidFill>
                <a:latin typeface="Gill Sans MT" panose="020B0502020104020203"/>
                <a:ea typeface="+mn-ea"/>
                <a:cs typeface="+mn-cs"/>
              </a:rPr>
              <a:t>environnementale </a:t>
            </a:r>
          </a:p>
        </p:txBody>
      </p:sp>
      <p:sp>
        <p:nvSpPr>
          <p:cNvPr id="4" name="Espace réservé du contenu 2"/>
          <p:cNvSpPr txBox="1">
            <a:spLocks/>
          </p:cNvSpPr>
          <p:nvPr/>
        </p:nvSpPr>
        <p:spPr>
          <a:xfrm>
            <a:off x="254004" y="1704358"/>
            <a:ext cx="8893886" cy="23762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8606" indent="-278606" algn="l" defTabSz="371475" rtl="0" eaLnBrk="1" latinLnBrk="0" hangingPunct="1">
              <a:spcBef>
                <a:spcPts val="813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63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3647" indent="-232172" algn="l" defTabSz="371475" rtl="0" eaLnBrk="1" latinLnBrk="0" hangingPunct="1">
              <a:spcBef>
                <a:spcPts val="813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28688" indent="-185738" algn="l" defTabSz="371475" rtl="0" eaLnBrk="1" latinLnBrk="0" hangingPunct="1">
              <a:spcBef>
                <a:spcPts val="813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138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00163" indent="-185738" algn="l" defTabSz="371475" rtl="0" eaLnBrk="1" latinLnBrk="0" hangingPunct="1">
              <a:spcBef>
                <a:spcPts val="813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75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71638" indent="-185738" algn="l" defTabSz="371475" rtl="0" eaLnBrk="1" latinLnBrk="0" hangingPunct="1">
              <a:spcBef>
                <a:spcPts val="813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75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43113" indent="-185738" algn="l" defTabSz="371475" rtl="0" eaLnBrk="1" latinLnBrk="0" hangingPunct="1">
              <a:spcBef>
                <a:spcPts val="813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75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414588" indent="-185738" algn="l" defTabSz="371475" rtl="0" eaLnBrk="1" latinLnBrk="0" hangingPunct="1">
              <a:spcBef>
                <a:spcPts val="813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75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86063" indent="-185738" algn="l" defTabSz="371475" rtl="0" eaLnBrk="1" latinLnBrk="0" hangingPunct="1">
              <a:spcBef>
                <a:spcPts val="813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75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157538" indent="-185738" algn="l" defTabSz="371475" rtl="0" eaLnBrk="1" latinLnBrk="0" hangingPunct="1">
              <a:spcBef>
                <a:spcPts val="813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75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30000"/>
              </a:lnSpc>
              <a:spcBef>
                <a:spcPts val="1200"/>
              </a:spcBef>
            </a:pPr>
            <a:r>
              <a:rPr lang="fr-FR" sz="2000" dirty="0">
                <a:latin typeface="Calibri" pitchFamily="34" charset="0"/>
              </a:rPr>
              <a:t>Le </a:t>
            </a:r>
            <a:r>
              <a:rPr lang="fr-FR" sz="2000" dirty="0" err="1">
                <a:latin typeface="Calibri" pitchFamily="34" charset="0"/>
              </a:rPr>
              <a:t>process</a:t>
            </a:r>
            <a:r>
              <a:rPr lang="fr-FR" sz="2000" dirty="0">
                <a:latin typeface="Calibri" pitchFamily="34" charset="0"/>
              </a:rPr>
              <a:t> à haute température et l’emploi de réactifs permettent de piéger les polluants notamment des oxydes d’azote et des dérivés de soufre</a:t>
            </a:r>
          </a:p>
          <a:p>
            <a:pPr lvl="1">
              <a:lnSpc>
                <a:spcPct val="130000"/>
              </a:lnSpc>
              <a:spcBef>
                <a:spcPts val="1200"/>
              </a:spcBef>
            </a:pPr>
            <a:r>
              <a:rPr lang="fr-FR" sz="2000" dirty="0">
                <a:latin typeface="Calibri" pitchFamily="34" charset="0"/>
              </a:rPr>
              <a:t>Filtration des fumées avant rejet</a:t>
            </a:r>
          </a:p>
          <a:p>
            <a:pPr lvl="1">
              <a:lnSpc>
                <a:spcPct val="130000"/>
              </a:lnSpc>
              <a:spcBef>
                <a:spcPts val="1200"/>
              </a:spcBef>
            </a:pPr>
            <a:r>
              <a:rPr lang="fr-FR" sz="2000" dirty="0">
                <a:latin typeface="Calibri" pitchFamily="34" charset="0"/>
              </a:rPr>
              <a:t>Mesure en continu des fumées</a:t>
            </a:r>
          </a:p>
          <a:p>
            <a:pPr lvl="1">
              <a:lnSpc>
                <a:spcPct val="130000"/>
              </a:lnSpc>
              <a:spcBef>
                <a:spcPts val="1200"/>
              </a:spcBef>
            </a:pPr>
            <a:r>
              <a:rPr lang="fr-FR" sz="2000" dirty="0">
                <a:latin typeface="Calibri" pitchFamily="34" charset="0"/>
              </a:rPr>
              <a:t> Valorisation des cendres sous foyer</a:t>
            </a:r>
          </a:p>
          <a:p>
            <a:pPr lvl="1">
              <a:lnSpc>
                <a:spcPct val="130000"/>
              </a:lnSpc>
              <a:spcBef>
                <a:spcPts val="1200"/>
              </a:spcBef>
            </a:pPr>
            <a:r>
              <a:rPr lang="fr-FR" sz="2000" dirty="0">
                <a:latin typeface="Calibri" pitchFamily="34" charset="0"/>
              </a:rPr>
              <a:t>Production de chaleur sans faire </a:t>
            </a:r>
            <a:br>
              <a:rPr lang="fr-FR" sz="2000" dirty="0">
                <a:latin typeface="Calibri" pitchFamily="34" charset="0"/>
              </a:rPr>
            </a:br>
            <a:r>
              <a:rPr lang="fr-FR" sz="2000" dirty="0">
                <a:latin typeface="Calibri" pitchFamily="34" charset="0"/>
              </a:rPr>
              <a:t>appel à des ressources fossiles et </a:t>
            </a:r>
            <a:br>
              <a:rPr lang="fr-FR" sz="2000" dirty="0">
                <a:latin typeface="Calibri" pitchFamily="34" charset="0"/>
              </a:rPr>
            </a:br>
            <a:r>
              <a:rPr lang="fr-FR" sz="2000" dirty="0">
                <a:latin typeface="Calibri" pitchFamily="34" charset="0"/>
              </a:rPr>
              <a:t>carbonées</a:t>
            </a:r>
            <a:endParaRPr lang="fr-FR" sz="2400" dirty="0">
              <a:latin typeface="Calibri" pitchFamily="34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1480" y="2834641"/>
            <a:ext cx="5852821" cy="3279268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7597" y="105537"/>
            <a:ext cx="936104" cy="1515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242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2"/>
          <a:srcRect l="-3603" t="5252" r="9736" b="19823"/>
          <a:stretch/>
        </p:blipFill>
        <p:spPr>
          <a:xfrm>
            <a:off x="4165692" y="657225"/>
            <a:ext cx="8801299" cy="5642363"/>
          </a:xfrm>
          <a:prstGeom prst="parallelogram">
            <a:avLst/>
          </a:prstGeom>
        </p:spPr>
      </p:pic>
      <p:sp>
        <p:nvSpPr>
          <p:cNvPr id="8" name="Titre 1"/>
          <p:cNvSpPr txBox="1">
            <a:spLocks/>
          </p:cNvSpPr>
          <p:nvPr/>
        </p:nvSpPr>
        <p:spPr>
          <a:xfrm>
            <a:off x="4165692" y="156632"/>
            <a:ext cx="2988177" cy="1462749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dist="38100" dir="3720000" algn="ctr" rotWithShape="0">
              <a:schemeClr val="bg1">
                <a:alpha val="87000"/>
              </a:schemeClr>
            </a:outerShdw>
            <a:softEdge rad="203200"/>
          </a:effectLst>
        </p:spPr>
        <p:txBody>
          <a:bodyPr vert="horz" lIns="74295" tIns="37148" rIns="74295" bIns="37148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361950" algn="ctr" defTabSz="371475" fontAlgn="base">
              <a:spcAft>
                <a:spcPct val="0"/>
              </a:spcAft>
              <a:defRPr/>
            </a:pPr>
            <a:r>
              <a:rPr lang="fr-FR" sz="3300" b="1" dirty="0">
                <a:solidFill>
                  <a:prstClr val="black">
                    <a:lumMod val="65000"/>
                    <a:lumOff val="35000"/>
                  </a:prstClr>
                </a:solidFill>
                <a:latin typeface="Gill Sans MT" panose="020B0502020104020203"/>
                <a:ea typeface="+mn-ea"/>
                <a:cs typeface="+mn-cs"/>
              </a:rPr>
              <a:t>Biodéchets</a:t>
            </a:r>
            <a:endParaRPr lang="fr-FR" sz="3200" b="1" dirty="0">
              <a:solidFill>
                <a:prstClr val="black">
                  <a:lumMod val="65000"/>
                  <a:lumOff val="35000"/>
                </a:prstClr>
              </a:solidFill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100584" y="2024656"/>
            <a:ext cx="3907854" cy="2554545"/>
          </a:xfrm>
          <a:prstGeom prst="rect">
            <a:avLst/>
          </a:prstGeom>
          <a:solidFill>
            <a:schemeClr val="bg1">
              <a:alpha val="57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 defTabSz="371475">
              <a:buClr>
                <a:schemeClr val="accent1">
                  <a:lumMod val="75000"/>
                </a:schemeClr>
              </a:buClr>
              <a:buFont typeface="Wingdings 3" panose="05040102010807070707" pitchFamily="18" charset="2"/>
              <a:buChar char=""/>
              <a:defRPr/>
            </a:pPr>
            <a:r>
              <a:rPr lang="fr-FR" sz="2000" dirty="0">
                <a:solidFill>
                  <a:srgbClr val="373545">
                    <a:lumMod val="50000"/>
                  </a:srgbClr>
                </a:solidFill>
                <a:latin typeface="Calibri "/>
                <a:cs typeface="Arial" panose="020B0604020202020204" pitchFamily="34" charset="0"/>
              </a:rPr>
              <a:t>Réception </a:t>
            </a:r>
          </a:p>
          <a:p>
            <a:pPr marL="342900" indent="-342900" defTabSz="371475">
              <a:buClr>
                <a:schemeClr val="accent1">
                  <a:lumMod val="75000"/>
                </a:schemeClr>
              </a:buClr>
              <a:buFont typeface="Wingdings 3" panose="05040102010807070707" pitchFamily="18" charset="2"/>
              <a:buChar char=""/>
              <a:defRPr/>
            </a:pPr>
            <a:r>
              <a:rPr lang="fr-FR" sz="2000" dirty="0">
                <a:solidFill>
                  <a:srgbClr val="373545">
                    <a:lumMod val="50000"/>
                  </a:srgbClr>
                </a:solidFill>
                <a:latin typeface="Calibri "/>
                <a:cs typeface="Arial" panose="020B0604020202020204" pitchFamily="34" charset="0"/>
              </a:rPr>
              <a:t>Déconditionnement </a:t>
            </a:r>
          </a:p>
          <a:p>
            <a:pPr marL="342900" indent="-342900" defTabSz="371475">
              <a:buClr>
                <a:schemeClr val="accent1">
                  <a:lumMod val="75000"/>
                </a:schemeClr>
              </a:buClr>
              <a:buFont typeface="Wingdings 3" panose="05040102010807070707" pitchFamily="18" charset="2"/>
              <a:buChar char=""/>
              <a:defRPr/>
            </a:pPr>
            <a:r>
              <a:rPr lang="fr-FR" sz="2000" dirty="0" err="1">
                <a:solidFill>
                  <a:srgbClr val="373545">
                    <a:lumMod val="50000"/>
                  </a:srgbClr>
                </a:solidFill>
                <a:latin typeface="Calibri "/>
                <a:cs typeface="Arial" panose="020B0604020202020204" pitchFamily="34" charset="0"/>
              </a:rPr>
              <a:t>Hygiénisation</a:t>
            </a:r>
            <a:r>
              <a:rPr lang="fr-FR" sz="2000" dirty="0">
                <a:solidFill>
                  <a:srgbClr val="373545">
                    <a:lumMod val="50000"/>
                  </a:srgbClr>
                </a:solidFill>
                <a:latin typeface="Calibri "/>
                <a:cs typeface="Arial" panose="020B0604020202020204" pitchFamily="34" charset="0"/>
              </a:rPr>
              <a:t> </a:t>
            </a:r>
          </a:p>
          <a:p>
            <a:pPr marL="342900" indent="-342900" defTabSz="371475">
              <a:buClr>
                <a:schemeClr val="accent1">
                  <a:lumMod val="75000"/>
                </a:schemeClr>
              </a:buClr>
              <a:buFont typeface="Wingdings 3" panose="05040102010807070707" pitchFamily="18" charset="2"/>
              <a:buChar char=""/>
              <a:defRPr/>
            </a:pPr>
            <a:r>
              <a:rPr lang="fr-FR" sz="2000" dirty="0">
                <a:solidFill>
                  <a:srgbClr val="373545">
                    <a:lumMod val="50000"/>
                  </a:srgbClr>
                </a:solidFill>
                <a:latin typeface="Calibri "/>
                <a:cs typeface="Arial" panose="020B0604020202020204" pitchFamily="34" charset="0"/>
              </a:rPr>
              <a:t>Méthanisation </a:t>
            </a:r>
          </a:p>
          <a:p>
            <a:pPr marL="342900" indent="-342900" defTabSz="371475">
              <a:buClr>
                <a:schemeClr val="accent1">
                  <a:lumMod val="75000"/>
                </a:schemeClr>
              </a:buClr>
              <a:buFont typeface="Wingdings 3" panose="05040102010807070707" pitchFamily="18" charset="2"/>
              <a:buChar char=""/>
              <a:defRPr/>
            </a:pPr>
            <a:r>
              <a:rPr lang="fr-FR" sz="2000" dirty="0">
                <a:solidFill>
                  <a:srgbClr val="373545">
                    <a:lumMod val="50000"/>
                  </a:srgbClr>
                </a:solidFill>
                <a:latin typeface="Calibri "/>
                <a:cs typeface="Arial" panose="020B0604020202020204" pitchFamily="34" charset="0"/>
              </a:rPr>
              <a:t>Maturation en mélange avec des déchets verts préparés</a:t>
            </a:r>
          </a:p>
          <a:p>
            <a:pPr marL="342900" indent="-342900" defTabSz="371475">
              <a:buClr>
                <a:schemeClr val="accent1">
                  <a:lumMod val="75000"/>
                </a:schemeClr>
              </a:buClr>
              <a:buFont typeface="Wingdings 3" panose="05040102010807070707" pitchFamily="18" charset="2"/>
              <a:buChar char=""/>
              <a:defRPr/>
            </a:pPr>
            <a:r>
              <a:rPr lang="fr-FR" sz="2000" dirty="0">
                <a:solidFill>
                  <a:srgbClr val="373545">
                    <a:lumMod val="50000"/>
                  </a:srgbClr>
                </a:solidFill>
                <a:latin typeface="Calibri "/>
                <a:cs typeface="Arial" panose="020B0604020202020204" pitchFamily="34" charset="0"/>
              </a:rPr>
              <a:t>Compostage et affinage pour produire un compost normé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7597" y="105537"/>
            <a:ext cx="936104" cy="1515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4093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80616" y="-15240"/>
            <a:ext cx="10515600" cy="858734"/>
          </a:xfrm>
        </p:spPr>
        <p:txBody>
          <a:bodyPr>
            <a:normAutofit/>
          </a:bodyPr>
          <a:lstStyle/>
          <a:p>
            <a:pPr marL="361950" algn="ctr" defTabSz="371475" fontAlgn="base">
              <a:spcAft>
                <a:spcPct val="0"/>
              </a:spcAft>
            </a:pPr>
            <a:r>
              <a:rPr lang="fr-FR" sz="3200" dirty="0">
                <a:solidFill>
                  <a:prstClr val="black">
                    <a:lumMod val="65000"/>
                    <a:lumOff val="35000"/>
                  </a:prstClr>
                </a:solidFill>
                <a:latin typeface="Gill Sans MT" panose="020B0502020104020203"/>
                <a:ea typeface="+mn-ea"/>
                <a:cs typeface="+mn-cs"/>
              </a:rPr>
              <a:t>Injection de </a:t>
            </a:r>
            <a:r>
              <a:rPr lang="fr-FR" sz="32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Gill Sans MT" panose="020B0502020104020203"/>
                <a:ea typeface="+mn-ea"/>
                <a:cs typeface="+mn-cs"/>
              </a:rPr>
              <a:t>biométhane</a:t>
            </a:r>
            <a:r>
              <a:rPr lang="fr-FR" sz="3200" dirty="0">
                <a:solidFill>
                  <a:prstClr val="black">
                    <a:lumMod val="65000"/>
                    <a:lumOff val="35000"/>
                  </a:prstClr>
                </a:solidFill>
                <a:latin typeface="Gill Sans MT" panose="020B0502020104020203"/>
                <a:ea typeface="+mn-ea"/>
                <a:cs typeface="+mn-cs"/>
              </a:rPr>
              <a:t>-TEREGA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/>
          <p:nvPr/>
        </p:nvPicPr>
        <p:blipFill rotWithShape="1">
          <a:blip r:embed="rId2"/>
          <a:srcRect l="5998" t="16532" r="5602" b="13517"/>
          <a:stretch/>
        </p:blipFill>
        <p:spPr bwMode="auto">
          <a:xfrm>
            <a:off x="441068" y="858734"/>
            <a:ext cx="10293397" cy="5309418"/>
          </a:xfrm>
          <a:prstGeom prst="parallelogram">
            <a:avLst>
              <a:gd name="adj" fmla="val 7444"/>
            </a:avLst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7597" y="105537"/>
            <a:ext cx="936104" cy="1515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6386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11542" y="1508759"/>
            <a:ext cx="11046160" cy="5120347"/>
          </a:xfrm>
        </p:spPr>
        <p:txBody>
          <a:bodyPr>
            <a:normAutofit/>
          </a:bodyPr>
          <a:lstStyle/>
          <a:p>
            <a:pPr marL="0" indent="0">
              <a:buClrTx/>
              <a:buNone/>
            </a:pPr>
            <a:r>
              <a:rPr lang="fr-FR" sz="2000" b="1" dirty="0">
                <a:latin typeface="Calibri "/>
                <a:cs typeface="Arial" panose="020B0604020202020204" pitchFamily="34" charset="0"/>
              </a:rPr>
              <a:t>Un projet multi-acteurs : </a:t>
            </a:r>
          </a:p>
          <a:p>
            <a:pPr lvl="1">
              <a:buClrTx/>
              <a:buFont typeface="Arial" panose="020B0604020202020204" pitchFamily="34" charset="0"/>
              <a:buChar char="•"/>
            </a:pPr>
            <a:endParaRPr lang="fr-FR" sz="2000" dirty="0">
              <a:solidFill>
                <a:schemeClr val="tx1"/>
              </a:solidFill>
              <a:latin typeface="Calibri "/>
              <a:cs typeface="Arial" panose="020B0604020202020204" pitchFamily="34" charset="0"/>
            </a:endParaRPr>
          </a:p>
          <a:p>
            <a:pPr lvl="1">
              <a:buClr>
                <a:schemeClr val="accent1"/>
              </a:buClr>
              <a:buFont typeface="Wingdings 3" panose="05040102010807070707" pitchFamily="18" charset="2"/>
              <a:buChar char=""/>
            </a:pPr>
            <a:r>
              <a:rPr lang="fr-FR" sz="2000" dirty="0">
                <a:solidFill>
                  <a:schemeClr val="tx1"/>
                </a:solidFill>
                <a:latin typeface="Calibri "/>
                <a:cs typeface="Arial" panose="020B0604020202020204" pitchFamily="34" charset="0"/>
              </a:rPr>
              <a:t> ENGIE porteur de projet</a:t>
            </a:r>
          </a:p>
          <a:p>
            <a:pPr lvl="1">
              <a:buClr>
                <a:schemeClr val="accent1"/>
              </a:buClr>
              <a:buFont typeface="Wingdings 3" panose="05040102010807070707" pitchFamily="18" charset="2"/>
              <a:buChar char=""/>
            </a:pPr>
            <a:endParaRPr lang="fr-FR" sz="2000" dirty="0">
              <a:solidFill>
                <a:schemeClr val="tx1"/>
              </a:solidFill>
              <a:latin typeface="Calibri "/>
              <a:cs typeface="Arial" panose="020B0604020202020204" pitchFamily="34" charset="0"/>
            </a:endParaRPr>
          </a:p>
          <a:p>
            <a:pPr lvl="1">
              <a:buClr>
                <a:schemeClr val="accent1"/>
              </a:buClr>
              <a:buFont typeface="Wingdings 3" panose="05040102010807070707" pitchFamily="18" charset="2"/>
              <a:buChar char=""/>
            </a:pPr>
            <a:r>
              <a:rPr lang="fr-FR" sz="2000" dirty="0">
                <a:solidFill>
                  <a:schemeClr val="tx1"/>
                </a:solidFill>
                <a:latin typeface="Calibri "/>
                <a:cs typeface="Arial" panose="020B0604020202020204" pitchFamily="34" charset="0"/>
              </a:rPr>
              <a:t> Fournisseurs de CSR : </a:t>
            </a:r>
          </a:p>
          <a:p>
            <a:pPr lvl="2">
              <a:buClrTx/>
              <a:buFont typeface="Arial" panose="020B0604020202020204" pitchFamily="34" charset="0"/>
              <a:buChar char="•"/>
            </a:pPr>
            <a:r>
              <a:rPr lang="fr-FR" dirty="0" err="1">
                <a:solidFill>
                  <a:schemeClr val="tx1"/>
                </a:solidFill>
                <a:latin typeface="Calibri "/>
                <a:cs typeface="Arial" panose="020B0604020202020204" pitchFamily="34" charset="0"/>
              </a:rPr>
              <a:t>Urbaser</a:t>
            </a:r>
            <a:r>
              <a:rPr lang="fr-FR" dirty="0">
                <a:solidFill>
                  <a:schemeClr val="tx1"/>
                </a:solidFill>
                <a:latin typeface="Calibri "/>
                <a:cs typeface="Arial" panose="020B0604020202020204" pitchFamily="34" charset="0"/>
              </a:rPr>
              <a:t>, TRIFYL : 60% des apports</a:t>
            </a:r>
          </a:p>
          <a:p>
            <a:pPr lvl="2">
              <a:buClrTx/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tx1"/>
                </a:solidFill>
                <a:latin typeface="Calibri "/>
                <a:cs typeface="Arial" panose="020B0604020202020204" pitchFamily="34" charset="0"/>
              </a:rPr>
              <a:t>PAPREC (CSR DIB) : 40% des apports </a:t>
            </a:r>
          </a:p>
          <a:p>
            <a:pPr lvl="1">
              <a:buClrTx/>
              <a:buFont typeface="Arial" panose="020B0604020202020204" pitchFamily="34" charset="0"/>
              <a:buChar char="•"/>
            </a:pPr>
            <a:endParaRPr lang="fr-FR" sz="2000" b="1" dirty="0">
              <a:solidFill>
                <a:schemeClr val="tx1"/>
              </a:solidFill>
              <a:latin typeface="Calibri "/>
              <a:cs typeface="Arial" panose="020B0604020202020204" pitchFamily="34" charset="0"/>
            </a:endParaRPr>
          </a:p>
          <a:p>
            <a:pPr marL="0" indent="0">
              <a:buClrTx/>
              <a:buNone/>
            </a:pPr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re 1"/>
          <p:cNvSpPr txBox="1">
            <a:spLocks/>
          </p:cNvSpPr>
          <p:nvPr/>
        </p:nvSpPr>
        <p:spPr>
          <a:xfrm>
            <a:off x="1112903" y="206236"/>
            <a:ext cx="11079097" cy="1800307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dist="38100" dir="3720000" algn="ctr" rotWithShape="0">
              <a:schemeClr val="bg1">
                <a:alpha val="87000"/>
              </a:schemeClr>
            </a:outerShdw>
            <a:softEdge rad="203200"/>
          </a:effectLst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361950" marR="0" lvl="0" indent="0" algn="ctr" defTabSz="371475" fontAlgn="base">
              <a:lnSpc>
                <a:spcPct val="100000"/>
              </a:lnSpc>
              <a:spcAft>
                <a:spcPct val="0"/>
              </a:spcAft>
              <a:buClrTx/>
              <a:buSzTx/>
              <a:tabLst/>
              <a:defRPr/>
            </a:pPr>
            <a:r>
              <a:rPr lang="fr-FR" sz="3200" b="1" dirty="0">
                <a:solidFill>
                  <a:prstClr val="black">
                    <a:lumMod val="65000"/>
                    <a:lumOff val="35000"/>
                  </a:prstClr>
                </a:solidFill>
                <a:latin typeface="Gill Sans MT" panose="020B0502020104020203"/>
                <a:ea typeface="+mn-ea"/>
                <a:cs typeface="+mn-cs"/>
              </a:rPr>
              <a:t>Projet de valorisation de CSR : </a:t>
            </a:r>
            <a:br>
              <a:rPr lang="fr-FR" sz="3200" b="1" dirty="0">
                <a:solidFill>
                  <a:prstClr val="black">
                    <a:lumMod val="65000"/>
                    <a:lumOff val="35000"/>
                  </a:prstClr>
                </a:solidFill>
                <a:latin typeface="Gill Sans MT" panose="020B0502020104020203"/>
                <a:ea typeface="+mn-ea"/>
                <a:cs typeface="+mn-cs"/>
              </a:rPr>
            </a:br>
            <a:r>
              <a:rPr lang="fr-FR" sz="3200" b="1" dirty="0">
                <a:solidFill>
                  <a:prstClr val="black">
                    <a:lumMod val="65000"/>
                    <a:lumOff val="35000"/>
                  </a:prstClr>
                </a:solidFill>
                <a:latin typeface="Gill Sans MT" panose="020B0502020104020203"/>
                <a:ea typeface="+mn-ea"/>
                <a:cs typeface="+mn-cs"/>
              </a:rPr>
              <a:t>Usine </a:t>
            </a:r>
            <a:r>
              <a:rPr lang="fr-FR" sz="3200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Gill Sans MT" panose="020B0502020104020203"/>
                <a:ea typeface="+mn-ea"/>
                <a:cs typeface="+mn-cs"/>
              </a:rPr>
              <a:t>Weishardt</a:t>
            </a:r>
            <a:endParaRPr lang="fr-FR" sz="3200" b="1" dirty="0">
              <a:solidFill>
                <a:prstClr val="black">
                  <a:lumMod val="65000"/>
                  <a:lumOff val="35000"/>
                </a:prstClr>
              </a:solidFill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2052" name="Picture 4" descr="logo de Paprec Grou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2277" y="4347306"/>
            <a:ext cx="1495425" cy="1495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1876" y="4317144"/>
            <a:ext cx="1512000" cy="1622523"/>
          </a:xfrm>
          <a:prstGeom prst="rect">
            <a:avLst/>
          </a:prstGeom>
        </p:spPr>
      </p:pic>
      <p:pic>
        <p:nvPicPr>
          <p:cNvPr id="2054" name="Picture 6" descr="Afhypac - Trify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44700"/>
            <a:ext cx="2476500" cy="152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dn.1min30.com/wp-content/uploads/2018/02/Logo-...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40"/>
          <a:stretch/>
        </p:blipFill>
        <p:spPr bwMode="auto">
          <a:xfrm>
            <a:off x="4522516" y="4191000"/>
            <a:ext cx="2476500" cy="1982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Weishardt - CRITT Bio-Industri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1850" y="4068450"/>
            <a:ext cx="1905000" cy="200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7597" y="105537"/>
            <a:ext cx="936104" cy="1515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9269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45668" y="0"/>
            <a:ext cx="8596668" cy="878128"/>
          </a:xfrm>
        </p:spPr>
        <p:txBody>
          <a:bodyPr>
            <a:normAutofit/>
          </a:bodyPr>
          <a:lstStyle/>
          <a:p>
            <a:pPr marL="361950" algn="ctr" defTabSz="371475" fontAlgn="base">
              <a:spcAft>
                <a:spcPct val="0"/>
              </a:spcAft>
            </a:pPr>
            <a:r>
              <a:rPr lang="fr-FR" sz="3200" dirty="0">
                <a:solidFill>
                  <a:prstClr val="black">
                    <a:lumMod val="65000"/>
                    <a:lumOff val="35000"/>
                  </a:prstClr>
                </a:solidFill>
                <a:latin typeface="Gill Sans MT" panose="020B0502020104020203"/>
                <a:ea typeface="+mn-ea"/>
                <a:cs typeface="+mn-cs"/>
              </a:rPr>
              <a:t>Un projet partenarial sur le site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41961" y="1748004"/>
            <a:ext cx="5608320" cy="424664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000" b="1" dirty="0">
                <a:solidFill>
                  <a:schemeClr val="tx1"/>
                </a:solidFill>
                <a:latin typeface="Calibri "/>
              </a:rPr>
              <a:t>Développé par l’entreprise CVE</a:t>
            </a:r>
          </a:p>
          <a:p>
            <a:pPr marL="0" indent="0">
              <a:buNone/>
            </a:pPr>
            <a:r>
              <a:rPr lang="fr-FR" sz="2000" dirty="0">
                <a:solidFill>
                  <a:schemeClr val="tx1"/>
                </a:solidFill>
                <a:latin typeface="Calibri "/>
              </a:rPr>
              <a:t>Un projet de méthanisation de produits agricoles </a:t>
            </a:r>
            <a:br>
              <a:rPr lang="fr-FR" sz="2000" dirty="0">
                <a:solidFill>
                  <a:schemeClr val="tx1"/>
                </a:solidFill>
                <a:latin typeface="Calibri "/>
              </a:rPr>
            </a:br>
            <a:r>
              <a:rPr lang="fr-FR" sz="2000" dirty="0">
                <a:solidFill>
                  <a:schemeClr val="tx1"/>
                </a:solidFill>
                <a:latin typeface="Calibri "/>
              </a:rPr>
              <a:t>et agro-alimentaires : 22 000 t/an</a:t>
            </a:r>
          </a:p>
          <a:p>
            <a:endParaRPr lang="fr-FR" sz="2000" dirty="0">
              <a:solidFill>
                <a:schemeClr val="tx1"/>
              </a:solidFill>
              <a:latin typeface="Calibri "/>
            </a:endParaRPr>
          </a:p>
          <a:p>
            <a:pPr lvl="1">
              <a:buClr>
                <a:schemeClr val="accent1"/>
              </a:buClr>
              <a:buFont typeface="Wingdings 3" panose="05040102010807070707" pitchFamily="18" charset="2"/>
              <a:buChar char=""/>
            </a:pPr>
            <a:r>
              <a:rPr lang="fr-FR" sz="2000" dirty="0">
                <a:solidFill>
                  <a:schemeClr val="tx1"/>
                </a:solidFill>
                <a:latin typeface="Calibri "/>
              </a:rPr>
              <a:t> Foncier mis à disposition (2,5 ha)</a:t>
            </a:r>
          </a:p>
          <a:p>
            <a:pPr lvl="1">
              <a:buClr>
                <a:schemeClr val="accent1"/>
              </a:buClr>
              <a:buFont typeface="Wingdings 3" panose="05040102010807070707" pitchFamily="18" charset="2"/>
              <a:buChar char=""/>
            </a:pPr>
            <a:r>
              <a:rPr lang="fr-FR" sz="2000" dirty="0">
                <a:solidFill>
                  <a:schemeClr val="tx1"/>
                </a:solidFill>
                <a:latin typeface="Calibri "/>
              </a:rPr>
              <a:t> Synergies, notamment pour le financement du réseau de raccordement de gaz (+300 m3/h)</a:t>
            </a:r>
          </a:p>
          <a:p>
            <a:pPr lvl="1">
              <a:buClr>
                <a:schemeClr val="accent1"/>
              </a:buClr>
              <a:buFont typeface="Wingdings 3" panose="05040102010807070707" pitchFamily="18" charset="2"/>
              <a:buChar char=""/>
            </a:pPr>
            <a:r>
              <a:rPr lang="fr-FR" sz="2000" dirty="0">
                <a:solidFill>
                  <a:schemeClr val="tx1"/>
                </a:solidFill>
                <a:latin typeface="Calibri "/>
              </a:rPr>
              <a:t> Mêmes contraintes de conception et d’exploitation que celles de l’usine</a:t>
            </a:r>
          </a:p>
          <a:p>
            <a:pPr lvl="1"/>
            <a:endParaRPr lang="fr-FR" sz="2000" dirty="0">
              <a:solidFill>
                <a:schemeClr val="tx1"/>
              </a:solidFill>
              <a:latin typeface="Calibri "/>
            </a:endParaRPr>
          </a:p>
          <a:p>
            <a:pPr marL="0" indent="0">
              <a:buNone/>
            </a:pPr>
            <a:endParaRPr lang="fr-FR" sz="2000" dirty="0">
              <a:solidFill>
                <a:schemeClr val="tx1"/>
              </a:solidFill>
              <a:latin typeface="Calibri "/>
            </a:endParaRPr>
          </a:p>
          <a:p>
            <a:pPr marL="457200" lvl="1" indent="0">
              <a:buNone/>
            </a:pPr>
            <a:endParaRPr lang="fr-FR" sz="2000" dirty="0">
              <a:solidFill>
                <a:schemeClr val="tx1"/>
              </a:solidFill>
              <a:latin typeface="Calibri "/>
            </a:endParaRPr>
          </a:p>
          <a:p>
            <a:pPr marL="457200" lvl="1" indent="0">
              <a:buNone/>
            </a:pPr>
            <a:endParaRPr lang="fr-FR" sz="2000" dirty="0">
              <a:latin typeface="Calibri 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779" y="1569720"/>
            <a:ext cx="6349221" cy="409322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7597" y="105537"/>
            <a:ext cx="936104" cy="1515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1316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>
          <a:xfrm>
            <a:off x="8827030" y="6237290"/>
            <a:ext cx="545175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endParaRPr lang="fr-FR" dirty="0">
              <a:solidFill>
                <a:prstClr val="black"/>
              </a:solidFill>
            </a:endParaRPr>
          </a:p>
        </p:txBody>
      </p:sp>
      <p:sp>
        <p:nvSpPr>
          <p:cNvPr id="7" name="Titre 1"/>
          <p:cNvSpPr txBox="1">
            <a:spLocks/>
          </p:cNvSpPr>
          <p:nvPr/>
        </p:nvSpPr>
        <p:spPr>
          <a:xfrm>
            <a:off x="1703512" y="1517866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fr-FR" sz="4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Merci de votre attention</a:t>
            </a:r>
          </a:p>
        </p:txBody>
      </p:sp>
      <p:sp>
        <p:nvSpPr>
          <p:cNvPr id="10" name="Larme 9"/>
          <p:cNvSpPr/>
          <p:nvPr/>
        </p:nvSpPr>
        <p:spPr>
          <a:xfrm>
            <a:off x="8367600" y="2344963"/>
            <a:ext cx="634312" cy="634312"/>
          </a:xfrm>
          <a:prstGeom prst="teardrop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fr-FR">
              <a:solidFill>
                <a:prstClr val="white"/>
              </a:solidFill>
              <a:latin typeface="Gill Sans MT" panose="020B0502020104020203"/>
            </a:endParaRPr>
          </a:p>
        </p:txBody>
      </p:sp>
      <p:sp>
        <p:nvSpPr>
          <p:cNvPr id="11" name="Larme 10"/>
          <p:cNvSpPr/>
          <p:nvPr/>
        </p:nvSpPr>
        <p:spPr>
          <a:xfrm rot="5400000">
            <a:off x="7523718" y="2344963"/>
            <a:ext cx="634312" cy="634312"/>
          </a:xfrm>
          <a:prstGeom prst="teardrop">
            <a:avLst/>
          </a:prstGeom>
          <a:solidFill>
            <a:srgbClr val="FFFF0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fr-FR">
              <a:solidFill>
                <a:prstClr val="white"/>
              </a:solidFill>
              <a:latin typeface="Gill Sans MT" panose="020B0502020104020203"/>
            </a:endParaRPr>
          </a:p>
        </p:txBody>
      </p:sp>
      <p:sp>
        <p:nvSpPr>
          <p:cNvPr id="12" name="Larme 11"/>
          <p:cNvSpPr/>
          <p:nvPr/>
        </p:nvSpPr>
        <p:spPr>
          <a:xfrm rot="185519">
            <a:off x="5935291" y="2399063"/>
            <a:ext cx="634312" cy="634312"/>
          </a:xfrm>
          <a:prstGeom prst="teardrop">
            <a:avLst/>
          </a:prstGeom>
          <a:solidFill>
            <a:srgbClr val="9777BB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fr-FR">
              <a:solidFill>
                <a:prstClr val="white"/>
              </a:solidFill>
              <a:latin typeface="Gill Sans MT" panose="020B0502020104020203"/>
            </a:endParaRPr>
          </a:p>
        </p:txBody>
      </p:sp>
      <p:sp>
        <p:nvSpPr>
          <p:cNvPr id="13" name="Larme 12"/>
          <p:cNvSpPr/>
          <p:nvPr/>
        </p:nvSpPr>
        <p:spPr>
          <a:xfrm rot="5400000">
            <a:off x="6734191" y="2344963"/>
            <a:ext cx="634312" cy="634312"/>
          </a:xfrm>
          <a:prstGeom prst="teardrop">
            <a:avLst/>
          </a:prstGeom>
          <a:solidFill>
            <a:srgbClr val="FFC000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endParaRPr lang="fr-FR">
              <a:solidFill>
                <a:prstClr val="white"/>
              </a:solidFill>
              <a:latin typeface="Gill Sans MT" panose="020B0502020104020203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348824" y="4144101"/>
            <a:ext cx="9405046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  <a:buClr>
                <a:srgbClr val="3494BA"/>
              </a:buClr>
              <a:defRPr/>
            </a:pPr>
            <a:endParaRPr lang="fr-FR" sz="100" b="1" dirty="0">
              <a:solidFill>
                <a:srgbClr val="FF0000"/>
              </a:solidFill>
            </a:endParaRPr>
          </a:p>
          <a:p>
            <a:pPr>
              <a:spcAft>
                <a:spcPts val="1200"/>
              </a:spcAft>
              <a:buClr>
                <a:srgbClr val="3494BA"/>
              </a:buClr>
              <a:defRPr/>
            </a:pPr>
            <a:r>
              <a:rPr lang="fr-FR" b="1" dirty="0"/>
              <a:t>Camille </a:t>
            </a:r>
            <a:r>
              <a:rPr lang="fr-FR" b="1" dirty="0" err="1"/>
              <a:t>Demazure</a:t>
            </a:r>
            <a:r>
              <a:rPr lang="fr-FR" b="1" dirty="0"/>
              <a:t>, </a:t>
            </a:r>
            <a:r>
              <a:rPr lang="fr-FR" dirty="0">
                <a:solidFill>
                  <a:prstClr val="black">
                    <a:lumMod val="75000"/>
                    <a:lumOff val="25000"/>
                  </a:prstClr>
                </a:solidFill>
              </a:rPr>
              <a:t>Ingénieur Grands Projets</a:t>
            </a:r>
            <a:br>
              <a:rPr lang="fr-FR" dirty="0">
                <a:solidFill>
                  <a:prstClr val="black">
                    <a:lumMod val="75000"/>
                    <a:lumOff val="25000"/>
                  </a:prstClr>
                </a:solidFill>
              </a:rPr>
            </a:br>
            <a:r>
              <a:rPr lang="fr-FR" b="1" dirty="0">
                <a:solidFill>
                  <a:srgbClr val="3494BA"/>
                </a:solidFill>
              </a:rPr>
              <a:t>camille.demazure@trifyl.fr</a:t>
            </a:r>
          </a:p>
          <a:p>
            <a:pPr>
              <a:spcAft>
                <a:spcPts val="1200"/>
              </a:spcAft>
              <a:buClr>
                <a:srgbClr val="3494BA"/>
              </a:buClr>
              <a:defRPr/>
            </a:pPr>
            <a:endParaRPr lang="fr-FR" sz="100" b="1" dirty="0">
              <a:solidFill>
                <a:srgbClr val="3494BA"/>
              </a:solidFill>
            </a:endParaRPr>
          </a:p>
          <a:p>
            <a:pPr>
              <a:spcAft>
                <a:spcPts val="1200"/>
              </a:spcAft>
              <a:buClr>
                <a:srgbClr val="3494BA"/>
              </a:buClr>
              <a:defRPr/>
            </a:pPr>
            <a:endParaRPr lang="fr-FR" b="1" dirty="0">
              <a:solidFill>
                <a:srgbClr val="3494BA"/>
              </a:solidFill>
            </a:endParaRPr>
          </a:p>
          <a:p>
            <a:pPr algn="ctr">
              <a:spcAft>
                <a:spcPts val="1200"/>
              </a:spcAft>
              <a:buClr>
                <a:srgbClr val="3494BA"/>
              </a:buClr>
              <a:defRPr/>
            </a:pP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5" name="Titre 1"/>
          <p:cNvSpPr txBox="1">
            <a:spLocks/>
          </p:cNvSpPr>
          <p:nvPr/>
        </p:nvSpPr>
        <p:spPr>
          <a:xfrm>
            <a:off x="1703512" y="2988958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fr-FR" sz="4800" dirty="0">
                <a:latin typeface="Aharoni" panose="02010803020104030203" pitchFamily="2" charset="-79"/>
                <a:cs typeface="Aharoni" panose="02010803020104030203" pitchFamily="2" charset="-79"/>
              </a:rPr>
              <a:t>Contacts :</a:t>
            </a:r>
          </a:p>
        </p:txBody>
      </p:sp>
      <p:sp>
        <p:nvSpPr>
          <p:cNvPr id="16" name="Rectangle à coins arrondis 15"/>
          <p:cNvSpPr/>
          <p:nvPr/>
        </p:nvSpPr>
        <p:spPr>
          <a:xfrm>
            <a:off x="1949977" y="3806372"/>
            <a:ext cx="7422227" cy="2070901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1"/>
              </a:solidFill>
            </a:endParaRPr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7597" y="105537"/>
            <a:ext cx="936104" cy="1515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4367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986"/>
          <a:stretch/>
        </p:blipFill>
        <p:spPr>
          <a:xfrm>
            <a:off x="110895" y="926403"/>
            <a:ext cx="6747264" cy="5404059"/>
          </a:xfrm>
          <a:prstGeom prst="rect">
            <a:avLst/>
          </a:prstGeom>
        </p:spPr>
      </p:pic>
      <p:sp>
        <p:nvSpPr>
          <p:cNvPr id="46082" name="Rectangle 2"/>
          <p:cNvSpPr>
            <a:spLocks noGrp="1"/>
          </p:cNvSpPr>
          <p:nvPr>
            <p:ph type="title" idx="4294967295"/>
          </p:nvPr>
        </p:nvSpPr>
        <p:spPr>
          <a:xfrm>
            <a:off x="3665078" y="105537"/>
            <a:ext cx="10515600" cy="858734"/>
          </a:xfrm>
          <a:ln w="19050">
            <a:noFill/>
          </a:ln>
        </p:spPr>
        <p:txBody>
          <a:bodyPr>
            <a:normAutofit/>
          </a:bodyPr>
          <a:lstStyle/>
          <a:p>
            <a:pPr marL="361950"/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Gill Sans MT" panose="020B0502020104020203"/>
                <a:ea typeface="+mn-ea"/>
                <a:cs typeface="+mn-cs"/>
              </a:rPr>
              <a:t>Un réseau d’équipements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4876" y="1340769"/>
            <a:ext cx="2806623" cy="3334515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7597" y="105537"/>
            <a:ext cx="936104" cy="1515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5972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/>
          </p:cNvSpPr>
          <p:nvPr>
            <p:ph type="title" idx="4294967295"/>
          </p:nvPr>
        </p:nvSpPr>
        <p:spPr>
          <a:xfrm>
            <a:off x="2042832" y="4509120"/>
            <a:ext cx="7056784" cy="474662"/>
          </a:xfrm>
        </p:spPr>
        <p:txBody>
          <a:bodyPr>
            <a:normAutofit fontScale="90000"/>
          </a:bodyPr>
          <a:lstStyle/>
          <a:p>
            <a:pPr algn="ctr"/>
            <a:r>
              <a:rPr lang="fr-FR" sz="4400" dirty="0">
                <a:solidFill>
                  <a:schemeClr val="accent1"/>
                </a:solidFill>
                <a:latin typeface="Arial" charset="0"/>
                <a:cs typeface="Arial" charset="0"/>
              </a:rPr>
              <a:t>Un projet de territoire</a:t>
            </a:r>
            <a:br>
              <a:rPr lang="fr-FR" sz="4400" dirty="0">
                <a:solidFill>
                  <a:schemeClr val="accent1"/>
                </a:solidFill>
                <a:latin typeface="Arial" charset="0"/>
                <a:cs typeface="Arial" charset="0"/>
              </a:rPr>
            </a:br>
            <a:r>
              <a:rPr lang="fr-FR" sz="4400" dirty="0">
                <a:solidFill>
                  <a:schemeClr val="accent1"/>
                </a:solidFill>
                <a:latin typeface="Arial" charset="0"/>
                <a:cs typeface="Arial" charset="0"/>
              </a:rPr>
              <a:t>pour répondre aux enjeux</a:t>
            </a:r>
            <a:endParaRPr lang="fr-FR" i="1" dirty="0">
              <a:solidFill>
                <a:schemeClr val="accent1"/>
              </a:solidFill>
              <a:latin typeface="Arial" charset="0"/>
              <a:cs typeface="Arial" charset="0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18996" y="1484784"/>
            <a:ext cx="4104456" cy="224667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7597" y="105537"/>
            <a:ext cx="936104" cy="1515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0256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/>
          </p:cNvSpPr>
          <p:nvPr>
            <p:ph type="title" idx="4294967295"/>
          </p:nvPr>
        </p:nvSpPr>
        <p:spPr>
          <a:xfrm>
            <a:off x="3661787" y="19763"/>
            <a:ext cx="10515600" cy="858734"/>
          </a:xfrm>
          <a:ln w="19050">
            <a:noFill/>
          </a:ln>
        </p:spPr>
        <p:txBody>
          <a:bodyPr/>
          <a:lstStyle/>
          <a:p>
            <a:pPr marL="361950"/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Gill Sans MT" panose="020B0502020104020203"/>
                <a:ea typeface="+mn-ea"/>
                <a:cs typeface="+mn-cs"/>
              </a:rPr>
              <a:t>Zoom sur le projet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676" y="1940269"/>
            <a:ext cx="11696281" cy="3615002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7597" y="105537"/>
            <a:ext cx="936104" cy="1515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1967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51673-11DE-4310-AEF8-1827D97E3EBA}" type="slidenum">
              <a:rPr lang="fr-FR" smtClean="0">
                <a:solidFill>
                  <a:prstClr val="black"/>
                </a:solidFill>
              </a:rPr>
              <a:pPr/>
              <a:t>6</a:t>
            </a:fld>
            <a:endParaRPr lang="fr-FR">
              <a:solidFill>
                <a:prstClr val="black"/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40781" y="766051"/>
            <a:ext cx="7278379" cy="5533958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649126" y="105537"/>
            <a:ext cx="10515600" cy="858734"/>
          </a:xfrm>
          <a:ln w="19050">
            <a:noFill/>
          </a:ln>
        </p:spPr>
        <p:txBody>
          <a:bodyPr/>
          <a:lstStyle/>
          <a:p>
            <a:pPr marL="361950"/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Gill Sans MT" panose="020B0502020104020203"/>
                <a:ea typeface="+mn-ea"/>
                <a:cs typeface="+mn-cs"/>
              </a:rPr>
              <a:t>Un projet de territoire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7597" y="105537"/>
            <a:ext cx="936104" cy="1515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8822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588868" y="169318"/>
            <a:ext cx="8694132" cy="474662"/>
          </a:xfrm>
          <a:ln w="19050">
            <a:noFill/>
          </a:ln>
        </p:spPr>
        <p:txBody>
          <a:bodyPr>
            <a:normAutofit fontScale="90000"/>
          </a:bodyPr>
          <a:lstStyle/>
          <a:p>
            <a:pPr marL="361950"/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Gill Sans MT" panose="020B0502020104020203"/>
                <a:ea typeface="+mn-ea"/>
                <a:cs typeface="+mn-cs"/>
              </a:rPr>
              <a:t>Un projet de territoire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51673-11DE-4310-AEF8-1827D97E3EBA}" type="slidenum">
              <a:rPr lang="fr-FR" smtClean="0">
                <a:solidFill>
                  <a:prstClr val="black"/>
                </a:solidFill>
              </a:rPr>
              <a:pPr/>
              <a:t>7</a:t>
            </a:fld>
            <a:endParaRPr lang="fr-FR">
              <a:solidFill>
                <a:prstClr val="black"/>
              </a:solidFill>
            </a:endParaRPr>
          </a:p>
        </p:txBody>
      </p:sp>
      <p:grpSp>
        <p:nvGrpSpPr>
          <p:cNvPr id="31" name="Groupe 30"/>
          <p:cNvGrpSpPr/>
          <p:nvPr/>
        </p:nvGrpSpPr>
        <p:grpSpPr>
          <a:xfrm>
            <a:off x="436918" y="1324110"/>
            <a:ext cx="5011569" cy="4822280"/>
            <a:chOff x="200472" y="1477123"/>
            <a:chExt cx="5011569" cy="4822280"/>
          </a:xfrm>
        </p:grpSpPr>
        <p:sp>
          <p:nvSpPr>
            <p:cNvPr id="11" name="ZoneTexte 10"/>
            <p:cNvSpPr txBox="1"/>
            <p:nvPr/>
          </p:nvSpPr>
          <p:spPr>
            <a:xfrm>
              <a:off x="258813" y="5181725"/>
              <a:ext cx="2349981" cy="11176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371475">
                <a:defRPr/>
              </a:pPr>
              <a:r>
                <a:rPr lang="fr-FR" sz="2763" b="1" dirty="0">
                  <a:latin typeface="Calibri" panose="020F0502020204030204" pitchFamily="34" charset="0"/>
                  <a:ea typeface="+mj-ea"/>
                  <a:cs typeface="Calibri" panose="020F0502020204030204" pitchFamily="34" charset="0"/>
                </a:rPr>
                <a:t>Plus de 80% </a:t>
              </a:r>
              <a:br>
                <a:rPr lang="fr-FR" sz="2925" b="1" dirty="0">
                  <a:solidFill>
                    <a:srgbClr val="2C376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fr-FR" sz="195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des déchets ménagers valorisés</a:t>
              </a:r>
            </a:p>
          </p:txBody>
        </p:sp>
        <p:pic>
          <p:nvPicPr>
            <p:cNvPr id="13" name="Image 1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5792" y="1551660"/>
              <a:ext cx="688777" cy="750689"/>
            </a:xfrm>
            <a:prstGeom prst="rect">
              <a:avLst/>
            </a:prstGeom>
          </p:spPr>
        </p:pic>
        <p:sp>
          <p:nvSpPr>
            <p:cNvPr id="15" name="ZoneTexte 14"/>
            <p:cNvSpPr txBox="1"/>
            <p:nvPr/>
          </p:nvSpPr>
          <p:spPr>
            <a:xfrm>
              <a:off x="1064567" y="1477123"/>
              <a:ext cx="3253933" cy="8175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371475">
                <a:defRPr/>
              </a:pPr>
              <a:r>
                <a:rPr lang="fr-FR" sz="2763" b="1" dirty="0">
                  <a:latin typeface="Calibri" panose="020F0502020204030204" pitchFamily="34" charset="0"/>
                  <a:ea typeface="+mj-ea"/>
                  <a:cs typeface="Calibri" panose="020F0502020204030204" pitchFamily="34" charset="0"/>
                </a:rPr>
                <a:t>3 unités</a:t>
              </a:r>
              <a:br>
                <a:rPr lang="fr-FR" sz="2763" b="1" dirty="0">
                  <a:latin typeface="Calibri" panose="020F0502020204030204" pitchFamily="34" charset="0"/>
                  <a:ea typeface="+mj-ea"/>
                  <a:cs typeface="Calibri" panose="020F0502020204030204" pitchFamily="34" charset="0"/>
                </a:rPr>
              </a:br>
              <a:r>
                <a:rPr lang="fr-FR" sz="195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en synergie</a:t>
              </a:r>
            </a:p>
          </p:txBody>
        </p:sp>
        <p:pic>
          <p:nvPicPr>
            <p:cNvPr id="27" name="Image 26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91533" y="5298173"/>
              <a:ext cx="893315" cy="916221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200472" y="2685112"/>
              <a:ext cx="2408322" cy="111767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513358" lvl="2" algn="r" defTabSz="742950">
                <a:spcBef>
                  <a:spcPct val="20000"/>
                </a:spcBef>
                <a:buSzPct val="80000"/>
                <a:defRPr/>
              </a:pPr>
              <a:r>
                <a:rPr lang="fr-FR" sz="2763" b="1" dirty="0">
                  <a:latin typeface="Calibri" panose="020F0502020204030204" pitchFamily="34" charset="0"/>
                  <a:ea typeface="+mj-ea"/>
                  <a:cs typeface="Calibri" panose="020F0502020204030204" pitchFamily="34" charset="0"/>
                </a:rPr>
                <a:t>150 M€</a:t>
              </a:r>
              <a:br>
                <a:rPr lang="fr-FR" sz="195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fr-FR" sz="195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d’investissement</a:t>
              </a:r>
            </a:p>
            <a:p>
              <a:pPr marL="745530" lvl="2" indent="-232172" defTabSz="742950">
                <a:spcBef>
                  <a:spcPct val="20000"/>
                </a:spcBef>
                <a:buSzPct val="80000"/>
                <a:buFont typeface="Arial" panose="020B0604020202020204" pitchFamily="34" charset="0"/>
                <a:buChar char="•"/>
                <a:defRPr/>
              </a:pPr>
              <a:endParaRPr lang="fr-FR" sz="1625" b="1" dirty="0">
                <a:solidFill>
                  <a:srgbClr val="3494BA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816103" y="3968689"/>
              <a:ext cx="4395938" cy="8175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513358" lvl="2" defTabSz="742950">
                <a:spcBef>
                  <a:spcPct val="20000"/>
                </a:spcBef>
                <a:buSzPct val="80000"/>
                <a:defRPr/>
              </a:pPr>
              <a:r>
                <a:rPr lang="fr-FR" sz="2763" b="1" dirty="0">
                  <a:latin typeface="Calibri" panose="020F0502020204030204" pitchFamily="34" charset="0"/>
                  <a:ea typeface="+mj-ea"/>
                  <a:cs typeface="Calibri" panose="020F0502020204030204" pitchFamily="34" charset="0"/>
                </a:rPr>
                <a:t>50</a:t>
              </a:r>
              <a:r>
                <a:rPr lang="fr-FR" sz="195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Gill Sans MT" panose="020B0502020104020203"/>
                  <a:cs typeface="Arial" panose="020B0604020202020204" pitchFamily="34" charset="0"/>
                </a:rPr>
                <a:t> </a:t>
              </a:r>
              <a:br>
                <a:rPr lang="fr-FR" sz="195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Gill Sans MT" panose="020B0502020104020203"/>
                  <a:cs typeface="Arial" panose="020B0604020202020204" pitchFamily="34" charset="0"/>
                </a:rPr>
              </a:br>
              <a:r>
                <a:rPr lang="fr-FR" sz="195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emplois créés à terme</a:t>
              </a:r>
            </a:p>
          </p:txBody>
        </p:sp>
        <p:pic>
          <p:nvPicPr>
            <p:cNvPr id="26" name="Picture 5"/>
            <p:cNvPicPr/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61926" y="4023176"/>
              <a:ext cx="895504" cy="84754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1" name="Groupe 40"/>
          <p:cNvGrpSpPr/>
          <p:nvPr/>
        </p:nvGrpSpPr>
        <p:grpSpPr>
          <a:xfrm>
            <a:off x="2471756" y="620847"/>
            <a:ext cx="9811244" cy="5238936"/>
            <a:chOff x="1858130" y="206091"/>
            <a:chExt cx="9811244" cy="5238936"/>
          </a:xfrm>
        </p:grpSpPr>
        <p:sp>
          <p:nvSpPr>
            <p:cNvPr id="14" name="ZoneTexte 13"/>
            <p:cNvSpPr txBox="1"/>
            <p:nvPr/>
          </p:nvSpPr>
          <p:spPr>
            <a:xfrm>
              <a:off x="9496918" y="1465292"/>
              <a:ext cx="1916012" cy="111767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defTabSz="371475">
                <a:defRPr/>
              </a:pPr>
              <a:r>
                <a:rPr lang="fr-FR" sz="2763" b="1" dirty="0">
                  <a:latin typeface="Calibri" panose="020F0502020204030204" pitchFamily="34" charset="0"/>
                  <a:ea typeface="+mj-ea"/>
                  <a:cs typeface="Calibri" panose="020F0502020204030204" pitchFamily="34" charset="0"/>
                </a:rPr>
                <a:t>-23% </a:t>
              </a:r>
              <a:br>
                <a:rPr lang="fr-FR" sz="2925" b="1" dirty="0">
                  <a:solidFill>
                    <a:srgbClr val="047785"/>
                  </a:solidFill>
                  <a:latin typeface="Gill Sans MT" panose="020B0502020104020203"/>
                  <a:ea typeface="+mj-ea"/>
                  <a:cs typeface="Aharoni" panose="02010803020104030203" pitchFamily="2" charset="-79"/>
                </a:rPr>
              </a:br>
              <a:r>
                <a:rPr lang="fr-FR" sz="195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 gaz à effet </a:t>
              </a:r>
              <a:br>
                <a:rPr lang="fr-FR" sz="195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fr-FR" sz="195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 serre produits</a:t>
              </a:r>
            </a:p>
          </p:txBody>
        </p:sp>
        <p:pic>
          <p:nvPicPr>
            <p:cNvPr id="16" name="Image 1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241000" y="1645989"/>
              <a:ext cx="1280822" cy="899163"/>
            </a:xfrm>
            <a:prstGeom prst="rect">
              <a:avLst/>
            </a:prstGeom>
            <a:solidFill>
              <a:schemeClr val="bg1"/>
            </a:solidFill>
          </p:spPr>
        </p:pic>
        <p:grpSp>
          <p:nvGrpSpPr>
            <p:cNvPr id="32" name="Groupe 31"/>
            <p:cNvGrpSpPr/>
            <p:nvPr/>
          </p:nvGrpSpPr>
          <p:grpSpPr>
            <a:xfrm>
              <a:off x="4737874" y="1635413"/>
              <a:ext cx="2976644" cy="862395"/>
              <a:chOff x="-403272" y="4420529"/>
              <a:chExt cx="3663560" cy="1061408"/>
            </a:xfrm>
          </p:grpSpPr>
          <p:sp>
            <p:nvSpPr>
              <p:cNvPr id="33" name="ZoneTexte 32"/>
              <p:cNvSpPr txBox="1"/>
              <p:nvPr/>
            </p:nvSpPr>
            <p:spPr>
              <a:xfrm>
                <a:off x="-403272" y="4420530"/>
                <a:ext cx="2103822" cy="10062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 defTabSz="371475">
                  <a:defRPr/>
                </a:pPr>
                <a:r>
                  <a:rPr lang="fr-FR" sz="2763" b="1" dirty="0">
                    <a:latin typeface="Calibri" panose="020F0502020204030204" pitchFamily="34" charset="0"/>
                    <a:ea typeface="+mj-ea"/>
                    <a:cs typeface="Calibri" panose="020F0502020204030204" pitchFamily="34" charset="0"/>
                  </a:rPr>
                  <a:t>3 fois +</a:t>
                </a:r>
                <a:br>
                  <a:rPr lang="fr-FR" sz="2763" b="1" dirty="0">
                    <a:latin typeface="Calibri" panose="020F0502020204030204" pitchFamily="34" charset="0"/>
                    <a:ea typeface="+mj-ea"/>
                    <a:cs typeface="Calibri" panose="020F0502020204030204" pitchFamily="34" charset="0"/>
                  </a:rPr>
                </a:br>
                <a:r>
                  <a:rPr lang="fr-FR" sz="1950" dirty="0"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d’énergie verte</a:t>
                </a:r>
              </a:p>
            </p:txBody>
          </p:sp>
          <p:pic>
            <p:nvPicPr>
              <p:cNvPr id="34" name="Image 33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878244" y="4420529"/>
                <a:ext cx="1382044" cy="1061408"/>
              </a:xfrm>
              <a:prstGeom prst="rect">
                <a:avLst/>
              </a:prstGeom>
            </p:spPr>
          </p:pic>
        </p:grpSp>
        <p:pic>
          <p:nvPicPr>
            <p:cNvPr id="35" name="Image 34"/>
            <p:cNvPicPr>
              <a:picLocks noChangeAspect="1"/>
            </p:cNvPicPr>
            <p:nvPr/>
          </p:nvPicPr>
          <p:blipFill rotWithShape="1">
            <a:blip r:embed="rId7" cstate="screen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7551" r="37863"/>
            <a:stretch/>
          </p:blipFill>
          <p:spPr>
            <a:xfrm>
              <a:off x="7417569" y="2688388"/>
              <a:ext cx="974095" cy="1407079"/>
            </a:xfrm>
            <a:prstGeom prst="rect">
              <a:avLst/>
            </a:prstGeom>
          </p:spPr>
        </p:pic>
        <p:sp>
          <p:nvSpPr>
            <p:cNvPr id="36" name="ZoneTexte 35"/>
            <p:cNvSpPr txBox="1"/>
            <p:nvPr/>
          </p:nvSpPr>
          <p:spPr>
            <a:xfrm>
              <a:off x="4377181" y="3126959"/>
              <a:ext cx="2905383" cy="8175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371475">
                <a:defRPr/>
              </a:pPr>
              <a:r>
                <a:rPr lang="fr-FR" sz="2763" b="1" dirty="0">
                  <a:latin typeface="Calibri" panose="020F0502020204030204" pitchFamily="34" charset="0"/>
                  <a:ea typeface="+mj-ea"/>
                  <a:cs typeface="Calibri" panose="020F0502020204030204" pitchFamily="34" charset="0"/>
                </a:rPr>
                <a:t>10% </a:t>
              </a:r>
              <a:r>
                <a:rPr lang="fr-FR" sz="195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des besoins en gaz des ménages du territoire</a:t>
              </a:r>
            </a:p>
          </p:txBody>
        </p:sp>
        <p:sp>
          <p:nvSpPr>
            <p:cNvPr id="37" name="ZoneTexte 36"/>
            <p:cNvSpPr txBox="1"/>
            <p:nvPr/>
          </p:nvSpPr>
          <p:spPr>
            <a:xfrm>
              <a:off x="8763991" y="3172313"/>
              <a:ext cx="2905383" cy="8175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371475">
                <a:defRPr/>
              </a:pPr>
              <a:r>
                <a:rPr lang="fr-FR" sz="2763" b="1" dirty="0">
                  <a:latin typeface="Calibri" panose="020F0502020204030204" pitchFamily="34" charset="0"/>
                  <a:ea typeface="+mj-ea"/>
                  <a:cs typeface="Calibri" panose="020F0502020204030204" pitchFamily="34" charset="0"/>
                </a:rPr>
                <a:t>5 M€ </a:t>
              </a:r>
              <a:br>
                <a:rPr lang="fr-FR" sz="2763" b="1" dirty="0">
                  <a:latin typeface="Calibri" panose="020F0502020204030204" pitchFamily="34" charset="0"/>
                  <a:ea typeface="+mj-ea"/>
                  <a:cs typeface="Calibri" panose="020F0502020204030204" pitchFamily="34" charset="0"/>
                </a:rPr>
              </a:br>
              <a:r>
                <a:rPr lang="fr-FR" sz="195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 recettes annuelles </a:t>
              </a:r>
            </a:p>
          </p:txBody>
        </p:sp>
        <p:pic>
          <p:nvPicPr>
            <p:cNvPr id="38" name="Image 37"/>
            <p:cNvPicPr>
              <a:picLocks noChangeAspect="1"/>
            </p:cNvPicPr>
            <p:nvPr/>
          </p:nvPicPr>
          <p:blipFill rotWithShape="1">
            <a:blip r:embed="rId8" cstate="email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3542" b="100000" l="1399" r="100000">
                          <a14:foregroundMark x1="11888" y1="66667" x2="11888" y2="66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763777" y="4617567"/>
              <a:ext cx="1243210" cy="827460"/>
            </a:xfrm>
            <a:prstGeom prst="rect">
              <a:avLst/>
            </a:prstGeom>
          </p:spPr>
        </p:pic>
        <p:sp>
          <p:nvSpPr>
            <p:cNvPr id="39" name="ZoneTexte 38"/>
            <p:cNvSpPr txBox="1"/>
            <p:nvPr/>
          </p:nvSpPr>
          <p:spPr>
            <a:xfrm>
              <a:off x="7153062" y="4627431"/>
              <a:ext cx="2448272" cy="8175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371475">
                <a:defRPr/>
              </a:pPr>
              <a:r>
                <a:rPr lang="fr-FR" sz="2763" b="1" dirty="0">
                  <a:latin typeface="Calibri" panose="020F0502020204030204" pitchFamily="34" charset="0"/>
                  <a:ea typeface="+mj-ea"/>
                  <a:cs typeface="Calibri" panose="020F0502020204030204" pitchFamily="34" charset="0"/>
                </a:rPr>
                <a:t>40 000 t/an </a:t>
              </a:r>
              <a:br>
                <a:rPr lang="fr-FR" sz="2763" b="1" dirty="0">
                  <a:latin typeface="Calibri" panose="020F0502020204030204" pitchFamily="34" charset="0"/>
                  <a:ea typeface="+mj-ea"/>
                  <a:cs typeface="Calibri" panose="020F0502020204030204" pitchFamily="34" charset="0"/>
                </a:rPr>
              </a:br>
              <a:r>
                <a:rPr lang="fr-FR" sz="195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 combustible</a:t>
              </a:r>
            </a:p>
          </p:txBody>
        </p:sp>
        <p:sp>
          <p:nvSpPr>
            <p:cNvPr id="40" name="Titre 1"/>
            <p:cNvSpPr txBox="1">
              <a:spLocks/>
            </p:cNvSpPr>
            <p:nvPr/>
          </p:nvSpPr>
          <p:spPr bwMode="auto">
            <a:xfrm>
              <a:off x="1858130" y="206091"/>
              <a:ext cx="7811294" cy="4746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500" b="1" kern="1200">
                  <a:solidFill>
                    <a:srgbClr val="FFD961"/>
                  </a:solidFill>
                  <a:latin typeface="+mj-lt"/>
                  <a:ea typeface="+mj-ea"/>
                  <a:cs typeface="+mj-cs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500" b="1">
                  <a:solidFill>
                    <a:srgbClr val="FFD961"/>
                  </a:solidFill>
                  <a:latin typeface="Arial" charset="0"/>
                  <a:cs typeface="Arial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500" b="1">
                  <a:solidFill>
                    <a:srgbClr val="FFD961"/>
                  </a:solidFill>
                  <a:latin typeface="Arial" charset="0"/>
                  <a:cs typeface="Arial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500" b="1">
                  <a:solidFill>
                    <a:srgbClr val="FFD961"/>
                  </a:solidFill>
                  <a:latin typeface="Arial" charset="0"/>
                  <a:cs typeface="Arial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500" b="1">
                  <a:solidFill>
                    <a:srgbClr val="FFD961"/>
                  </a:solidFill>
                  <a:latin typeface="Arial" charset="0"/>
                  <a:cs typeface="Arial" charset="0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500" b="1">
                  <a:solidFill>
                    <a:srgbClr val="E64162"/>
                  </a:solidFill>
                  <a:latin typeface="Arial" charset="0"/>
                  <a:cs typeface="Arial" charset="0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500" b="1">
                  <a:solidFill>
                    <a:srgbClr val="E64162"/>
                  </a:solidFill>
                  <a:latin typeface="Arial" charset="0"/>
                  <a:cs typeface="Arial" charset="0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500" b="1">
                  <a:solidFill>
                    <a:srgbClr val="E64162"/>
                  </a:solidFill>
                  <a:latin typeface="Arial" charset="0"/>
                  <a:cs typeface="Arial" charset="0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500" b="1">
                  <a:solidFill>
                    <a:srgbClr val="E64162"/>
                  </a:solidFill>
                  <a:latin typeface="Arial" charset="0"/>
                  <a:cs typeface="Arial" charset="0"/>
                </a:defRPr>
              </a:lvl9pPr>
            </a:lstStyle>
            <a:p>
              <a:pPr marL="361950"/>
              <a:r>
                <a:rPr lang="fr-FR" sz="36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Gill Sans MT" panose="020B0502020104020203"/>
                  <a:ea typeface="+mn-ea"/>
                  <a:cs typeface="+mn-cs"/>
                </a:rPr>
                <a:t>et de valorisation énergétique</a:t>
              </a:r>
            </a:p>
          </p:txBody>
        </p:sp>
      </p:grpSp>
      <p:pic>
        <p:nvPicPr>
          <p:cNvPr id="25" name="Image 24"/>
          <p:cNvPicPr>
            <a:picLocks noChangeAspect="1"/>
          </p:cNvPicPr>
          <p:nvPr/>
        </p:nvPicPr>
        <p:blipFill rotWithShape="1">
          <a:blip r:embed="rId10"/>
          <a:srcRect l="6290" t="46328" r="85630" b="39019"/>
          <a:stretch/>
        </p:blipFill>
        <p:spPr>
          <a:xfrm>
            <a:off x="3014596" y="2546642"/>
            <a:ext cx="720080" cy="864097"/>
          </a:xfrm>
          <a:prstGeom prst="rect">
            <a:avLst/>
          </a:prstGeom>
        </p:spPr>
      </p:pic>
      <p:pic>
        <p:nvPicPr>
          <p:cNvPr id="28" name="Image 27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7597" y="105537"/>
            <a:ext cx="936104" cy="1515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/>
          <p:cNvSpPr txBox="1"/>
          <p:nvPr/>
        </p:nvSpPr>
        <p:spPr>
          <a:xfrm>
            <a:off x="2190575" y="3236325"/>
            <a:ext cx="1659255" cy="842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71475">
              <a:defRPr/>
            </a:pPr>
            <a:r>
              <a:rPr lang="fr-FR" sz="2925" b="1">
                <a:solidFill>
                  <a:srgbClr val="2C376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9,2 </a:t>
            </a:r>
            <a:r>
              <a:rPr lang="fr-FR" sz="195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millions d’euros</a:t>
            </a: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1693" y="1683991"/>
            <a:ext cx="1514793" cy="1514793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6439379" y="3205942"/>
            <a:ext cx="1644366" cy="842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71475">
              <a:defRPr/>
            </a:pPr>
            <a:r>
              <a:rPr lang="fr-FR" sz="2925" b="1" dirty="0">
                <a:solidFill>
                  <a:srgbClr val="2C376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 </a:t>
            </a:r>
            <a:r>
              <a:rPr lang="fr-FR" sz="195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millions d’euros</a:t>
            </a:r>
          </a:p>
        </p:txBody>
      </p:sp>
      <p:pic>
        <p:nvPicPr>
          <p:cNvPr id="1026" name="Picture 2" descr="Citeo (France) — Wikipédi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128" y="4116720"/>
            <a:ext cx="1696750" cy="1038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ZoneTexte 9"/>
          <p:cNvSpPr txBox="1"/>
          <p:nvPr/>
        </p:nvSpPr>
        <p:spPr>
          <a:xfrm>
            <a:off x="893566" y="5004220"/>
            <a:ext cx="1644366" cy="842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71475">
              <a:defRPr/>
            </a:pPr>
            <a:r>
              <a:rPr lang="fr-FR" sz="2925" b="1" dirty="0">
                <a:solidFill>
                  <a:srgbClr val="2C376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fr-FR" sz="195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million</a:t>
            </a:r>
            <a:br>
              <a:rPr lang="fr-FR" sz="195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r-FR" sz="195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d’euros</a:t>
            </a:r>
          </a:p>
        </p:txBody>
      </p:sp>
      <p:pic>
        <p:nvPicPr>
          <p:cNvPr id="1028" name="Picture 4" descr="Agence de l'eau Adour-Garonne - Veille Ea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7531" y="4116721"/>
            <a:ext cx="1310543" cy="896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ZoneTexte 14"/>
          <p:cNvSpPr txBox="1"/>
          <p:nvPr/>
        </p:nvSpPr>
        <p:spPr>
          <a:xfrm>
            <a:off x="3784480" y="5121771"/>
            <a:ext cx="1644366" cy="842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71475">
              <a:defRPr/>
            </a:pPr>
            <a:r>
              <a:rPr lang="fr-FR" sz="2925" b="1" dirty="0">
                <a:solidFill>
                  <a:srgbClr val="2C376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fr-FR" sz="195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million</a:t>
            </a:r>
            <a:br>
              <a:rPr lang="fr-FR" sz="195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r-FR" sz="195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d’euros</a:t>
            </a:r>
          </a:p>
        </p:txBody>
      </p:sp>
      <p:sp>
        <p:nvSpPr>
          <p:cNvPr id="16" name="Titre 1"/>
          <p:cNvSpPr txBox="1">
            <a:spLocks/>
          </p:cNvSpPr>
          <p:nvPr/>
        </p:nvSpPr>
        <p:spPr>
          <a:xfrm>
            <a:off x="3503896" y="109087"/>
            <a:ext cx="7811294" cy="474662"/>
          </a:xfrm>
          <a:prstGeom prst="rect">
            <a:avLst/>
          </a:prstGeom>
          <a:ln w="19050">
            <a:noFill/>
          </a:ln>
        </p:spPr>
        <p:txBody>
          <a:bodyPr/>
          <a:lstStyle>
            <a:lvl1pPr algn="l" defTabSz="371475" rtl="0" eaLnBrk="1" latinLnBrk="0" hangingPunct="1">
              <a:spcBef>
                <a:spcPct val="0"/>
              </a:spcBef>
              <a:buNone/>
              <a:defRPr sz="2925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361950" fontAlgn="base">
              <a:spcAft>
                <a:spcPct val="0"/>
              </a:spcAft>
            </a:pPr>
            <a:r>
              <a:rPr lang="fr-FR" sz="3600" b="1" dirty="0">
                <a:solidFill>
                  <a:prstClr val="black">
                    <a:lumMod val="65000"/>
                    <a:lumOff val="35000"/>
                  </a:prstClr>
                </a:solidFill>
                <a:latin typeface="Gill Sans MT" panose="020B0502020104020203"/>
                <a:ea typeface="+mn-ea"/>
                <a:cs typeface="+mn-cs"/>
              </a:rPr>
              <a:t>TH2030, un projet soutenu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14" b="138"/>
          <a:stretch/>
        </p:blipFill>
        <p:spPr>
          <a:xfrm>
            <a:off x="902822" y="1683991"/>
            <a:ext cx="4358087" cy="150737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67256" y="1683991"/>
            <a:ext cx="1434565" cy="1434565"/>
          </a:xfrm>
          <a:prstGeom prst="rect">
            <a:avLst/>
          </a:prstGeom>
        </p:spPr>
      </p:pic>
      <p:sp>
        <p:nvSpPr>
          <p:cNvPr id="20" name="ZoneTexte 19"/>
          <p:cNvSpPr txBox="1"/>
          <p:nvPr/>
        </p:nvSpPr>
        <p:spPr>
          <a:xfrm>
            <a:off x="9304529" y="3154796"/>
            <a:ext cx="1644366" cy="842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71475">
              <a:defRPr/>
            </a:pPr>
            <a:r>
              <a:rPr lang="fr-FR" sz="2925" b="1" dirty="0">
                <a:solidFill>
                  <a:srgbClr val="2C376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 </a:t>
            </a:r>
            <a:r>
              <a:rPr lang="fr-FR" sz="195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millions d’euros</a:t>
            </a:r>
          </a:p>
        </p:txBody>
      </p:sp>
      <p:pic>
        <p:nvPicPr>
          <p:cNvPr id="14" name="Picture 2" descr="BEI-logo - Corpo_FR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16" b="25031"/>
          <a:stretch/>
        </p:blipFill>
        <p:spPr bwMode="auto">
          <a:xfrm>
            <a:off x="7575248" y="4029969"/>
            <a:ext cx="3782060" cy="1992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7239090" y="4118932"/>
            <a:ext cx="4684611" cy="20056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ZoneTexte 20"/>
          <p:cNvSpPr txBox="1"/>
          <p:nvPr/>
        </p:nvSpPr>
        <p:spPr>
          <a:xfrm>
            <a:off x="7188995" y="4118932"/>
            <a:ext cx="4784799" cy="542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95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Financé par un prêt de  </a:t>
            </a:r>
            <a:r>
              <a:rPr lang="fr-FR" sz="2925" b="1" dirty="0">
                <a:solidFill>
                  <a:srgbClr val="2C376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40</a:t>
            </a:r>
            <a:r>
              <a:rPr lang="fr-FR" sz="1950" dirty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millions d’euros </a:t>
            </a:r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7597" y="105537"/>
            <a:ext cx="936104" cy="1515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6097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16207">
            <a:off x="2284327" y="1503883"/>
            <a:ext cx="6808144" cy="51061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3752" y="1585868"/>
            <a:ext cx="10204079" cy="45918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itre 1"/>
          <p:cNvSpPr txBox="1">
            <a:spLocks/>
          </p:cNvSpPr>
          <p:nvPr/>
        </p:nvSpPr>
        <p:spPr>
          <a:xfrm>
            <a:off x="2418211" y="47717"/>
            <a:ext cx="7811294" cy="474662"/>
          </a:xfrm>
          <a:prstGeom prst="rect">
            <a:avLst/>
          </a:prstGeom>
          <a:ln w="19050">
            <a:noFill/>
          </a:ln>
        </p:spPr>
        <p:txBody>
          <a:bodyPr/>
          <a:lstStyle>
            <a:lvl1pPr algn="l" defTabSz="371475" rtl="0" eaLnBrk="1" latinLnBrk="0" hangingPunct="1">
              <a:spcBef>
                <a:spcPct val="0"/>
              </a:spcBef>
              <a:buNone/>
              <a:defRPr sz="2925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361950" fontAlgn="base">
              <a:spcAft>
                <a:spcPct val="0"/>
              </a:spcAft>
            </a:pPr>
            <a:r>
              <a:rPr lang="fr-FR" sz="3600" b="1" dirty="0">
                <a:solidFill>
                  <a:prstClr val="black">
                    <a:lumMod val="65000"/>
                    <a:lumOff val="35000"/>
                  </a:prstClr>
                </a:solidFill>
                <a:latin typeface="Gill Sans MT" panose="020B0502020104020203"/>
                <a:ea typeface="+mn-ea"/>
                <a:cs typeface="+mn-cs"/>
              </a:rPr>
              <a:t>L’UTVD de </a:t>
            </a:r>
            <a:r>
              <a:rPr lang="fr-FR" sz="3600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Gill Sans MT" panose="020B0502020104020203"/>
                <a:ea typeface="+mn-ea"/>
                <a:cs typeface="+mn-cs"/>
              </a:rPr>
              <a:t>Labessière-Candeil</a:t>
            </a:r>
            <a:endParaRPr lang="fr-FR" sz="3600" b="1" dirty="0">
              <a:solidFill>
                <a:prstClr val="black">
                  <a:lumMod val="65000"/>
                  <a:lumOff val="35000"/>
                </a:prstClr>
              </a:solidFill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53887">
            <a:off x="3394409" y="1322133"/>
            <a:ext cx="6951736" cy="52018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46090">
            <a:off x="1415695" y="1583110"/>
            <a:ext cx="6850837" cy="51263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6678" y="1167664"/>
            <a:ext cx="4123564" cy="55107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29058">
            <a:off x="1777786" y="1589031"/>
            <a:ext cx="8341346" cy="46485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7597" y="105537"/>
            <a:ext cx="936104" cy="1515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448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75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25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sque EG2022.potx" id="{75227F0D-206F-4B74-AC78-E60A2E4C751C}" vid="{BB844987-EF31-4B11-B6A1-88BD6A49B0DE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162</TotalTime>
  <Words>747</Words>
  <Application>Microsoft Office PowerPoint</Application>
  <PresentationFormat>Grand écran</PresentationFormat>
  <Paragraphs>158</Paragraphs>
  <Slides>26</Slides>
  <Notes>2</Notes>
  <HiddenSlides>0</HiddenSlides>
  <MMClips>0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26</vt:i4>
      </vt:variant>
    </vt:vector>
  </HeadingPairs>
  <TitlesOfParts>
    <vt:vector size="36" baseType="lpstr">
      <vt:lpstr>Aharoni</vt:lpstr>
      <vt:lpstr>Arial</vt:lpstr>
      <vt:lpstr>Calibri</vt:lpstr>
      <vt:lpstr>Calibri </vt:lpstr>
      <vt:lpstr>Calibri Light</vt:lpstr>
      <vt:lpstr>Century Gothic</vt:lpstr>
      <vt:lpstr>Gill Sans MT</vt:lpstr>
      <vt:lpstr>Wingdings</vt:lpstr>
      <vt:lpstr>Wingdings 3</vt:lpstr>
      <vt:lpstr>Conception personnalisée</vt:lpstr>
      <vt:lpstr>Présentation PowerPoint</vt:lpstr>
      <vt:lpstr>Le territoire Trifyl</vt:lpstr>
      <vt:lpstr>Un réseau d’équipements</vt:lpstr>
      <vt:lpstr>Un projet de territoire pour répondre aux enjeux</vt:lpstr>
      <vt:lpstr>Zoom sur le projet</vt:lpstr>
      <vt:lpstr>Un projet de territoire</vt:lpstr>
      <vt:lpstr>Un projet de territoire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Etape par étape</vt:lpstr>
      <vt:lpstr>Présentation PowerPoint</vt:lpstr>
      <vt:lpstr>Présentation PowerPoint</vt:lpstr>
      <vt:lpstr>Présentation PowerPoint</vt:lpstr>
      <vt:lpstr>Présentation PowerPoint</vt:lpstr>
      <vt:lpstr>Différentes qualités de CSR</vt:lpstr>
      <vt:lpstr>Présentation PowerPoint</vt:lpstr>
      <vt:lpstr>Présentation PowerPoint</vt:lpstr>
      <vt:lpstr>Présentation PowerPoint</vt:lpstr>
      <vt:lpstr>Injection de biométhane-TEREGA </vt:lpstr>
      <vt:lpstr>Présentation PowerPoint</vt:lpstr>
      <vt:lpstr>Un projet partenarial sur le site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Hélène Fruteau</dc:creator>
  <cp:lastModifiedBy>Hélène Fruteau</cp:lastModifiedBy>
  <cp:revision>27</cp:revision>
  <dcterms:created xsi:type="dcterms:W3CDTF">2022-08-21T13:04:45Z</dcterms:created>
  <dcterms:modified xsi:type="dcterms:W3CDTF">2022-10-10T14:12:44Z</dcterms:modified>
</cp:coreProperties>
</file>