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1"/>
  </p:notesMasterIdLst>
  <p:sldIdLst>
    <p:sldId id="256" r:id="rId2"/>
    <p:sldId id="5556" r:id="rId3"/>
    <p:sldId id="5558" r:id="rId4"/>
    <p:sldId id="498" r:id="rId5"/>
    <p:sldId id="5557" r:id="rId6"/>
    <p:sldId id="512" r:id="rId7"/>
    <p:sldId id="513" r:id="rId8"/>
    <p:sldId id="519" r:id="rId9"/>
    <p:sldId id="515" r:id="rId10"/>
    <p:sldId id="495" r:id="rId11"/>
    <p:sldId id="517" r:id="rId12"/>
    <p:sldId id="5575" r:id="rId13"/>
    <p:sldId id="523" r:id="rId14"/>
    <p:sldId id="524" r:id="rId15"/>
    <p:sldId id="5559" r:id="rId16"/>
    <p:sldId id="5560" r:id="rId17"/>
    <p:sldId id="5583" r:id="rId18"/>
    <p:sldId id="5561" r:id="rId19"/>
    <p:sldId id="5582" r:id="rId20"/>
    <p:sldId id="5562" r:id="rId21"/>
    <p:sldId id="5563" r:id="rId22"/>
    <p:sldId id="5564" r:id="rId23"/>
    <p:sldId id="5566" r:id="rId24"/>
    <p:sldId id="5567" r:id="rId25"/>
    <p:sldId id="5568" r:id="rId26"/>
    <p:sldId id="5569" r:id="rId27"/>
    <p:sldId id="5570" r:id="rId28"/>
    <p:sldId id="5571" r:id="rId29"/>
    <p:sldId id="5572" r:id="rId30"/>
    <p:sldId id="5579" r:id="rId31"/>
    <p:sldId id="5580" r:id="rId32"/>
    <p:sldId id="5573" r:id="rId33"/>
    <p:sldId id="5581" r:id="rId34"/>
    <p:sldId id="472" r:id="rId35"/>
    <p:sldId id="469" r:id="rId36"/>
    <p:sldId id="470" r:id="rId37"/>
    <p:sldId id="473" r:id="rId38"/>
    <p:sldId id="475" r:id="rId39"/>
    <p:sldId id="5565" r:id="rId40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A43E"/>
    <a:srgbClr val="48A33D"/>
    <a:srgbClr val="33CC33"/>
    <a:srgbClr val="FF6600"/>
    <a:srgbClr val="969696"/>
    <a:srgbClr val="008000"/>
    <a:srgbClr val="0000FF"/>
    <a:srgbClr val="FFFFFF"/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C350E-9B84-4144-90DA-5AEBCC4F00CD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750" y="4776789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ADA0E-93A7-4DFB-9D2A-36FD1A38B0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3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0C21E330-24FE-4BCF-B8E4-D590DF3B2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6763" indent="-293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1100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175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5663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28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00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72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44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D828AC-FB27-465B-A47C-031ABC787CA0}" type="slidenum">
              <a:rPr lang="fr-FR" altLang="fr-FR" sz="1300"/>
              <a:pPr>
                <a:spcBef>
                  <a:spcPct val="0"/>
                </a:spcBef>
              </a:pPr>
              <a:t>4</a:t>
            </a:fld>
            <a:endParaRPr lang="fr-FR" altLang="fr-FR" sz="13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E56FF78-CE81-4BBB-AC4D-6F4144191A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BCB112A-9CBE-4424-88A4-89C27A386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>
            <a:extLst>
              <a:ext uri="{FF2B5EF4-FFF2-40B4-BE49-F238E27FC236}">
                <a16:creationId xmlns:a16="http://schemas.microsoft.com/office/drawing/2014/main" id="{55E7AAD5-75D7-42C7-80A9-BAB99DC2C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>
            <a:extLst>
              <a:ext uri="{FF2B5EF4-FFF2-40B4-BE49-F238E27FC236}">
                <a16:creationId xmlns:a16="http://schemas.microsoft.com/office/drawing/2014/main" id="{302E4656-553E-4F2A-B5CA-66F57C57A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3012" name="Espace réservé du numéro de diapositive 3">
            <a:extLst>
              <a:ext uri="{FF2B5EF4-FFF2-40B4-BE49-F238E27FC236}">
                <a16:creationId xmlns:a16="http://schemas.microsoft.com/office/drawing/2014/main" id="{9A2AF2D6-A169-487B-8513-EBC48C291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0FD315-B0C7-4932-8B42-FA195AFC7023}" type="slidenum">
              <a:rPr lang="fr-FR" altLang="fr-FR" sz="1300" b="0"/>
              <a:pPr/>
              <a:t>14</a:t>
            </a:fld>
            <a:endParaRPr lang="fr-FR" altLang="fr-FR" sz="1300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>
            <a:extLst>
              <a:ext uri="{FF2B5EF4-FFF2-40B4-BE49-F238E27FC236}">
                <a16:creationId xmlns:a16="http://schemas.microsoft.com/office/drawing/2014/main" id="{A1154460-1830-4EB7-9F52-773DB300B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Espace réservé des commentaires 2">
            <a:extLst>
              <a:ext uri="{FF2B5EF4-FFF2-40B4-BE49-F238E27FC236}">
                <a16:creationId xmlns:a16="http://schemas.microsoft.com/office/drawing/2014/main" id="{F23114B7-C5A1-4633-91F4-7AFD70B8C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69636" name="Espace réservé du numéro de diapositive 3">
            <a:extLst>
              <a:ext uri="{FF2B5EF4-FFF2-40B4-BE49-F238E27FC236}">
                <a16:creationId xmlns:a16="http://schemas.microsoft.com/office/drawing/2014/main" id="{68B671EA-AB6D-411D-AA9B-2B5B7B19D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2C4702-8F11-4FF2-AC5C-B032C29D5B10}" type="slidenum">
              <a:rPr lang="fr-FR" altLang="fr-FR" sz="1300" b="0"/>
              <a:pPr/>
              <a:t>34</a:t>
            </a:fld>
            <a:endParaRPr lang="fr-FR" altLang="fr-FR" sz="1300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>
            <a:extLst>
              <a:ext uri="{FF2B5EF4-FFF2-40B4-BE49-F238E27FC236}">
                <a16:creationId xmlns:a16="http://schemas.microsoft.com/office/drawing/2014/main" id="{6B7997B6-B6C6-4D00-B361-2C535CD304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Espace réservé des commentaires 2">
            <a:extLst>
              <a:ext uri="{FF2B5EF4-FFF2-40B4-BE49-F238E27FC236}">
                <a16:creationId xmlns:a16="http://schemas.microsoft.com/office/drawing/2014/main" id="{D41589A0-CA73-4A64-893F-4CCCCDA9E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1684" name="Espace réservé du numéro de diapositive 3">
            <a:extLst>
              <a:ext uri="{FF2B5EF4-FFF2-40B4-BE49-F238E27FC236}">
                <a16:creationId xmlns:a16="http://schemas.microsoft.com/office/drawing/2014/main" id="{EFF0316F-3D4F-475E-85C5-8FE5B3169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F25BE2-E743-4F1F-8D1C-49A2349E662D}" type="slidenum">
              <a:rPr lang="fr-FR" altLang="fr-FR" sz="1300" b="0"/>
              <a:pPr/>
              <a:t>35</a:t>
            </a:fld>
            <a:endParaRPr lang="fr-FR" altLang="fr-FR" sz="1300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>
            <a:extLst>
              <a:ext uri="{FF2B5EF4-FFF2-40B4-BE49-F238E27FC236}">
                <a16:creationId xmlns:a16="http://schemas.microsoft.com/office/drawing/2014/main" id="{3121C41F-9412-41E6-998F-180A012561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Espace réservé des commentaires 2">
            <a:extLst>
              <a:ext uri="{FF2B5EF4-FFF2-40B4-BE49-F238E27FC236}">
                <a16:creationId xmlns:a16="http://schemas.microsoft.com/office/drawing/2014/main" id="{366B436F-465E-45AF-A7BE-44AFD5228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3732" name="Espace réservé du numéro de diapositive 3">
            <a:extLst>
              <a:ext uri="{FF2B5EF4-FFF2-40B4-BE49-F238E27FC236}">
                <a16:creationId xmlns:a16="http://schemas.microsoft.com/office/drawing/2014/main" id="{9DEDE84C-E963-431B-9005-16E827ACE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764859-F2EA-47B3-BE30-4FB36FB8978F}" type="slidenum">
              <a:rPr lang="fr-FR" altLang="fr-FR" sz="1300" b="0"/>
              <a:pPr/>
              <a:t>36</a:t>
            </a:fld>
            <a:endParaRPr lang="fr-FR" altLang="fr-FR" sz="1300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>
            <a:extLst>
              <a:ext uri="{FF2B5EF4-FFF2-40B4-BE49-F238E27FC236}">
                <a16:creationId xmlns:a16="http://schemas.microsoft.com/office/drawing/2014/main" id="{23BCECF7-EF37-437A-B688-36581C96D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Espace réservé des commentaires 2">
            <a:extLst>
              <a:ext uri="{FF2B5EF4-FFF2-40B4-BE49-F238E27FC236}">
                <a16:creationId xmlns:a16="http://schemas.microsoft.com/office/drawing/2014/main" id="{D8A71B38-9D89-47DA-837A-2B6D1546F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5780" name="Espace réservé du numéro de diapositive 3">
            <a:extLst>
              <a:ext uri="{FF2B5EF4-FFF2-40B4-BE49-F238E27FC236}">
                <a16:creationId xmlns:a16="http://schemas.microsoft.com/office/drawing/2014/main" id="{61253399-23C4-490F-99E2-753B19E95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871AD7-BD57-4C77-9C7F-386861D0317C}" type="slidenum">
              <a:rPr lang="fr-FR" altLang="fr-FR" sz="1300" b="0"/>
              <a:pPr/>
              <a:t>37</a:t>
            </a:fld>
            <a:endParaRPr lang="fr-FR" altLang="fr-FR" sz="1300" b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>
            <a:extLst>
              <a:ext uri="{FF2B5EF4-FFF2-40B4-BE49-F238E27FC236}">
                <a16:creationId xmlns:a16="http://schemas.microsoft.com/office/drawing/2014/main" id="{49C5E766-BB4E-48BF-B43C-0F66F96F78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Espace réservé des commentaires 2">
            <a:extLst>
              <a:ext uri="{FF2B5EF4-FFF2-40B4-BE49-F238E27FC236}">
                <a16:creationId xmlns:a16="http://schemas.microsoft.com/office/drawing/2014/main" id="{3559F335-3DDA-4912-8F37-D206658B2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7828" name="Espace réservé du numéro de diapositive 3">
            <a:extLst>
              <a:ext uri="{FF2B5EF4-FFF2-40B4-BE49-F238E27FC236}">
                <a16:creationId xmlns:a16="http://schemas.microsoft.com/office/drawing/2014/main" id="{CF3F7248-3B64-4614-9261-1AFF30F70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E5B9ED-E072-4DA4-A3CE-FBCA0A7935D6}" type="slidenum">
              <a:rPr lang="fr-FR" altLang="fr-FR" sz="1300" b="0"/>
              <a:pPr/>
              <a:t>38</a:t>
            </a:fld>
            <a:endParaRPr lang="fr-FR" altLang="fr-FR" sz="13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6C743D88-7E63-47C4-BDF5-E2EAE00A75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4700" indent="-296863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2213" indent="-238125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0050" indent="-238125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7888" indent="-238125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50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2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94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66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F2D5CC-5B0E-4D4C-9518-C831E5771351}" type="slidenum">
              <a:rPr lang="fr-FR" altLang="fr-FR" sz="1300"/>
              <a:pPr>
                <a:spcBef>
                  <a:spcPct val="0"/>
                </a:spcBef>
              </a:pPr>
              <a:t>6</a:t>
            </a:fld>
            <a:endParaRPr lang="fr-FR" altLang="fr-FR" sz="13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5E532EF-963E-4290-8965-410DC9E6E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A8F569B-C653-496D-A258-56045A639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6D50F68-26B7-4521-B25A-ACACEEAF04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4700" indent="-296863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2213" indent="-238125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0050" indent="-238125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7888" indent="-238125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50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2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94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6688" indent="-238125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76D955-5A15-4AD4-9952-5877949E391B}" type="slidenum">
              <a:rPr lang="fr-FR" altLang="fr-FR" sz="1300"/>
              <a:pPr>
                <a:spcBef>
                  <a:spcPct val="0"/>
                </a:spcBef>
              </a:pPr>
              <a:t>7</a:t>
            </a:fld>
            <a:endParaRPr lang="fr-FR" altLang="fr-FR" sz="13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E748EEE-DABF-41C8-9954-DB3D7F8D3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8C54A66-D442-4BA4-AC9A-A7875A76C8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04D11580-09EC-4C4E-B118-51BD74E43C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9551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30" tIns="47716" rIns="95430" bIns="477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6F2859-698A-4E79-9204-02E56AB125B7}" type="slidenum">
              <a:rPr lang="fr-FR" altLang="fr-FR" b="0"/>
              <a:pPr algn="r" eaLnBrk="1" hangingPunct="1">
                <a:spcBef>
                  <a:spcPct val="0"/>
                </a:spcBef>
              </a:pPr>
              <a:t>8</a:t>
            </a:fld>
            <a:endParaRPr lang="fr-FR" altLang="fr-FR" b="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610604A-74CE-4643-B7BC-1F2E91B93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A7C580E-373D-4A98-977D-C423AB6FD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42BC0208-EB3E-433C-94B7-E0CBCE72D8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3A073D9E-01E8-4FA6-8F77-008386DDE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Arial" panose="020B0604020202020204" pitchFamily="34" charset="0"/>
            </a:endParaRP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5FC4A695-38B8-458B-9185-995DBA52F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7875" indent="-296863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563" indent="-238125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7988" indent="-238125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413" indent="-238125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4613" indent="-2381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1813" indent="-2381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9013" indent="-2381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86213" indent="-2381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3AE6E4-8FA4-42A3-9772-D26C6E2E39C9}" type="slidenum">
              <a:rPr lang="fr-FR" altLang="fr-FR" sz="1300" b="0">
                <a:ea typeface="MS PGothic" panose="020B0600070205080204" pitchFamily="34" charset="-128"/>
              </a:rPr>
              <a:pPr/>
              <a:t>9</a:t>
            </a:fld>
            <a:endParaRPr lang="fr-FR" altLang="fr-FR" sz="1300" b="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00508576-523F-40B0-9C03-DCFE7A8ACC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3113" indent="-295275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0625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8463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6300" indent="-236538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3500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700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7900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5100" indent="-236538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5CD9D8-9E19-4766-9F71-0AD4ABBE5FB7}" type="slidenum">
              <a:rPr lang="fr-FR" altLang="fr-FR" sz="1300"/>
              <a:pPr>
                <a:spcBef>
                  <a:spcPct val="0"/>
                </a:spcBef>
              </a:pPr>
              <a:t>10</a:t>
            </a:fld>
            <a:endParaRPr lang="fr-FR" altLang="fr-FR" sz="13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3657EC9-CA25-4D1B-9298-AF2898B394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C01A0F89-36C2-4293-8271-52522CE0E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>
            <a:extLst>
              <a:ext uri="{FF2B5EF4-FFF2-40B4-BE49-F238E27FC236}">
                <a16:creationId xmlns:a16="http://schemas.microsoft.com/office/drawing/2014/main" id="{230D5747-1851-4B9E-88C4-EB910BFE4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commentaires 2">
            <a:extLst>
              <a:ext uri="{FF2B5EF4-FFF2-40B4-BE49-F238E27FC236}">
                <a16:creationId xmlns:a16="http://schemas.microsoft.com/office/drawing/2014/main" id="{1F30B173-35C2-4762-B21A-170A31B7E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2772" name="Espace réservé du numéro de diapositive 3">
            <a:extLst>
              <a:ext uri="{FF2B5EF4-FFF2-40B4-BE49-F238E27FC236}">
                <a16:creationId xmlns:a16="http://schemas.microsoft.com/office/drawing/2014/main" id="{0F1E3E92-29A2-49FF-BA4F-264F77FD5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7BE2A8-13D4-43D3-849A-8B37686DDC91}" type="slidenum">
              <a:rPr lang="fr-FR" altLang="fr-FR" sz="1300" b="0"/>
              <a:pPr/>
              <a:t>11</a:t>
            </a:fld>
            <a:endParaRPr lang="fr-FR" altLang="fr-FR" sz="13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>
            <a:extLst>
              <a:ext uri="{FF2B5EF4-FFF2-40B4-BE49-F238E27FC236}">
                <a16:creationId xmlns:a16="http://schemas.microsoft.com/office/drawing/2014/main" id="{E6D084FB-E855-403B-BCBF-D3EF18E80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Espace réservé des commentaires 2">
            <a:extLst>
              <a:ext uri="{FF2B5EF4-FFF2-40B4-BE49-F238E27FC236}">
                <a16:creationId xmlns:a16="http://schemas.microsoft.com/office/drawing/2014/main" id="{22F28629-2B0B-48F6-A1A6-463FDE51A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6868" name="Espace réservé du numéro de diapositive 3">
            <a:extLst>
              <a:ext uri="{FF2B5EF4-FFF2-40B4-BE49-F238E27FC236}">
                <a16:creationId xmlns:a16="http://schemas.microsoft.com/office/drawing/2014/main" id="{4FC05FDE-0F08-4828-9898-5BE865BCC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22176B-32BA-4D48-B769-373F993EBF61}" type="slidenum">
              <a:rPr lang="fr-FR" altLang="fr-FR" sz="1300" b="0"/>
              <a:pPr/>
              <a:t>12</a:t>
            </a:fld>
            <a:endParaRPr lang="fr-FR" altLang="fr-FR" sz="1300" b="0"/>
          </a:p>
        </p:txBody>
      </p:sp>
    </p:spTree>
    <p:extLst>
      <p:ext uri="{BB962C8B-B14F-4D97-AF65-F5344CB8AC3E}">
        <p14:creationId xmlns:p14="http://schemas.microsoft.com/office/powerpoint/2010/main" val="315159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>
            <a:extLst>
              <a:ext uri="{FF2B5EF4-FFF2-40B4-BE49-F238E27FC236}">
                <a16:creationId xmlns:a16="http://schemas.microsoft.com/office/drawing/2014/main" id="{B9A5B9EC-EC11-45C6-8027-9996D24362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>
            <a:extLst>
              <a:ext uri="{FF2B5EF4-FFF2-40B4-BE49-F238E27FC236}">
                <a16:creationId xmlns:a16="http://schemas.microsoft.com/office/drawing/2014/main" id="{09804585-AE4B-4E2E-B7E3-E955DBE8F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0964" name="Espace réservé du numéro de diapositive 3">
            <a:extLst>
              <a:ext uri="{FF2B5EF4-FFF2-40B4-BE49-F238E27FC236}">
                <a16:creationId xmlns:a16="http://schemas.microsoft.com/office/drawing/2014/main" id="{2BA1F9B6-F065-4650-A6EF-BA601B85D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6B6870-0201-4A17-A03E-4A63B346368C}" type="slidenum">
              <a:rPr lang="fr-FR" altLang="fr-FR" sz="1300" b="0"/>
              <a:pPr/>
              <a:t>13</a:t>
            </a:fld>
            <a:endParaRPr lang="fr-FR" altLang="fr-FR" sz="13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56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45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926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096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4028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30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125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388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56F1229-4838-4B2A-8426-04F56D2C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2681220"/>
            <a:ext cx="3121480" cy="3416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bg2"/>
                </a:solidFill>
                <a:latin typeface="+mn-lt"/>
              </a:defRPr>
            </a:lvl1pPr>
            <a:lvl2pPr marL="133350" indent="0" algn="ctr">
              <a:buNone/>
              <a:defRPr/>
            </a:lvl2pPr>
            <a:lvl3pPr marL="542925" indent="0" algn="ctr">
              <a:buNone/>
              <a:defRPr/>
            </a:lvl3pPr>
            <a:lvl4pPr marL="758825" indent="0" algn="ctr">
              <a:buNone/>
              <a:defRPr/>
            </a:lvl4pPr>
            <a:lvl5pPr marL="1033463" indent="0" algn="ctr">
              <a:buNone/>
              <a:defRPr/>
            </a:lvl5pPr>
          </a:lstStyle>
          <a:p>
            <a:pPr lvl="0"/>
            <a:r>
              <a:rPr lang="en-GB" dirty="0"/>
              <a:t>Your text here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693C99-AE29-457B-968A-2239A5290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5260" y="2681220"/>
            <a:ext cx="3121480" cy="3416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tx2"/>
                </a:solidFill>
                <a:latin typeface="+mn-lt"/>
              </a:defRPr>
            </a:lvl1pPr>
            <a:lvl2pPr marL="133350" indent="0" algn="ctr">
              <a:buNone/>
              <a:defRPr/>
            </a:lvl2pPr>
            <a:lvl3pPr marL="542925" indent="0" algn="ctr">
              <a:buNone/>
              <a:defRPr/>
            </a:lvl3pPr>
            <a:lvl4pPr marL="758825" indent="0" algn="ctr">
              <a:buNone/>
              <a:defRPr/>
            </a:lvl4pPr>
            <a:lvl5pPr marL="1033463" indent="0" algn="ctr">
              <a:buNone/>
              <a:defRPr/>
            </a:lvl5pPr>
          </a:lstStyle>
          <a:p>
            <a:pPr lvl="0"/>
            <a:r>
              <a:rPr lang="en-GB" dirty="0"/>
              <a:t>Your text here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A01E6CBC-FC7B-426F-9962-4D075E73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5220" y="2681220"/>
            <a:ext cx="3121480" cy="3416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b="1" cap="all" spc="0" baseline="0">
                <a:solidFill>
                  <a:schemeClr val="accent4"/>
                </a:solidFill>
                <a:latin typeface="+mn-lt"/>
              </a:defRPr>
            </a:lvl1pPr>
            <a:lvl2pPr marL="133350" indent="0" algn="ctr">
              <a:buNone/>
              <a:defRPr/>
            </a:lvl2pPr>
            <a:lvl3pPr marL="542925" indent="0" algn="ctr">
              <a:buNone/>
              <a:defRPr/>
            </a:lvl3pPr>
            <a:lvl4pPr marL="758825" indent="0" algn="ctr">
              <a:buNone/>
              <a:defRPr/>
            </a:lvl4pPr>
            <a:lvl5pPr marL="1033463" indent="0" algn="ctr">
              <a:buNone/>
              <a:defRPr/>
            </a:lvl5pPr>
          </a:lstStyle>
          <a:p>
            <a:pPr lvl="0"/>
            <a:r>
              <a:rPr lang="en-GB" dirty="0"/>
              <a:t>Your text here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D3B07922-F4EA-412B-8928-CBD31E51C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50" indent="0" algn="ctr">
              <a:buNone/>
              <a:defRPr/>
            </a:lvl2pPr>
            <a:lvl3pPr marL="542925" indent="0" algn="ctr">
              <a:buNone/>
              <a:defRPr/>
            </a:lvl3pPr>
            <a:lvl4pPr marL="758825" indent="0" algn="ctr">
              <a:buNone/>
              <a:defRPr/>
            </a:lvl4pPr>
            <a:lvl5pPr marL="1033463" indent="0" algn="ctr">
              <a:buNone/>
              <a:defRPr/>
            </a:lvl5pPr>
          </a:lstStyle>
          <a:p>
            <a:pPr lvl="0"/>
            <a:r>
              <a:rPr lang="en-GB" dirty="0"/>
              <a:t>Your text here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07C2FCBD-4D77-4221-8FE3-9ACE14F86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526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50" indent="0" algn="ctr">
              <a:buNone/>
              <a:defRPr/>
            </a:lvl2pPr>
            <a:lvl3pPr marL="542925" indent="0" algn="ctr">
              <a:buNone/>
              <a:defRPr/>
            </a:lvl3pPr>
            <a:lvl4pPr marL="758825" indent="0" algn="ctr">
              <a:buNone/>
              <a:defRPr/>
            </a:lvl4pPr>
            <a:lvl5pPr marL="1033463" indent="0" algn="ctr">
              <a:buNone/>
              <a:defRPr/>
            </a:lvl5pPr>
          </a:lstStyle>
          <a:p>
            <a:pPr lvl="0"/>
            <a:r>
              <a:rPr lang="en-GB" dirty="0"/>
              <a:t>Your text here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706B066-FD11-478C-89AC-C849AC0D6F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5220" y="3172023"/>
            <a:ext cx="312148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b="0" cap="none" spc="0" baseline="0">
                <a:latin typeface="+mn-lt"/>
              </a:defRPr>
            </a:lvl1pPr>
            <a:lvl2pPr marL="133350" indent="0" algn="ctr">
              <a:buNone/>
              <a:defRPr/>
            </a:lvl2pPr>
            <a:lvl3pPr marL="542925" indent="0" algn="ctr">
              <a:buNone/>
              <a:defRPr/>
            </a:lvl3pPr>
            <a:lvl4pPr marL="758825" indent="0" algn="ctr">
              <a:buNone/>
              <a:defRPr/>
            </a:lvl4pPr>
            <a:lvl5pPr marL="1033463" indent="0" algn="ctr">
              <a:buNone/>
              <a:defRPr/>
            </a:lvl5pPr>
          </a:lstStyle>
          <a:p>
            <a:pPr lvl="0"/>
            <a:r>
              <a:rPr lang="en-GB" dirty="0"/>
              <a:t>Your text here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5C377F-165D-4F92-8DD6-B7B690C55D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‹N°›</a:t>
            </a:fld>
            <a:r>
              <a:rPr lang="en-GB" dirty="0"/>
              <a:t> ‒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E5821E-5E07-419A-93B0-B87D77732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786" y="369753"/>
            <a:ext cx="11382428" cy="535531"/>
          </a:xfrm>
        </p:spPr>
        <p:txBody>
          <a:bodyPr/>
          <a:lstStyle>
            <a:lvl1pPr>
              <a:defRPr sz="3200" b="1">
                <a:solidFill>
                  <a:srgbClr val="888B8D"/>
                </a:solidFill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slide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DD6CB83-B5C7-4C2F-975F-4D9C701297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786" y="5914632"/>
            <a:ext cx="11463417" cy="215444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50" indent="0">
              <a:buNone/>
              <a:defRPr/>
            </a:lvl2pPr>
            <a:lvl3pPr marL="542925" indent="0">
              <a:buNone/>
              <a:defRPr/>
            </a:lvl3pPr>
            <a:lvl4pPr marL="758825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GB" dirty="0"/>
              <a:t>Sources:</a:t>
            </a:r>
          </a:p>
        </p:txBody>
      </p:sp>
      <p:sp>
        <p:nvSpPr>
          <p:cNvPr id="16" name="Cadre 15">
            <a:extLst>
              <a:ext uri="{FF2B5EF4-FFF2-40B4-BE49-F238E27FC236}">
                <a16:creationId xmlns:a16="http://schemas.microsoft.com/office/drawing/2014/main" id="{0B635F16-E6B6-4D10-887E-F31D8954A5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2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3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34" y="115888"/>
            <a:ext cx="11904133" cy="41751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8B9AF5AC-A0D0-4B45-826E-D9EBE5DBEB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1E00B-8ADF-41BB-A9D6-FBD91C4208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348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38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650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54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78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54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36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10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44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26D0-7CDB-4A31-A35A-14101302180F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6FCE06-8DE3-4611-826B-08DE7F30AD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0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jpeg"/><Relationship Id="rId5" Type="http://schemas.openxmlformats.org/officeDocument/2006/relationships/image" Target="../media/image72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pn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61C823E-1FED-43FE-9E0C-4C9AF2751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49136" y="2638652"/>
            <a:ext cx="10629899" cy="594405"/>
          </a:xfrm>
        </p:spPr>
        <p:txBody>
          <a:bodyPr>
            <a:noAutofit/>
          </a:bodyPr>
          <a:lstStyle/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PRÉSENTATION DE LA </a:t>
            </a: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MÉTHANISATION DES BIODÉCHETS</a:t>
            </a: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SUR LE TERRITOIRE DU SYDEME</a:t>
            </a:r>
          </a:p>
          <a:p>
            <a:endParaRPr lang="fr-F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B8F210-50C3-427A-AC0E-50724DED9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8" y="169675"/>
            <a:ext cx="1672434" cy="7778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E5EE8D6-56D3-6D08-17C8-4217FB012786}"/>
              </a:ext>
            </a:extLst>
          </p:cNvPr>
          <p:cNvSpPr txBox="1"/>
          <p:nvPr/>
        </p:nvSpPr>
        <p:spPr>
          <a:xfrm>
            <a:off x="6560598" y="4924185"/>
            <a:ext cx="400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2D050"/>
                </a:solidFill>
              </a:rPr>
              <a:t>Mercredi 5 octobre 2022</a:t>
            </a:r>
          </a:p>
        </p:txBody>
      </p:sp>
    </p:spTree>
    <p:extLst>
      <p:ext uri="{BB962C8B-B14F-4D97-AF65-F5344CB8AC3E}">
        <p14:creationId xmlns:p14="http://schemas.microsoft.com/office/powerpoint/2010/main" val="428354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8" name="Picture 13" descr="balle de PEHD 2">
            <a:extLst>
              <a:ext uri="{FF2B5EF4-FFF2-40B4-BE49-F238E27FC236}">
                <a16:creationId xmlns:a16="http://schemas.microsoft.com/office/drawing/2014/main" id="{D490DA14-ED1C-4822-9E09-075A697C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1014413"/>
            <a:ext cx="2376488" cy="1619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Image 5">
            <a:extLst>
              <a:ext uri="{FF2B5EF4-FFF2-40B4-BE49-F238E27FC236}">
                <a16:creationId xmlns:a16="http://schemas.microsoft.com/office/drawing/2014/main" id="{660C21D2-6189-478C-AC7F-ACC33A47E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1" y="3098801"/>
            <a:ext cx="2386013" cy="1571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0B4BDD-F920-40D1-9244-01A63BEA7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09" y="4592635"/>
            <a:ext cx="1663544" cy="1708042"/>
          </a:xfrm>
          <a:prstGeom prst="rect">
            <a:avLst/>
          </a:prstGeom>
        </p:spPr>
      </p:pic>
      <p:sp>
        <p:nvSpPr>
          <p:cNvPr id="27650" name="Espace réservé du numéro de diapositive 3">
            <a:extLst>
              <a:ext uri="{FF2B5EF4-FFF2-40B4-BE49-F238E27FC236}">
                <a16:creationId xmlns:a16="http://schemas.microsoft.com/office/drawing/2014/main" id="{C15055A5-F3A1-4E8D-9BC2-C1D00DB73B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5B49BA-1DF4-4855-8870-707AC5ADF916}" type="slidenum">
              <a:rPr lang="fr-FR" altLang="fr-FR" sz="1000" b="0"/>
              <a:pPr/>
              <a:t>10</a:t>
            </a:fld>
            <a:endParaRPr lang="fr-FR" altLang="fr-FR" sz="1000" b="0"/>
          </a:p>
        </p:txBody>
      </p:sp>
      <p:pic>
        <p:nvPicPr>
          <p:cNvPr id="27652" name="Picture 3" descr="poubelle">
            <a:extLst>
              <a:ext uri="{FF2B5EF4-FFF2-40B4-BE49-F238E27FC236}">
                <a16:creationId xmlns:a16="http://schemas.microsoft.com/office/drawing/2014/main" id="{DCC7A84D-6FE3-4300-B846-B5F47711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341437"/>
            <a:ext cx="332263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sac_jaune">
            <a:extLst>
              <a:ext uri="{FF2B5EF4-FFF2-40B4-BE49-F238E27FC236}">
                <a16:creationId xmlns:a16="http://schemas.microsoft.com/office/drawing/2014/main" id="{00924538-8D17-40F6-8AD9-DC42B3F7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908051"/>
            <a:ext cx="19859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5">
            <a:extLst>
              <a:ext uri="{FF2B5EF4-FFF2-40B4-BE49-F238E27FC236}">
                <a16:creationId xmlns:a16="http://schemas.microsoft.com/office/drawing/2014/main" id="{6F505BD9-ED6A-4783-9F33-AE0CD44BE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950" y="2009777"/>
            <a:ext cx="1378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800" dirty="0">
                <a:latin typeface="+mn-lt"/>
              </a:rPr>
              <a:t>Emballages</a:t>
            </a:r>
          </a:p>
          <a:p>
            <a:pPr algn="ctr" eaLnBrk="1" hangingPunct="1"/>
            <a:r>
              <a:rPr lang="fr-FR" altLang="fr-FR" sz="1800" dirty="0">
                <a:latin typeface="+mn-lt"/>
              </a:rPr>
              <a:t>Papiers </a:t>
            </a:r>
          </a:p>
        </p:txBody>
      </p:sp>
      <p:pic>
        <p:nvPicPr>
          <p:cNvPr id="86022" name="Picture 6" descr="sac_vert">
            <a:extLst>
              <a:ext uri="{FF2B5EF4-FFF2-40B4-BE49-F238E27FC236}">
                <a16:creationId xmlns:a16="http://schemas.microsoft.com/office/drawing/2014/main" id="{DA9DE57B-9172-44F0-9817-82775A35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110094"/>
            <a:ext cx="1286647" cy="131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 Box 7">
            <a:extLst>
              <a:ext uri="{FF2B5EF4-FFF2-40B4-BE49-F238E27FC236}">
                <a16:creationId xmlns:a16="http://schemas.microsoft.com/office/drawing/2014/main" id="{FC7A1271-8835-477B-BD4E-93AE0DA1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958" y="3882025"/>
            <a:ext cx="12362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+mn-lt"/>
              </a:rPr>
              <a:t>Biodéchets</a:t>
            </a:r>
          </a:p>
        </p:txBody>
      </p:sp>
      <p:sp>
        <p:nvSpPr>
          <p:cNvPr id="86025" name="Text Box 9">
            <a:extLst>
              <a:ext uri="{FF2B5EF4-FFF2-40B4-BE49-F238E27FC236}">
                <a16:creationId xmlns:a16="http://schemas.microsoft.com/office/drawing/2014/main" id="{53FEC192-FE60-48D1-8572-DDC296062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26" y="5497513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 dirty="0">
                <a:latin typeface="+mn-lt"/>
              </a:rPr>
              <a:t>Résiduels</a:t>
            </a:r>
          </a:p>
        </p:txBody>
      </p:sp>
      <p:sp>
        <p:nvSpPr>
          <p:cNvPr id="86026" name="Line 10">
            <a:extLst>
              <a:ext uri="{FF2B5EF4-FFF2-40B4-BE49-F238E27FC236}">
                <a16:creationId xmlns:a16="http://schemas.microsoft.com/office/drawing/2014/main" id="{9FB88DDF-56CF-4482-9B62-FA88A7BAA6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0610" y="2822813"/>
            <a:ext cx="496890" cy="590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27" name="Line 11">
            <a:extLst>
              <a:ext uri="{FF2B5EF4-FFF2-40B4-BE49-F238E27FC236}">
                <a16:creationId xmlns:a16="http://schemas.microsoft.com/office/drawing/2014/main" id="{334304E7-294E-40DC-9379-D94AB21FE0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3400" y="3730034"/>
            <a:ext cx="576263" cy="2460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28" name="Line 12">
            <a:extLst>
              <a:ext uri="{FF2B5EF4-FFF2-40B4-BE49-F238E27FC236}">
                <a16:creationId xmlns:a16="http://schemas.microsoft.com/office/drawing/2014/main" id="{DFBEA454-32D8-4F3B-A2E9-50410F39F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0610" y="4132501"/>
            <a:ext cx="689179" cy="73366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4" name="Line 18">
            <a:extLst>
              <a:ext uri="{FF2B5EF4-FFF2-40B4-BE49-F238E27FC236}">
                <a16:creationId xmlns:a16="http://schemas.microsoft.com/office/drawing/2014/main" id="{DFD70235-87A4-4750-B219-9416B8FBBE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8700" y="2332398"/>
            <a:ext cx="1135125" cy="18329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5" name="Line 19">
            <a:extLst>
              <a:ext uri="{FF2B5EF4-FFF2-40B4-BE49-F238E27FC236}">
                <a16:creationId xmlns:a16="http://schemas.microsoft.com/office/drawing/2014/main" id="{6D588ED9-71EC-4158-AE09-1658D5A4D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0853" y="3883542"/>
            <a:ext cx="1505923" cy="2857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6" name="Line 20">
            <a:extLst>
              <a:ext uri="{FF2B5EF4-FFF2-40B4-BE49-F238E27FC236}">
                <a16:creationId xmlns:a16="http://schemas.microsoft.com/office/drawing/2014/main" id="{41EC154B-B926-426C-9A08-010A83A1B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1" y="5629792"/>
            <a:ext cx="1368425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65" name="Text Box 21">
            <a:extLst>
              <a:ext uri="{FF2B5EF4-FFF2-40B4-BE49-F238E27FC236}">
                <a16:creationId xmlns:a16="http://schemas.microsoft.com/office/drawing/2014/main" id="{DF2D07B9-A888-4FA8-9704-C67467EFC43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170688" y="3667660"/>
            <a:ext cx="2937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dirty="0">
                <a:solidFill>
                  <a:srgbClr val="009900"/>
                </a:solidFill>
              </a:rPr>
              <a:t>Nos déchets ont de la ressource</a:t>
            </a:r>
          </a:p>
        </p:txBody>
      </p:sp>
      <p:sp>
        <p:nvSpPr>
          <p:cNvPr id="15379" name="Rectangle 15">
            <a:extLst>
              <a:ext uri="{FF2B5EF4-FFF2-40B4-BE49-F238E27FC236}">
                <a16:creationId xmlns:a16="http://schemas.microsoft.com/office/drawing/2014/main" id="{61639170-CB09-4F3C-BC93-8B358492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475" y="2636839"/>
            <a:ext cx="2376488" cy="2889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Valorisation matière</a:t>
            </a:r>
          </a:p>
        </p:txBody>
      </p:sp>
      <p:pic>
        <p:nvPicPr>
          <p:cNvPr id="15380" name="Espace réservé du contenu 22">
            <a:extLst>
              <a:ext uri="{FF2B5EF4-FFF2-40B4-BE49-F238E27FC236}">
                <a16:creationId xmlns:a16="http://schemas.microsoft.com/office/drawing/2014/main" id="{83D5A2AD-5947-42E0-AF65-41C219A9E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9" y="5216525"/>
            <a:ext cx="2376487" cy="10414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Rectangle 17">
            <a:extLst>
              <a:ext uri="{FF2B5EF4-FFF2-40B4-BE49-F238E27FC236}">
                <a16:creationId xmlns:a16="http://schemas.microsoft.com/office/drawing/2014/main" id="{1DB2BC60-3255-4B82-B514-97D2B2F84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1" y="6262691"/>
            <a:ext cx="2376488" cy="32226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dirty="0">
              <a:latin typeface="+mn-lt"/>
              <a:ea typeface="MS PGothic" panose="020B0600070205080204" pitchFamily="34" charset="-128"/>
            </a:endParaRPr>
          </a:p>
          <a:p>
            <a:pPr algn="ctr"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Valorisation thermique</a:t>
            </a:r>
          </a:p>
          <a:p>
            <a:pPr algn="ctr" eaLnBrk="1" hangingPunct="1"/>
            <a:endParaRPr lang="fr-FR" altLang="fr-FR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5383" name="Rectangle 16">
            <a:extLst>
              <a:ext uri="{FF2B5EF4-FFF2-40B4-BE49-F238E27FC236}">
                <a16:creationId xmlns:a16="http://schemas.microsoft.com/office/drawing/2014/main" id="{B901035C-C9A7-4B3F-8506-2823E3505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1" y="4672014"/>
            <a:ext cx="2392363" cy="28892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Valorisation biologique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4EDE09A-A833-42B0-B528-883312D814F2}"/>
              </a:ext>
            </a:extLst>
          </p:cNvPr>
          <p:cNvSpPr txBox="1"/>
          <p:nvPr/>
        </p:nvSpPr>
        <p:spPr>
          <a:xfrm>
            <a:off x="4979926" y="2332398"/>
            <a:ext cx="10823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50 litres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D4A08BD-FB80-4BEF-94F8-546795270A31}"/>
              </a:ext>
            </a:extLst>
          </p:cNvPr>
          <p:cNvSpPr txBox="1"/>
          <p:nvPr/>
        </p:nvSpPr>
        <p:spPr>
          <a:xfrm>
            <a:off x="4789488" y="5629792"/>
            <a:ext cx="10823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30 litres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9C11B85-7E5F-482D-B3ED-6F3685342351}"/>
              </a:ext>
            </a:extLst>
          </p:cNvPr>
          <p:cNvSpPr txBox="1"/>
          <p:nvPr/>
        </p:nvSpPr>
        <p:spPr>
          <a:xfrm>
            <a:off x="4771206" y="3882025"/>
            <a:ext cx="10823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15 litres</a:t>
            </a: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7F7CB36A-9F4A-4994-92D2-6011BDAC566C}"/>
              </a:ext>
            </a:extLst>
          </p:cNvPr>
          <p:cNvSpPr txBox="1">
            <a:spLocks noChangeArrowheads="1"/>
          </p:cNvSpPr>
          <p:nvPr/>
        </p:nvSpPr>
        <p:spPr>
          <a:xfrm>
            <a:off x="143934" y="115888"/>
            <a:ext cx="11904133" cy="417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La collecte multiflux et la valorisation des déchets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/>
      <p:bldP spid="86023" grpId="0"/>
      <p:bldP spid="86025" grpId="0"/>
      <p:bldP spid="15379" grpId="0" animBg="1"/>
      <p:bldP spid="15381" grpId="0" animBg="1"/>
      <p:bldP spid="15383" grpId="0" animBg="1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3">
            <a:extLst>
              <a:ext uri="{FF2B5EF4-FFF2-40B4-BE49-F238E27FC236}">
                <a16:creationId xmlns:a16="http://schemas.microsoft.com/office/drawing/2014/main" id="{63D95751-FBB2-46A7-B333-687AC1E4B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BC3B9D-6972-475C-8F42-8EDF2A0E5156}" type="slidenum">
              <a:rPr lang="fr-FR" altLang="fr-FR" sz="1000" b="0"/>
              <a:pPr/>
              <a:t>11</a:t>
            </a:fld>
            <a:endParaRPr lang="fr-FR" altLang="fr-FR" sz="1000" b="0"/>
          </a:p>
        </p:txBody>
      </p:sp>
      <p:sp>
        <p:nvSpPr>
          <p:cNvPr id="31748" name="Rectangle 11">
            <a:extLst>
              <a:ext uri="{FF2B5EF4-FFF2-40B4-BE49-F238E27FC236}">
                <a16:creationId xmlns:a16="http://schemas.microsoft.com/office/drawing/2014/main" id="{A5168F73-90BB-4E68-B43F-61CB64D5C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3" y="914403"/>
            <a:ext cx="6685491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fr-FR" altLang="fr-FR" u="sng" dirty="0">
                <a:latin typeface="+mn-lt"/>
                <a:ea typeface="MS PGothic" panose="020B0600070205080204" pitchFamily="34" charset="-128"/>
              </a:rPr>
              <a:t>Les sacs multiflux </a:t>
            </a:r>
            <a:r>
              <a:rPr lang="fr-FR" altLang="fr-FR" dirty="0">
                <a:latin typeface="+mn-lt"/>
                <a:ea typeface="MS PGothic" panose="020B0600070205080204" pitchFamily="34" charset="-128"/>
              </a:rPr>
              <a:t>:</a:t>
            </a:r>
          </a:p>
          <a:p>
            <a:pPr eaLnBrk="1" hangingPunct="1"/>
            <a:endParaRPr lang="fr-FR" altLang="fr-FR" dirty="0">
              <a:latin typeface="+mn-lt"/>
              <a:ea typeface="MS PGothic" panose="020B0600070205080204" pitchFamily="34" charset="-128"/>
            </a:endParaRPr>
          </a:p>
          <a:p>
            <a:pPr eaLnBrk="1" hangingPunct="1"/>
            <a:r>
              <a:rPr lang="fr-FR" altLang="fr-FR" dirty="0">
                <a:solidFill>
                  <a:srgbClr val="0099FF"/>
                </a:solidFill>
                <a:latin typeface="+mn-lt"/>
                <a:ea typeface="MS PGothic" panose="020B0600070205080204" pitchFamily="34" charset="-128"/>
              </a:rPr>
              <a:t>   </a:t>
            </a:r>
            <a:r>
              <a:rPr lang="fr-FR" altLang="fr-FR" dirty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- Sacs verts (15L)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dirty="0">
                <a:latin typeface="+mn-lt"/>
                <a:ea typeface="MS PGothic" panose="020B0600070205080204" pitchFamily="34" charset="-128"/>
              </a:rPr>
              <a:t>     Petit volume = changement du sac plus régulier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dirty="0">
                <a:latin typeface="+mn-lt"/>
                <a:ea typeface="MS PGothic" panose="020B0600070205080204" pitchFamily="34" charset="-128"/>
              </a:rPr>
              <a:t>     (pour éviter les nuisances olfactives)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 dirty="0">
              <a:latin typeface="+mn-lt"/>
              <a:ea typeface="MS PGothic" panose="020B0600070205080204" pitchFamily="34" charset="-128"/>
            </a:endParaRPr>
          </a:p>
          <a:p>
            <a:pPr eaLnBrk="1" hangingPunct="1"/>
            <a:r>
              <a:rPr lang="fr-FR" altLang="fr-FR" dirty="0">
                <a:solidFill>
                  <a:srgbClr val="FF6600"/>
                </a:solidFill>
                <a:latin typeface="+mn-lt"/>
                <a:ea typeface="MS PGothic" panose="020B0600070205080204" pitchFamily="34" charset="-128"/>
              </a:rPr>
              <a:t>   - Sacs orange</a:t>
            </a:r>
            <a:r>
              <a:rPr lang="fr-FR" altLang="fr-FR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fr-FR" altLang="fr-FR" dirty="0">
                <a:solidFill>
                  <a:srgbClr val="FF6600"/>
                </a:solidFill>
                <a:latin typeface="+mn-lt"/>
                <a:ea typeface="MS PGothic" panose="020B0600070205080204" pitchFamily="34" charset="-128"/>
              </a:rPr>
              <a:t>(50L)  </a:t>
            </a:r>
          </a:p>
          <a:p>
            <a:pPr eaLnBrk="1" hangingPunct="1"/>
            <a:endParaRPr lang="fr-FR" altLang="fr-FR" dirty="0">
              <a:solidFill>
                <a:srgbClr val="FF6600"/>
              </a:solidFill>
              <a:latin typeface="+mn-lt"/>
              <a:ea typeface="MS PGothic" panose="020B0600070205080204" pitchFamily="34" charset="-128"/>
            </a:endParaRP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  <a:latin typeface="+mn-lt"/>
                <a:ea typeface="MS PGothic" panose="020B0600070205080204" pitchFamily="34" charset="-128"/>
              </a:rPr>
              <a:t>   </a:t>
            </a:r>
            <a:r>
              <a:rPr lang="fr-FR" altLang="fr-FR" dirty="0">
                <a:solidFill>
                  <a:srgbClr val="0000CC"/>
                </a:solidFill>
                <a:latin typeface="+mn-lt"/>
                <a:ea typeface="MS PGothic" panose="020B0600070205080204" pitchFamily="34" charset="-128"/>
              </a:rPr>
              <a:t>- Sacs bleus (30L)</a:t>
            </a:r>
          </a:p>
          <a:p>
            <a:pPr eaLnBrk="1" hangingPunct="1"/>
            <a:r>
              <a:rPr lang="fr-FR" altLang="fr-FR" dirty="0">
                <a:solidFill>
                  <a:srgbClr val="0000CC"/>
                </a:solidFill>
                <a:latin typeface="+mn-lt"/>
                <a:ea typeface="MS PGothic" panose="020B0600070205080204" pitchFamily="34" charset="-128"/>
              </a:rPr>
              <a:t>     </a:t>
            </a:r>
            <a:r>
              <a:rPr lang="fr-FR" altLang="fr-FR" dirty="0">
                <a:latin typeface="+mn-lt"/>
                <a:ea typeface="MS PGothic" panose="020B0600070205080204" pitchFamily="34" charset="-128"/>
              </a:rPr>
              <a:t>Particuliers</a:t>
            </a:r>
          </a:p>
          <a:p>
            <a:pPr eaLnBrk="1" hangingPunct="1"/>
            <a:endParaRPr lang="fr-FR" altLang="fr-FR" dirty="0">
              <a:latin typeface="+mn-lt"/>
              <a:ea typeface="MS PGothic" panose="020B0600070205080204" pitchFamily="34" charset="-128"/>
            </a:endParaRPr>
          </a:p>
          <a:p>
            <a:pPr eaLnBrk="1" hangingPunct="1"/>
            <a:r>
              <a:rPr lang="fr-FR" altLang="fr-FR" dirty="0">
                <a:solidFill>
                  <a:srgbClr val="0000CC"/>
                </a:solidFill>
                <a:latin typeface="+mn-lt"/>
                <a:ea typeface="MS PGothic" panose="020B0600070205080204" pitchFamily="34" charset="-128"/>
              </a:rPr>
              <a:t>   - Sacs bleus (50L) </a:t>
            </a:r>
          </a:p>
          <a:p>
            <a:pPr eaLnBrk="1" hangingPunct="1"/>
            <a:r>
              <a:rPr lang="fr-FR" altLang="fr-FR" dirty="0">
                <a:solidFill>
                  <a:srgbClr val="080808"/>
                </a:solidFill>
                <a:latin typeface="+mn-lt"/>
                <a:ea typeface="MS PGothic" panose="020B0600070205080204" pitchFamily="34" charset="-128"/>
              </a:rPr>
              <a:t>     Professionnels</a:t>
            </a:r>
          </a:p>
        </p:txBody>
      </p:sp>
      <p:pic>
        <p:nvPicPr>
          <p:cNvPr id="31749" name="Image 1">
            <a:extLst>
              <a:ext uri="{FF2B5EF4-FFF2-40B4-BE49-F238E27FC236}">
                <a16:creationId xmlns:a16="http://schemas.microsoft.com/office/drawing/2014/main" id="{78457A03-6252-4AAE-8B2A-993FF66E1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47" y="324644"/>
            <a:ext cx="31940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D73DAA9-55F1-4CF3-8C5D-ABF9B04C2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34" y="115888"/>
            <a:ext cx="11904133" cy="417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Le matériel de dotation : les sacs de tri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F5314D-B6F1-4790-8CB2-EBC3F96B12E7}"/>
              </a:ext>
            </a:extLst>
          </p:cNvPr>
          <p:cNvSpPr txBox="1"/>
          <p:nvPr/>
        </p:nvSpPr>
        <p:spPr>
          <a:xfrm>
            <a:off x="2427513" y="5679547"/>
            <a:ext cx="5273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distributions de sacs multiflux sont </a:t>
            </a:r>
          </a:p>
          <a:p>
            <a:r>
              <a:rPr lang="fr-FR" dirty="0"/>
              <a:t>organisées tous les 6 mois au sein des </a:t>
            </a:r>
          </a:p>
          <a:p>
            <a:r>
              <a:rPr lang="fr-FR" dirty="0"/>
              <a:t>communes du territoire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5382B1-2EA0-46B9-A951-8518D88B9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" y="4668285"/>
            <a:ext cx="1912608" cy="19345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3">
            <a:extLst>
              <a:ext uri="{FF2B5EF4-FFF2-40B4-BE49-F238E27FC236}">
                <a16:creationId xmlns:a16="http://schemas.microsoft.com/office/drawing/2014/main" id="{A2919435-9977-45D8-B10D-B1F9890394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EE85F0-D3AF-4D5D-8320-E3DA7F4ADF7B}" type="slidenum">
              <a:rPr lang="fr-FR" altLang="fr-FR" sz="1000" b="0">
                <a:ea typeface="MS PGothic" panose="020B0600070205080204" pitchFamily="34" charset="-128"/>
              </a:rPr>
              <a:pPr/>
              <a:t>12</a:t>
            </a:fld>
            <a:endParaRPr lang="fr-FR" altLang="fr-FR" sz="1000" b="0">
              <a:ea typeface="MS PGothic" panose="020B0600070205080204" pitchFamily="34" charset="-128"/>
            </a:endParaRPr>
          </a:p>
        </p:txBody>
      </p:sp>
      <p:sp>
        <p:nvSpPr>
          <p:cNvPr id="35847" name="Text Box 3">
            <a:extLst>
              <a:ext uri="{FF2B5EF4-FFF2-40B4-BE49-F238E27FC236}">
                <a16:creationId xmlns:a16="http://schemas.microsoft.com/office/drawing/2014/main" id="{13B5453A-78EB-40DE-9828-DF247883C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59" y="832171"/>
            <a:ext cx="882740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sz="1700" u="sng" dirty="0">
                <a:latin typeface="+mn-lt"/>
                <a:ea typeface="MS PGothic" panose="020B0600070205080204" pitchFamily="34" charset="-128"/>
              </a:rPr>
              <a:t>Visite des scolaires au CT2E</a:t>
            </a:r>
          </a:p>
          <a:p>
            <a:endParaRPr lang="fr-FR" altLang="fr-FR" sz="1700" dirty="0">
              <a:latin typeface="+mn-lt"/>
              <a:ea typeface="MS PGothic" panose="020B0600070205080204" pitchFamily="34" charset="-128"/>
            </a:endParaRPr>
          </a:p>
          <a:p>
            <a:pPr algn="just"/>
            <a:r>
              <a:rPr lang="fr-FR" b="0" dirty="0">
                <a:effectLst/>
                <a:latin typeface="+mn-lt"/>
              </a:rPr>
              <a:t>Le Sydeme propose, depuis juin 2015, des visites gratuites du CT2E (Centre Transfrontalier d’Education à l’Environnement) aux écoles primaires et aux collèges du territoire de Moselle-Est et d’Alsace Bossue. </a:t>
            </a:r>
          </a:p>
          <a:p>
            <a:pPr algn="just"/>
            <a:endParaRPr lang="fr-FR" b="0" dirty="0">
              <a:latin typeface="+mn-lt"/>
            </a:endParaRPr>
          </a:p>
          <a:p>
            <a:pPr algn="just"/>
            <a:r>
              <a:rPr lang="fr-FR" b="0" dirty="0">
                <a:effectLst/>
                <a:latin typeface="+mn-lt"/>
              </a:rPr>
              <a:t>Les classes découvrent les différentes filières de valorisation des déchets au travers d’animations, d’expositions ou d’ateliers à thèmes. Un parcours extérieur permet de comprendre le cheminement des biodéchets depuis le centre de tri Multiflux jusqu’à Méthavalor. </a:t>
            </a:r>
          </a:p>
          <a:p>
            <a:pPr algn="just"/>
            <a:endParaRPr lang="fr-FR" b="0" dirty="0">
              <a:latin typeface="+mn-lt"/>
            </a:endParaRPr>
          </a:p>
          <a:p>
            <a:pPr algn="just"/>
            <a:r>
              <a:rPr lang="fr-FR" b="0" dirty="0">
                <a:effectLst/>
                <a:latin typeface="+mn-lt"/>
              </a:rPr>
              <a:t>Un passage dans la serre et le jardin pédagogique concrétise l’utilisation du compost et de l’engrais liquide qui serviront à apporter tous les éléments nutritifs aux plantes herbacées, fleurs et légumes qui y poussent. </a:t>
            </a:r>
            <a:endParaRPr lang="fr-FR" altLang="fr-FR" b="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55105B2-216E-4D00-9E1A-DA2626722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34" y="115888"/>
            <a:ext cx="11904133" cy="417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Les actions de communication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FE640B2-8E1B-4270-9F66-8A73D879A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16" y="4567132"/>
            <a:ext cx="875392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fr-FR" altLang="fr-FR" sz="1700" u="sng" dirty="0">
                <a:latin typeface="+mn-lt"/>
                <a:ea typeface="MS PGothic" panose="020B0600070205080204" pitchFamily="34" charset="-128"/>
              </a:rPr>
              <a:t>Mercredis éco-éducatifs</a:t>
            </a:r>
          </a:p>
          <a:p>
            <a:pPr algn="just"/>
            <a:endParaRPr lang="fr-FR" altLang="fr-FR" sz="1700" dirty="0">
              <a:latin typeface="+mn-lt"/>
              <a:ea typeface="MS PGothic" panose="020B0600070205080204" pitchFamily="34" charset="-128"/>
            </a:endParaRPr>
          </a:p>
          <a:p>
            <a:pPr algn="just"/>
            <a:r>
              <a:rPr lang="fr-FR" sz="1600" b="0" dirty="0">
                <a:effectLst/>
                <a:latin typeface="+mn-lt"/>
              </a:rPr>
              <a:t>Des </a:t>
            </a:r>
            <a:r>
              <a:rPr lang="fr-FR" b="0" dirty="0">
                <a:latin typeface="+mn-lt"/>
              </a:rPr>
              <a:t>Mercredis éco-éducatifs thématiques sont organisés au C</a:t>
            </a:r>
            <a:r>
              <a:rPr lang="fr-FR" sz="1600" b="0" dirty="0">
                <a:effectLst/>
                <a:latin typeface="+mn-lt"/>
              </a:rPr>
              <a:t>entre Transfrontalier d’Education à l’Environnement (CT2E) à Morsbach afin de sensibiliser le grand public au tri des déchets, à la réduction des déchets, à l’éco-consommation, à la préservation de l’environnement et de biodiversité, des ateliers récup’, des recettes antigaspi, des animations pédagogiques. </a:t>
            </a:r>
            <a:endParaRPr lang="fr-FR" sz="1600" b="0" dirty="0">
              <a:latin typeface="+mn-lt"/>
            </a:endParaRPr>
          </a:p>
          <a:p>
            <a:pPr algn="just"/>
            <a:endParaRPr lang="fr-FR" altLang="fr-FR" sz="1500" b="0" dirty="0"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E803D3E-3B84-428E-B6FA-76DA06987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2" y="1"/>
            <a:ext cx="2873828" cy="1616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CCB1BDC-956B-412F-A5FB-09941C6B9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2" y="1616529"/>
            <a:ext cx="2873828" cy="16165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93427A-CC40-4D73-9DF5-259C399CF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2" y="3126921"/>
            <a:ext cx="2873828" cy="37310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1250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oneTexte 1">
            <a:extLst>
              <a:ext uri="{FF2B5EF4-FFF2-40B4-BE49-F238E27FC236}">
                <a16:creationId xmlns:a16="http://schemas.microsoft.com/office/drawing/2014/main" id="{DF7D9BC4-E0E7-4768-B925-BE321466B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78" y="697708"/>
            <a:ext cx="3190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>
                <a:latin typeface="+mj-lt"/>
                <a:ea typeface="MS PGothic" panose="020B0600070205080204" pitchFamily="34" charset="-128"/>
              </a:rPr>
              <a:t>Indicateurs sur l’exercice 2020</a:t>
            </a:r>
            <a:endParaRPr lang="fr-FR" altLang="fr-FR" sz="1200" dirty="0">
              <a:latin typeface="+mj-lt"/>
              <a:ea typeface="MS PGothic" panose="020B0600070205080204" pitchFamily="34" charset="-128"/>
            </a:endParaRPr>
          </a:p>
        </p:txBody>
      </p:sp>
      <p:pic>
        <p:nvPicPr>
          <p:cNvPr id="12" name="Picture 2" descr="image sacs-bac[1]">
            <a:extLst>
              <a:ext uri="{FF2B5EF4-FFF2-40B4-BE49-F238E27FC236}">
                <a16:creationId xmlns:a16="http://schemas.microsoft.com/office/drawing/2014/main" id="{087F6994-2AD7-438D-BBF9-D17EAF00D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290638"/>
            <a:ext cx="876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739A7F43-D361-44BA-94EC-F4E70EE8F39A}"/>
              </a:ext>
            </a:extLst>
          </p:cNvPr>
          <p:cNvGrpSpPr>
            <a:grpSpLocks/>
          </p:cNvGrpSpPr>
          <p:nvPr/>
        </p:nvGrpSpPr>
        <p:grpSpPr bwMode="auto">
          <a:xfrm>
            <a:off x="541339" y="5308600"/>
            <a:ext cx="1481137" cy="965200"/>
            <a:chOff x="107566666" y="107982443"/>
            <a:chExt cx="2688961" cy="1806236"/>
          </a:xfrm>
        </p:grpSpPr>
        <p:pic>
          <p:nvPicPr>
            <p:cNvPr id="39969" name="Picture 4" descr="sac_vert">
              <a:extLst>
                <a:ext uri="{FF2B5EF4-FFF2-40B4-BE49-F238E27FC236}">
                  <a16:creationId xmlns:a16="http://schemas.microsoft.com/office/drawing/2014/main" id="{2BB82864-7851-4F70-8DA8-B1EC902A8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13329" y="107982443"/>
              <a:ext cx="928969" cy="82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0" name="Picture 5" descr="sac_jaune">
              <a:extLst>
                <a:ext uri="{FF2B5EF4-FFF2-40B4-BE49-F238E27FC236}">
                  <a16:creationId xmlns:a16="http://schemas.microsoft.com/office/drawing/2014/main" id="{32A4C1CE-0146-46BE-BB9A-C621A6D19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39993" y="108074535"/>
              <a:ext cx="1251815" cy="1109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1" name="Picture 6" descr="sac_bleu">
              <a:extLst>
                <a:ext uri="{FF2B5EF4-FFF2-40B4-BE49-F238E27FC236}">
                  <a16:creationId xmlns:a16="http://schemas.microsoft.com/office/drawing/2014/main" id="{B9D9FC61-E306-44E8-AE70-C77CC09FB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66666" y="108166628"/>
              <a:ext cx="1102586" cy="97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2" name="Picture 7" descr="sac_vert">
              <a:extLst>
                <a:ext uri="{FF2B5EF4-FFF2-40B4-BE49-F238E27FC236}">
                  <a16:creationId xmlns:a16="http://schemas.microsoft.com/office/drawing/2014/main" id="{67520C94-72C0-4EAF-A73C-8B2C0430A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26657" y="108673137"/>
              <a:ext cx="928970" cy="82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3" name="Picture 8" descr="sac_jaune">
              <a:extLst>
                <a:ext uri="{FF2B5EF4-FFF2-40B4-BE49-F238E27FC236}">
                  <a16:creationId xmlns:a16="http://schemas.microsoft.com/office/drawing/2014/main" id="{4BF64933-F501-4B5F-91C1-4F71766F6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99997" y="108350813"/>
              <a:ext cx="1251814" cy="1109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4" name="Picture 9" descr="sac_bleu">
              <a:extLst>
                <a:ext uri="{FF2B5EF4-FFF2-40B4-BE49-F238E27FC236}">
                  <a16:creationId xmlns:a16="http://schemas.microsoft.com/office/drawing/2014/main" id="{5F791B2E-F043-4B7A-8CE2-94A551B97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60011" y="108811275"/>
              <a:ext cx="1102586" cy="97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5" name="Picture 10" descr="sac_vert">
              <a:extLst>
                <a:ext uri="{FF2B5EF4-FFF2-40B4-BE49-F238E27FC236}">
                  <a16:creationId xmlns:a16="http://schemas.microsoft.com/office/drawing/2014/main" id="{5AC0619C-563B-482F-81E0-6A023FE93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13348" y="108949414"/>
              <a:ext cx="928970" cy="82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Box 11">
            <a:extLst>
              <a:ext uri="{FF2B5EF4-FFF2-40B4-BE49-F238E27FC236}">
                <a16:creationId xmlns:a16="http://schemas.microsoft.com/office/drawing/2014/main" id="{330FD3A6-BFCA-4815-878F-AA8C24EBE95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928938" y="2468564"/>
            <a:ext cx="1295400" cy="2825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Biodéchets</a:t>
            </a:r>
            <a:endParaRPr lang="fr-FR" altLang="fr-FR" b="0" dirty="0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B88F6A07-3314-4EF9-A23A-2425FA08F1E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894013" y="4275139"/>
            <a:ext cx="1511300" cy="3016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Emballages </a:t>
            </a:r>
          </a:p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et Papiers</a:t>
            </a:r>
          </a:p>
          <a:p>
            <a:pPr algn="ctr" eaLnBrk="1" hangingPunct="1">
              <a:defRPr/>
            </a:pPr>
            <a:endParaRPr lang="fr-FR" altLang="fr-FR" b="0" dirty="0">
              <a:ea typeface="MS PGothic" panose="020B0600070205080204" pitchFamily="34" charset="-128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AE45D4A3-48C6-46D7-B441-3A48F7ACC57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862263" y="5940426"/>
            <a:ext cx="1511300" cy="2333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Résiduels</a:t>
            </a:r>
            <a:endParaRPr lang="fr-FR" altLang="fr-FR" b="0" dirty="0">
              <a:latin typeface="+mj-lt"/>
              <a:ea typeface="MS PGothic" panose="020B0600070205080204" pitchFamily="34" charset="-128"/>
            </a:endParaRPr>
          </a:p>
        </p:txBody>
      </p:sp>
      <p:pic>
        <p:nvPicPr>
          <p:cNvPr id="24" name="Picture 16" descr="chaine_triage">
            <a:extLst>
              <a:ext uri="{FF2B5EF4-FFF2-40B4-BE49-F238E27FC236}">
                <a16:creationId xmlns:a16="http://schemas.microsoft.com/office/drawing/2014/main" id="{96A3E6EB-ECCF-43F5-BCD8-E5EA65A1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4" y="3162300"/>
            <a:ext cx="15906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7">
            <a:extLst>
              <a:ext uri="{FF2B5EF4-FFF2-40B4-BE49-F238E27FC236}">
                <a16:creationId xmlns:a16="http://schemas.microsoft.com/office/drawing/2014/main" id="{132A06F4-B7D4-4FC9-92BD-B1F8AA91D18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59614" y="2563814"/>
            <a:ext cx="2397125" cy="306387"/>
          </a:xfrm>
          <a:prstGeom prst="rect">
            <a:avLst/>
          </a:prstGeom>
          <a:noFill/>
          <a:ln>
            <a:noFill/>
          </a:ln>
        </p:spPr>
        <p:txBody>
          <a:bodyPr lIns="36576" tIns="576" rIns="36576" bIns="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n-lt"/>
              </a:rPr>
              <a:t>Unité de méthanisation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2B8E922C-D555-4B4A-8B5E-AD58F117FD7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43788" y="4395789"/>
            <a:ext cx="1911350" cy="427037"/>
          </a:xfrm>
          <a:prstGeom prst="rect">
            <a:avLst/>
          </a:prstGeom>
          <a:noFill/>
          <a:ln>
            <a:noFill/>
          </a:ln>
        </p:spPr>
        <p:txBody>
          <a:bodyPr lIns="36576" tIns="576" rIns="36576" bIns="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</a:rPr>
              <a:t>Centre de tri </a:t>
            </a:r>
          </a:p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</a:rPr>
              <a:t>des recyclables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9DF17183-8062-4A87-84CB-4A2AC82F881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62801" y="6081714"/>
            <a:ext cx="2117725" cy="427037"/>
          </a:xfrm>
          <a:prstGeom prst="rect">
            <a:avLst/>
          </a:prstGeom>
          <a:noFill/>
          <a:ln>
            <a:noFill/>
          </a:ln>
        </p:spPr>
        <p:txBody>
          <a:bodyPr lIns="36576" tIns="576" rIns="36576" bIns="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</a:rPr>
              <a:t>Valorisation </a:t>
            </a:r>
          </a:p>
          <a:p>
            <a:pPr algn="ctr" eaLnBrk="1" hangingPunct="1">
              <a:defRPr/>
            </a:pPr>
            <a:r>
              <a:rPr lang="fr-FR" altLang="fr-FR" sz="1400" dirty="0">
                <a:solidFill>
                  <a:srgbClr val="000000"/>
                </a:solidFill>
                <a:latin typeface="+mj-lt"/>
              </a:rPr>
              <a:t>thermique</a:t>
            </a:r>
          </a:p>
        </p:txBody>
      </p:sp>
      <p:sp>
        <p:nvSpPr>
          <p:cNvPr id="28" name="Line 21">
            <a:extLst>
              <a:ext uri="{FF2B5EF4-FFF2-40B4-BE49-F238E27FC236}">
                <a16:creationId xmlns:a16="http://schemas.microsoft.com/office/drawing/2014/main" id="{A7A886A9-A70B-46E8-AC76-D47A8DCCA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2788" y="6042025"/>
            <a:ext cx="57626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9423408B-F9C3-4553-AAAF-C3A32F6BF0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2154239"/>
            <a:ext cx="0" cy="38877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23">
            <a:extLst>
              <a:ext uri="{FF2B5EF4-FFF2-40B4-BE49-F238E27FC236}">
                <a16:creationId xmlns:a16="http://schemas.microsoft.com/office/drawing/2014/main" id="{6BF57554-C470-4962-8204-2223C2177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9050" y="2154238"/>
            <a:ext cx="48958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24">
            <a:extLst>
              <a:ext uri="{FF2B5EF4-FFF2-40B4-BE49-F238E27FC236}">
                <a16:creationId xmlns:a16="http://schemas.microsoft.com/office/drawing/2014/main" id="{AE3953FB-80D0-4909-9538-D180E6DC27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9051" y="3881438"/>
            <a:ext cx="489426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5F348577-955C-45BE-99C9-B113A2329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9051" y="5681663"/>
            <a:ext cx="489426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3" name="Picture 26" descr="sac_jaune">
            <a:extLst>
              <a:ext uri="{FF2B5EF4-FFF2-40B4-BE49-F238E27FC236}">
                <a16:creationId xmlns:a16="http://schemas.microsoft.com/office/drawing/2014/main" id="{B6B82F56-5000-47B2-811E-499A7AD8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9" y="3089276"/>
            <a:ext cx="11461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7" descr="sac_bleu">
            <a:extLst>
              <a:ext uri="{FF2B5EF4-FFF2-40B4-BE49-F238E27FC236}">
                <a16:creationId xmlns:a16="http://schemas.microsoft.com/office/drawing/2014/main" id="{0A017633-7022-4608-B6AE-4BDB378AE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4889501"/>
            <a:ext cx="1009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8" descr="sac_vert">
            <a:extLst>
              <a:ext uri="{FF2B5EF4-FFF2-40B4-BE49-F238E27FC236}">
                <a16:creationId xmlns:a16="http://schemas.microsoft.com/office/drawing/2014/main" id="{3A1C2533-1241-4144-8F43-664A6CA64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577976"/>
            <a:ext cx="8509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9" descr="camion_carre">
            <a:extLst>
              <a:ext uri="{FF2B5EF4-FFF2-40B4-BE49-F238E27FC236}">
                <a16:creationId xmlns:a16="http://schemas.microsoft.com/office/drawing/2014/main" id="{F291A006-E8A4-4182-AF1B-D5631AD3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865314"/>
            <a:ext cx="15128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camion_carre">
            <a:extLst>
              <a:ext uri="{FF2B5EF4-FFF2-40B4-BE49-F238E27FC236}">
                <a16:creationId xmlns:a16="http://schemas.microsoft.com/office/drawing/2014/main" id="{E9440229-BAA6-4ABA-9B84-43A137FE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4" y="3594101"/>
            <a:ext cx="151288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1" descr="camion_carre">
            <a:extLst>
              <a:ext uri="{FF2B5EF4-FFF2-40B4-BE49-F238E27FC236}">
                <a16:creationId xmlns:a16="http://schemas.microsoft.com/office/drawing/2014/main" id="{81988DF6-35EE-4566-AC9D-4FFBF08D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308601"/>
            <a:ext cx="15128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Line 32">
            <a:extLst>
              <a:ext uri="{FF2B5EF4-FFF2-40B4-BE49-F238E27FC236}">
                <a16:creationId xmlns:a16="http://schemas.microsoft.com/office/drawing/2014/main" id="{6E8CDF7C-37CD-445E-B894-36C91D28F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2064" y="3881439"/>
            <a:ext cx="28575" cy="12842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0" name="Picture 33" descr="camion_poubelle_carre">
            <a:extLst>
              <a:ext uri="{FF2B5EF4-FFF2-40B4-BE49-F238E27FC236}">
                <a16:creationId xmlns:a16="http://schemas.microsoft.com/office/drawing/2014/main" id="{0515CC27-5D34-4A78-8EB4-047C7AE5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70364"/>
            <a:ext cx="12969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35">
            <a:extLst>
              <a:ext uri="{FF2B5EF4-FFF2-40B4-BE49-F238E27FC236}">
                <a16:creationId xmlns:a16="http://schemas.microsoft.com/office/drawing/2014/main" id="{24D2F3FE-AA86-4962-9E55-721FE4D35B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90512" y="6237289"/>
            <a:ext cx="1908176" cy="28733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36576" tIns="36576" rIns="36576" bIns="36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</a:rPr>
              <a:t>Centre de tri</a:t>
            </a:r>
          </a:p>
          <a:p>
            <a:pPr algn="ctr" eaLnBrk="1" hangingPunct="1"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</a:rPr>
              <a:t> « multiflux »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D823D1F-3E60-4DE6-80A8-7ED45AC0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089275"/>
            <a:ext cx="27142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18,48 % - 41,83 kg/hab.an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046816A-77BC-411A-B3F9-CC6D30B9C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4" y="1441450"/>
            <a:ext cx="27142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19,85 % - 44,92 kg/hab.an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8908968-18F2-4A3F-82E2-6232D921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9" y="4789489"/>
            <a:ext cx="28344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61,67 % - 139,57 kg/hab.an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17B3E72-B78F-4403-927A-87627F9D475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34646" y="1985755"/>
            <a:ext cx="18742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+mn-lt"/>
                <a:ea typeface="MS PGothic" panose="020B0600070205080204" pitchFamily="34" charset="-128"/>
              </a:rPr>
              <a:t>226,31 kg/hab.an</a:t>
            </a:r>
          </a:p>
        </p:txBody>
      </p:sp>
      <p:pic>
        <p:nvPicPr>
          <p:cNvPr id="39967" name="Image 1">
            <a:extLst>
              <a:ext uri="{FF2B5EF4-FFF2-40B4-BE49-F238E27FC236}">
                <a16:creationId xmlns:a16="http://schemas.microsoft.com/office/drawing/2014/main" id="{9899922C-3C33-4F1A-8F58-11B6C0F12CE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800600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8" name="Picture 4" descr="insertion4">
            <a:extLst>
              <a:ext uri="{FF2B5EF4-FFF2-40B4-BE49-F238E27FC236}">
                <a16:creationId xmlns:a16="http://schemas.microsoft.com/office/drawing/2014/main" id="{602AF8D3-8E9B-43F0-9AB6-49CFC7A6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725613"/>
            <a:ext cx="1663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>
            <a:extLst>
              <a:ext uri="{FF2B5EF4-FFF2-40B4-BE49-F238E27FC236}">
                <a16:creationId xmlns:a16="http://schemas.microsoft.com/office/drawing/2014/main" id="{20758628-7680-4744-8A5F-B315F7D6F0BE}"/>
              </a:ext>
            </a:extLst>
          </p:cNvPr>
          <p:cNvSpPr txBox="1">
            <a:spLocks noChangeArrowheads="1"/>
          </p:cNvSpPr>
          <p:nvPr/>
        </p:nvSpPr>
        <p:spPr>
          <a:xfrm>
            <a:off x="143934" y="115888"/>
            <a:ext cx="11904133" cy="417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Le bilan des flux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/>
      <p:bldP spid="26" grpId="0"/>
      <p:bldP spid="27" grpId="0"/>
      <p:bldP spid="41" grpId="0" animBg="1"/>
      <p:bldP spid="42" grpId="0"/>
      <p:bldP spid="43" grpId="0"/>
      <p:bldP spid="44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1">
            <a:extLst>
              <a:ext uri="{FF2B5EF4-FFF2-40B4-BE49-F238E27FC236}">
                <a16:creationId xmlns:a16="http://schemas.microsoft.com/office/drawing/2014/main" id="{D58A71F3-456A-4F9A-835A-347E3C6CB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19208" y="6041362"/>
            <a:ext cx="911939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D326A4-8993-4739-9469-B7A1568ADA4F}" type="slidenum">
              <a:rPr lang="fr-FR" altLang="fr-FR" sz="1000" b="0">
                <a:ea typeface="MS PGothic" panose="020B0600070205080204" pitchFamily="34" charset="-128"/>
              </a:rPr>
              <a:pPr/>
              <a:t>14</a:t>
            </a:fld>
            <a:endParaRPr lang="fr-FR" altLang="fr-FR" sz="1000" b="0">
              <a:ea typeface="MS PGothic" panose="020B0600070205080204" pitchFamily="34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D59182-7D6F-4424-95FD-5F77C4B3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6" y="1778000"/>
            <a:ext cx="44434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dirty="0">
                <a:solidFill>
                  <a:schemeClr val="accent6"/>
                </a:solidFill>
                <a:latin typeface="+mn-lt"/>
              </a:rPr>
              <a:t>Quantité globales : 226 kg/hab.an</a:t>
            </a:r>
          </a:p>
        </p:txBody>
      </p:sp>
      <p:pic>
        <p:nvPicPr>
          <p:cNvPr id="41989" name="Picture 6" descr="bac roulant">
            <a:extLst>
              <a:ext uri="{FF2B5EF4-FFF2-40B4-BE49-F238E27FC236}">
                <a16:creationId xmlns:a16="http://schemas.microsoft.com/office/drawing/2014/main" id="{A2822418-8BB0-4B67-B1EB-E47A6E20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276475"/>
            <a:ext cx="13858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26" descr="sac_jaune">
            <a:extLst>
              <a:ext uri="{FF2B5EF4-FFF2-40B4-BE49-F238E27FC236}">
                <a16:creationId xmlns:a16="http://schemas.microsoft.com/office/drawing/2014/main" id="{C64606F5-34AC-4A5E-A0E2-5A2488CB3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1" y="4613275"/>
            <a:ext cx="11461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ZoneTexte 1">
            <a:extLst>
              <a:ext uri="{FF2B5EF4-FFF2-40B4-BE49-F238E27FC236}">
                <a16:creationId xmlns:a16="http://schemas.microsoft.com/office/drawing/2014/main" id="{D2FA2854-0441-43EC-AFCD-36136402C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25" y="3716339"/>
            <a:ext cx="723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7200">
                <a:ea typeface="MS PGothic" panose="020B0600070205080204" pitchFamily="34" charset="-128"/>
              </a:rPr>
              <a:t>+</a:t>
            </a:r>
          </a:p>
        </p:txBody>
      </p:sp>
      <p:pic>
        <p:nvPicPr>
          <p:cNvPr id="8" name="Picture 2" descr="image sacs-bac[1]">
            <a:extLst>
              <a:ext uri="{FF2B5EF4-FFF2-40B4-BE49-F238E27FC236}">
                <a16:creationId xmlns:a16="http://schemas.microsoft.com/office/drawing/2014/main" id="{2F17E092-32E7-425F-BCF4-551B4DD12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981075"/>
            <a:ext cx="876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ZoneTexte 4">
            <a:extLst>
              <a:ext uri="{FF2B5EF4-FFF2-40B4-BE49-F238E27FC236}">
                <a16:creationId xmlns:a16="http://schemas.microsoft.com/office/drawing/2014/main" id="{3DE237CA-C0E9-458A-B8E6-D5FCCDDCB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144588"/>
            <a:ext cx="1797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Avant la collecte</a:t>
            </a:r>
          </a:p>
          <a:p>
            <a:pPr algn="ctr"/>
            <a:r>
              <a:rPr lang="fr-FR" altLang="fr-FR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 Multiflux</a:t>
            </a:r>
          </a:p>
        </p:txBody>
      </p:sp>
      <p:sp>
        <p:nvSpPr>
          <p:cNvPr id="41994" name="ZoneTexte 6">
            <a:extLst>
              <a:ext uri="{FF2B5EF4-FFF2-40B4-BE49-F238E27FC236}">
                <a16:creationId xmlns:a16="http://schemas.microsoft.com/office/drawing/2014/main" id="{5D8DE75F-C088-400E-A4E8-E378DC2C3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6" y="5876925"/>
            <a:ext cx="1558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>
                <a:latin typeface="+mn-lt"/>
                <a:ea typeface="MS PGothic" panose="020B0600070205080204" pitchFamily="34" charset="-128"/>
              </a:rPr>
              <a:t>330 kg/hab.an</a:t>
            </a:r>
          </a:p>
        </p:txBody>
      </p:sp>
      <p:cxnSp>
        <p:nvCxnSpPr>
          <p:cNvPr id="41995" name="Connecteur droit 9">
            <a:extLst>
              <a:ext uri="{FF2B5EF4-FFF2-40B4-BE49-F238E27FC236}">
                <a16:creationId xmlns:a16="http://schemas.microsoft.com/office/drawing/2014/main" id="{FB312541-5BCF-42AD-8FF7-4827748F85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81288" y="1052513"/>
            <a:ext cx="0" cy="5472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346AE20-3117-4F60-8211-F238DBCB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1" y="1060378"/>
            <a:ext cx="3656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Avec la collecte Multiflux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60A1016B-2ECE-4639-BED5-D87E6AAE8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3698876"/>
            <a:ext cx="579437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D0834B9-E96D-4E51-A7A8-8A4D6B9A9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4" y="4148139"/>
            <a:ext cx="771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ea typeface="MS PGothic" panose="020B0600070205080204" pitchFamily="34" charset="-128"/>
              </a:rPr>
              <a:t>+40 %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59D7B1-3ED5-4C25-B31B-8B92F1C6D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1" y="4864100"/>
            <a:ext cx="773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ea typeface="MS PGothic" panose="020B0600070205080204" pitchFamily="34" charset="-128"/>
              </a:rPr>
              <a:t>+83 %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770F338-9058-4CF8-859C-656316A60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4524376"/>
            <a:ext cx="773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ea typeface="MS PGothic" panose="020B0600070205080204" pitchFamily="34" charset="-128"/>
              </a:rPr>
              <a:t>+28 %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1B73F6-CD75-4610-B643-503C1FFA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201" y="4003676"/>
            <a:ext cx="773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ea typeface="MS PGothic" panose="020B0600070205080204" pitchFamily="34" charset="-128"/>
              </a:rPr>
              <a:t>+30 %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70CBAC-9B35-4C19-91A0-A7B63F02C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3716339"/>
            <a:ext cx="134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Déchèteries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6250FB-EE9F-408E-8A15-0DA65862DCA4}"/>
              </a:ext>
            </a:extLst>
          </p:cNvPr>
          <p:cNvSpPr txBox="1"/>
          <p:nvPr/>
        </p:nvSpPr>
        <p:spPr>
          <a:xfrm>
            <a:off x="4934750" y="2895672"/>
            <a:ext cx="356379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000" b="1" dirty="0">
                <a:solidFill>
                  <a:schemeClr val="accent6"/>
                </a:solidFill>
              </a:rPr>
              <a:t>Réduction </a:t>
            </a:r>
            <a:r>
              <a:rPr lang="fr-FR" altLang="fr-FR" sz="2000" b="1">
                <a:solidFill>
                  <a:schemeClr val="accent6"/>
                </a:solidFill>
              </a:rPr>
              <a:t>de 104 </a:t>
            </a:r>
            <a:r>
              <a:rPr lang="fr-FR" altLang="fr-FR" sz="2000" b="1" dirty="0">
                <a:solidFill>
                  <a:schemeClr val="accent6"/>
                </a:solidFill>
              </a:rPr>
              <a:t>kg/hab.an</a:t>
            </a:r>
          </a:p>
          <a:p>
            <a:pPr>
              <a:defRPr/>
            </a:pPr>
            <a:endParaRPr lang="fr-FR" sz="2000" b="1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74905D0-21A5-4244-98DD-C9BAA33C42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7713" y="2611438"/>
            <a:ext cx="361950" cy="519112"/>
          </a:xfrm>
          <a:prstGeom prst="straightConnector1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7" name="Rectangle 5">
            <a:extLst>
              <a:ext uri="{FF2B5EF4-FFF2-40B4-BE49-F238E27FC236}">
                <a16:creationId xmlns:a16="http://schemas.microsoft.com/office/drawing/2014/main" id="{F2FC66DE-4ADE-451E-9F0F-59E2F19C4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863" y="5686425"/>
            <a:ext cx="1065212" cy="2476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i="1">
                <a:ea typeface="MS PGothic" panose="020B0600070205080204" pitchFamily="34" charset="-128"/>
              </a:rPr>
              <a:t>Déchets verts</a:t>
            </a:r>
          </a:p>
        </p:txBody>
      </p:sp>
      <p:sp>
        <p:nvSpPr>
          <p:cNvPr id="24598" name="Rectangle 21">
            <a:extLst>
              <a:ext uri="{FF2B5EF4-FFF2-40B4-BE49-F238E27FC236}">
                <a16:creationId xmlns:a16="http://schemas.microsoft.com/office/drawing/2014/main" id="{2C232BDD-5378-4DE3-9038-A59030CD2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5797550"/>
            <a:ext cx="620713" cy="249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000" i="1">
                <a:ea typeface="MS PGothic" panose="020B0600070205080204" pitchFamily="34" charset="-128"/>
              </a:rPr>
              <a:t>Bois</a:t>
            </a:r>
          </a:p>
        </p:txBody>
      </p:sp>
      <p:sp>
        <p:nvSpPr>
          <p:cNvPr id="24599" name="Rectangle 22">
            <a:extLst>
              <a:ext uri="{FF2B5EF4-FFF2-40B4-BE49-F238E27FC236}">
                <a16:creationId xmlns:a16="http://schemas.microsoft.com/office/drawing/2014/main" id="{6579A2C0-585C-4D40-8E9B-678C02AE2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1" y="5932488"/>
            <a:ext cx="912813" cy="2476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i="1">
                <a:ea typeface="MS PGothic" panose="020B0600070205080204" pitchFamily="34" charset="-128"/>
              </a:rPr>
              <a:t>Tout venant</a:t>
            </a:r>
          </a:p>
        </p:txBody>
      </p:sp>
      <p:sp>
        <p:nvSpPr>
          <p:cNvPr id="24600" name="Rectangle 23">
            <a:extLst>
              <a:ext uri="{FF2B5EF4-FFF2-40B4-BE49-F238E27FC236}">
                <a16:creationId xmlns:a16="http://schemas.microsoft.com/office/drawing/2014/main" id="{0C250D21-FB2C-4EBE-8AC3-82C5C707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451" y="5046664"/>
            <a:ext cx="511175" cy="2492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800" i="1">
                <a:ea typeface="MS PGothic" panose="020B0600070205080204" pitchFamily="34" charset="-128"/>
              </a:rPr>
              <a:t>Après</a:t>
            </a:r>
          </a:p>
        </p:txBody>
      </p:sp>
      <p:sp>
        <p:nvSpPr>
          <p:cNvPr id="24601" name="Rectangle 24">
            <a:extLst>
              <a:ext uri="{FF2B5EF4-FFF2-40B4-BE49-F238E27FC236}">
                <a16:creationId xmlns:a16="http://schemas.microsoft.com/office/drawing/2014/main" id="{B7BA89F4-60F2-4EF2-B0E6-9593B796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451" y="4799013"/>
            <a:ext cx="511175" cy="2476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800" i="1">
                <a:ea typeface="MS PGothic" panose="020B0600070205080204" pitchFamily="34" charset="-128"/>
              </a:rPr>
              <a:t>Avant</a:t>
            </a:r>
          </a:p>
        </p:txBody>
      </p:sp>
      <p:sp>
        <p:nvSpPr>
          <p:cNvPr id="24602" name="Rectangle 25">
            <a:extLst>
              <a:ext uri="{FF2B5EF4-FFF2-40B4-BE49-F238E27FC236}">
                <a16:creationId xmlns:a16="http://schemas.microsoft.com/office/drawing/2014/main" id="{E0675CBA-B41E-43B9-AAE0-FE5720D6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5894389"/>
            <a:ext cx="665162" cy="2492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i="1">
                <a:ea typeface="MS PGothic" panose="020B0600070205080204" pitchFamily="34" charset="-128"/>
              </a:rPr>
              <a:t>Cartons</a:t>
            </a:r>
          </a:p>
        </p:txBody>
      </p:sp>
      <p:sp>
        <p:nvSpPr>
          <p:cNvPr id="42011" name="Rectangle 6">
            <a:extLst>
              <a:ext uri="{FF2B5EF4-FFF2-40B4-BE49-F238E27FC236}">
                <a16:creationId xmlns:a16="http://schemas.microsoft.com/office/drawing/2014/main" id="{BBD68A85-2AB9-4649-BEA6-A697906B5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263" y="5516563"/>
            <a:ext cx="639762" cy="169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>
              <a:ea typeface="MS PGothic" panose="020B0600070205080204" pitchFamily="34" charset="-128"/>
            </a:endParaRPr>
          </a:p>
        </p:txBody>
      </p:sp>
      <p:sp>
        <p:nvSpPr>
          <p:cNvPr id="42012" name="Rectangle 27">
            <a:extLst>
              <a:ext uri="{FF2B5EF4-FFF2-40B4-BE49-F238E27FC236}">
                <a16:creationId xmlns:a16="http://schemas.microsoft.com/office/drawing/2014/main" id="{23705B56-2E90-40D7-9E85-A7F7E313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5726114"/>
            <a:ext cx="639762" cy="168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>
              <a:ea typeface="MS PGothic" panose="020B0600070205080204" pitchFamily="34" charset="-128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AD3A7F35-EE1F-4589-A82D-8B9E00167067}"/>
              </a:ext>
            </a:extLst>
          </p:cNvPr>
          <p:cNvSpPr txBox="1">
            <a:spLocks noChangeArrowheads="1"/>
          </p:cNvSpPr>
          <p:nvPr/>
        </p:nvSpPr>
        <p:spPr>
          <a:xfrm>
            <a:off x="143934" y="115888"/>
            <a:ext cx="11904133" cy="417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L’évolution des tonnages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1" grpId="0"/>
      <p:bldP spid="16" grpId="0"/>
      <p:bldP spid="17" grpId="0"/>
      <p:bldP spid="18" grpId="0"/>
      <p:bldP spid="12" grpId="0"/>
      <p:bldP spid="2" grpId="0"/>
      <p:bldP spid="24597" grpId="0" animBg="1"/>
      <p:bldP spid="24598" grpId="0" animBg="1"/>
      <p:bldP spid="24599" grpId="0" animBg="1"/>
      <p:bldP spid="24600" grpId="0" animBg="1"/>
      <p:bldP spid="24601" grpId="0" animBg="1"/>
      <p:bldP spid="246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CFB63B54-7F17-4082-ADCC-A8799694E22C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F9B3A77-FEFE-4980-A305-856287249E4D}" type="slidenum">
              <a:rPr lang="fr-FR" altLang="fr-FR" sz="1000" b="0" smtClean="0"/>
              <a:pPr/>
              <a:t>15</a:t>
            </a:fld>
            <a:endParaRPr lang="fr-FR" altLang="fr-FR" sz="1000" b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1DE60C7-A9A4-4E45-8DCE-DEDE142A0151}"/>
              </a:ext>
            </a:extLst>
          </p:cNvPr>
          <p:cNvSpPr txBox="1"/>
          <p:nvPr/>
        </p:nvSpPr>
        <p:spPr>
          <a:xfrm>
            <a:off x="184558" y="4634059"/>
            <a:ext cx="3338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/>
              <a:t>Taux de valorisation 2009</a:t>
            </a:r>
          </a:p>
          <a:p>
            <a:pPr algn="ctr">
              <a:defRPr/>
            </a:pPr>
            <a:r>
              <a:rPr lang="fr-FR" sz="2000" b="1" dirty="0">
                <a:solidFill>
                  <a:srgbClr val="969696"/>
                </a:solidFill>
              </a:rPr>
              <a:t>28 %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4BA8C31-8932-482B-95ED-42D1B8F5EBCF}"/>
              </a:ext>
            </a:extLst>
          </p:cNvPr>
          <p:cNvSpPr txBox="1"/>
          <p:nvPr/>
        </p:nvSpPr>
        <p:spPr>
          <a:xfrm>
            <a:off x="5970266" y="4677205"/>
            <a:ext cx="327249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b="1" dirty="0"/>
              <a:t>Taux de valorisation 2020</a:t>
            </a:r>
          </a:p>
          <a:p>
            <a:pPr algn="ctr">
              <a:defRPr/>
            </a:pPr>
            <a:r>
              <a:rPr lang="fr-FR" sz="2000" b="1" dirty="0">
                <a:solidFill>
                  <a:srgbClr val="FF6600"/>
                </a:solidFill>
              </a:rPr>
              <a:t>83 %</a:t>
            </a:r>
          </a:p>
        </p:txBody>
      </p:sp>
      <p:sp>
        <p:nvSpPr>
          <p:cNvPr id="21" name="Flèche droite 15">
            <a:extLst>
              <a:ext uri="{FF2B5EF4-FFF2-40B4-BE49-F238E27FC236}">
                <a16:creationId xmlns:a16="http://schemas.microsoft.com/office/drawing/2014/main" id="{F8666835-1A21-42D9-B5F8-56705999553F}"/>
              </a:ext>
            </a:extLst>
          </p:cNvPr>
          <p:cNvSpPr/>
          <p:nvPr/>
        </p:nvSpPr>
        <p:spPr>
          <a:xfrm>
            <a:off x="4005459" y="4837473"/>
            <a:ext cx="1482725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 dirty="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431F9DAD-AA1C-45AA-80ED-531CF828A36B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69714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Évolution du taux de valorisation des déchets entre 2009 </a:t>
            </a:r>
            <a:r>
              <a:rPr lang="fr-FR" altLang="fr-FR">
                <a:latin typeface="+mn-lt"/>
              </a:rPr>
              <a:t>et 2020</a:t>
            </a:r>
            <a:endParaRPr lang="fr-FR" alt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39F7E3-BC82-458D-813A-24F2B36F5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0" y="1826760"/>
            <a:ext cx="8383480" cy="24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4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6" descr="Méthavalor - septembre 2013.jpg">
            <a:extLst>
              <a:ext uri="{FF2B5EF4-FFF2-40B4-BE49-F238E27FC236}">
                <a16:creationId xmlns:a16="http://schemas.microsoft.com/office/drawing/2014/main" id="{88568810-B93D-4FA9-92AE-94ADE50E3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4" y="1295680"/>
            <a:ext cx="10111930" cy="48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CFB63B54-7F17-4082-ADCC-A8799694E22C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F9B3A77-FEFE-4980-A305-856287249E4D}" type="slidenum">
              <a:rPr lang="fr-FR" altLang="fr-FR" sz="1000" b="0" smtClean="0"/>
              <a:pPr/>
              <a:t>16</a:t>
            </a:fld>
            <a:endParaRPr lang="fr-FR" altLang="fr-FR" sz="1000" b="0"/>
          </a:p>
        </p:txBody>
      </p:sp>
      <p:pic>
        <p:nvPicPr>
          <p:cNvPr id="19" name="Image 4" descr="METHAVALOR LOGO .gif">
            <a:extLst>
              <a:ext uri="{FF2B5EF4-FFF2-40B4-BE49-F238E27FC236}">
                <a16:creationId xmlns:a16="http://schemas.microsoft.com/office/drawing/2014/main" id="{9211241C-B974-4555-A059-CC6BB5280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4" y="762207"/>
            <a:ext cx="1981470" cy="53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BE7659B0-18EF-4644-A96B-D4C9EE32EC45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5BFC454-06C9-4302-9C84-8DCFE27EE881}" type="slidenum">
              <a:rPr lang="fr-FR" altLang="fr-FR" sz="1000" b="0" smtClean="0"/>
              <a:pPr/>
              <a:t>16</a:t>
            </a:fld>
            <a:endParaRPr lang="fr-FR" altLang="fr-FR" sz="1000" b="0"/>
          </a:p>
        </p:txBody>
      </p:sp>
      <p:pic>
        <p:nvPicPr>
          <p:cNvPr id="21" name="Image 6" descr="tri multiflux copie.gif">
            <a:extLst>
              <a:ext uri="{FF2B5EF4-FFF2-40B4-BE49-F238E27FC236}">
                <a16:creationId xmlns:a16="http://schemas.microsoft.com/office/drawing/2014/main" id="{A1016836-3550-4D6E-B7B7-F3638BCA3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323" y="688648"/>
            <a:ext cx="1981470" cy="5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9B35E29E-CDD5-4EB4-BAFF-9F42681BD00D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69714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Vue aérienne de l’unité de méthanisation des biodéchets</a:t>
            </a:r>
          </a:p>
        </p:txBody>
      </p:sp>
    </p:spTree>
    <p:extLst>
      <p:ext uri="{BB962C8B-B14F-4D97-AF65-F5344CB8AC3E}">
        <p14:creationId xmlns:p14="http://schemas.microsoft.com/office/powerpoint/2010/main" val="3482789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CFB63B54-7F17-4082-ADCC-A8799694E22C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F9B3A77-FEFE-4980-A305-856287249E4D}" type="slidenum">
              <a:rPr lang="fr-FR" altLang="fr-FR" sz="1000" b="0" smtClean="0"/>
              <a:pPr/>
              <a:t>17</a:t>
            </a:fld>
            <a:endParaRPr lang="fr-FR" altLang="fr-FR" sz="1000" b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BE7659B0-18EF-4644-A96B-D4C9EE32EC45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5BFC454-06C9-4302-9C84-8DCFE27EE881}" type="slidenum">
              <a:rPr lang="fr-FR" altLang="fr-FR" sz="1000" b="0" smtClean="0"/>
              <a:pPr/>
              <a:t>17</a:t>
            </a:fld>
            <a:endParaRPr lang="fr-FR" altLang="fr-FR" sz="1000" b="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9B35E29E-CDD5-4EB4-BAFF-9F42681BD00D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69714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Données de fonctionnement de Méthavalor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67EF42-3F4B-AE3D-6742-3DED00E0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4"/>
          <a:stretch/>
        </p:blipFill>
        <p:spPr>
          <a:xfrm>
            <a:off x="574712" y="823024"/>
            <a:ext cx="7865903" cy="59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2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CFB63B54-7F17-4082-ADCC-A8799694E22C}"/>
              </a:ext>
            </a:extLst>
          </p:cNvPr>
          <p:cNvSpPr txBox="1">
            <a:spLocks/>
          </p:cNvSpPr>
          <p:nvPr/>
        </p:nvSpPr>
        <p:spPr>
          <a:xfrm>
            <a:off x="9322092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F9B3A77-FEFE-4980-A305-856287249E4D}" type="slidenum">
              <a:rPr lang="fr-FR" altLang="fr-FR" sz="1000" b="0" smtClean="0"/>
              <a:pPr/>
              <a:t>18</a:t>
            </a:fld>
            <a:endParaRPr lang="fr-FR" altLang="fr-FR" sz="1000" b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BE7659B0-18EF-4644-A96B-D4C9EE32EC45}"/>
              </a:ext>
            </a:extLst>
          </p:cNvPr>
          <p:cNvSpPr txBox="1">
            <a:spLocks/>
          </p:cNvSpPr>
          <p:nvPr/>
        </p:nvSpPr>
        <p:spPr>
          <a:xfrm>
            <a:off x="9322092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5BFC454-06C9-4302-9C84-8DCFE27EE881}" type="slidenum">
              <a:rPr lang="fr-FR" altLang="fr-FR" sz="1000" b="0" smtClean="0"/>
              <a:pPr/>
              <a:t>18</a:t>
            </a:fld>
            <a:endParaRPr lang="fr-FR" altLang="fr-FR" sz="1000" b="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9B35E29E-CDD5-4EB4-BAFF-9F42681BD00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Méthavalor : l’unité de méthanisation des biodéchets</a:t>
            </a:r>
          </a:p>
        </p:txBody>
      </p:sp>
      <p:pic>
        <p:nvPicPr>
          <p:cNvPr id="8" name="Image 7" descr="IMG_1237.JPG">
            <a:extLst>
              <a:ext uri="{FF2B5EF4-FFF2-40B4-BE49-F238E27FC236}">
                <a16:creationId xmlns:a16="http://schemas.microsoft.com/office/drawing/2014/main" id="{54C33571-C136-4DC2-9D6F-8D3FD626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30" y="3429000"/>
            <a:ext cx="23764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A1E2FE9-1092-4324-B17B-44014CEC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92" y="1341438"/>
            <a:ext cx="3384550" cy="1943100"/>
          </a:xfrm>
          <a:prstGeom prst="rect">
            <a:avLst/>
          </a:prstGeom>
          <a:solidFill>
            <a:schemeClr val="bg1"/>
          </a:solidFill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pic>
        <p:nvPicPr>
          <p:cNvPr id="12" name="Image 3" descr="IMG_0027 fly-pixel photographie aerienne .jpg">
            <a:extLst>
              <a:ext uri="{FF2B5EF4-FFF2-40B4-BE49-F238E27FC236}">
                <a16:creationId xmlns:a16="http://schemas.microsoft.com/office/drawing/2014/main" id="{3BC75499-8817-4EBB-960E-5F936ECE7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73" y="3141663"/>
            <a:ext cx="24399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1AC40377-0392-4897-99EE-608E787F2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461" y="3141663"/>
            <a:ext cx="2736850" cy="1582737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4" name="Text Box 308">
            <a:extLst>
              <a:ext uri="{FF2B5EF4-FFF2-40B4-BE49-F238E27FC236}">
                <a16:creationId xmlns:a16="http://schemas.microsoft.com/office/drawing/2014/main" id="{3AA9D9D5-ACA1-462D-9B38-2D99A070024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7080" y="3763169"/>
            <a:ext cx="1582737" cy="33972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0">
                <a:solidFill>
                  <a:schemeClr val="bg1"/>
                </a:solidFill>
              </a:rPr>
              <a:t>Méthanisation</a:t>
            </a:r>
          </a:p>
        </p:txBody>
      </p:sp>
      <p:pic>
        <p:nvPicPr>
          <p:cNvPr id="15" name="Picture 28" descr="sac_vert">
            <a:extLst>
              <a:ext uri="{FF2B5EF4-FFF2-40B4-BE49-F238E27FC236}">
                <a16:creationId xmlns:a16="http://schemas.microsoft.com/office/drawing/2014/main" id="{076F3380-63A1-4F6E-B964-97D9C8C95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67" y="1882775"/>
            <a:ext cx="8509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53159C3A-B1CA-40CE-A3CE-98EB3962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92" y="3429000"/>
            <a:ext cx="3384550" cy="1584325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1DAA5CE7-1744-46BD-BDFB-3BF780BA7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92" y="5157788"/>
            <a:ext cx="3384550" cy="360362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E039022B-D54D-4C35-BCEA-472625DE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92" y="5661025"/>
            <a:ext cx="3384550" cy="360363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24" name="Text Box 308">
            <a:extLst>
              <a:ext uri="{FF2B5EF4-FFF2-40B4-BE49-F238E27FC236}">
                <a16:creationId xmlns:a16="http://schemas.microsoft.com/office/drawing/2014/main" id="{06A387A3-2353-4DC2-9307-1CEBAC32FB0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030830" y="2159000"/>
            <a:ext cx="1943100" cy="30797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Biodéchets ménagers</a:t>
            </a:r>
          </a:p>
        </p:txBody>
      </p:sp>
      <p:sp>
        <p:nvSpPr>
          <p:cNvPr id="25" name="Text Box 308">
            <a:extLst>
              <a:ext uri="{FF2B5EF4-FFF2-40B4-BE49-F238E27FC236}">
                <a16:creationId xmlns:a16="http://schemas.microsoft.com/office/drawing/2014/main" id="{B565ED4A-A9AC-4499-89A3-DF93C999E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92" y="5157788"/>
            <a:ext cx="3384550" cy="338137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Déchets verts broyés</a:t>
            </a:r>
          </a:p>
        </p:txBody>
      </p:sp>
      <p:sp>
        <p:nvSpPr>
          <p:cNvPr id="26" name="Text Box 308">
            <a:extLst>
              <a:ext uri="{FF2B5EF4-FFF2-40B4-BE49-F238E27FC236}">
                <a16:creationId xmlns:a16="http://schemas.microsoft.com/office/drawing/2014/main" id="{D4B1B173-070C-48DF-8C27-300CC44B075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070517" y="3929063"/>
            <a:ext cx="1584325" cy="5842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Biodéchets 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non ménagers</a:t>
            </a:r>
          </a:p>
        </p:txBody>
      </p:sp>
      <p:sp>
        <p:nvSpPr>
          <p:cNvPr id="27" name="Text Box 308">
            <a:extLst>
              <a:ext uri="{FF2B5EF4-FFF2-40B4-BE49-F238E27FC236}">
                <a16:creationId xmlns:a16="http://schemas.microsoft.com/office/drawing/2014/main" id="{6B015EA5-B1F5-48B9-9144-D3720D1C5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92" y="5661025"/>
            <a:ext cx="3384550" cy="339725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Biodéchets liquides</a:t>
            </a:r>
          </a:p>
        </p:txBody>
      </p:sp>
      <p:sp>
        <p:nvSpPr>
          <p:cNvPr id="28" name="Text Box 308">
            <a:extLst>
              <a:ext uri="{FF2B5EF4-FFF2-40B4-BE49-F238E27FC236}">
                <a16:creationId xmlns:a16="http://schemas.microsoft.com/office/drawing/2014/main" id="{C4C98625-8F00-41D8-AF63-04D15AF6D31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39223" y="3852069"/>
            <a:ext cx="1584325" cy="73818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Rest. collective, GMS, IAA,</a:t>
            </a:r>
          </a:p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 </a:t>
            </a:r>
            <a:r>
              <a:rPr lang="fr-FR" altLang="fr-FR" sz="1200" b="0">
                <a:solidFill>
                  <a:schemeClr val="bg1"/>
                </a:solidFill>
              </a:rPr>
              <a:t>métiers de bouche 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A76F444-90E7-40D5-A7ED-70683F7B8EEC}"/>
              </a:ext>
            </a:extLst>
          </p:cNvPr>
          <p:cNvCxnSpPr/>
          <p:nvPr/>
        </p:nvCxnSpPr>
        <p:spPr bwMode="auto">
          <a:xfrm>
            <a:off x="4939005" y="3933825"/>
            <a:ext cx="1871662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06C07F6-1518-46B2-9E48-B4B7A6030DEB}"/>
              </a:ext>
            </a:extLst>
          </p:cNvPr>
          <p:cNvCxnSpPr/>
          <p:nvPr/>
        </p:nvCxnSpPr>
        <p:spPr bwMode="auto">
          <a:xfrm>
            <a:off x="4939005" y="1916113"/>
            <a:ext cx="0" cy="3960812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FDCB55A-12D8-4658-BEC8-B8870450234F}"/>
              </a:ext>
            </a:extLst>
          </p:cNvPr>
          <p:cNvCxnSpPr/>
          <p:nvPr/>
        </p:nvCxnSpPr>
        <p:spPr bwMode="auto">
          <a:xfrm flipH="1">
            <a:off x="4218280" y="5876925"/>
            <a:ext cx="720725" cy="0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BFEA4DC-C4BD-4A64-9195-9DDB315C2FC3}"/>
              </a:ext>
            </a:extLst>
          </p:cNvPr>
          <p:cNvCxnSpPr/>
          <p:nvPr/>
        </p:nvCxnSpPr>
        <p:spPr bwMode="auto">
          <a:xfrm flipH="1">
            <a:off x="4218280" y="5300663"/>
            <a:ext cx="720725" cy="0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5E692EA-4D8A-41B9-8166-10F962AF03B2}"/>
              </a:ext>
            </a:extLst>
          </p:cNvPr>
          <p:cNvCxnSpPr/>
          <p:nvPr/>
        </p:nvCxnSpPr>
        <p:spPr bwMode="auto">
          <a:xfrm flipH="1">
            <a:off x="4218280" y="3933825"/>
            <a:ext cx="720725" cy="0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73AA5EE-A867-4E97-8476-340F67E67383}"/>
              </a:ext>
            </a:extLst>
          </p:cNvPr>
          <p:cNvCxnSpPr/>
          <p:nvPr/>
        </p:nvCxnSpPr>
        <p:spPr bwMode="auto">
          <a:xfrm flipH="1">
            <a:off x="4218280" y="1916113"/>
            <a:ext cx="720725" cy="0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ZoneTexte 38">
            <a:extLst>
              <a:ext uri="{FF2B5EF4-FFF2-40B4-BE49-F238E27FC236}">
                <a16:creationId xmlns:a16="http://schemas.microsoft.com/office/drawing/2014/main" id="{7605763D-3A42-42DA-99C5-0FCC17990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780" y="3644900"/>
            <a:ext cx="1098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i="1" dirty="0">
                <a:solidFill>
                  <a:schemeClr val="accent2"/>
                </a:solidFill>
              </a:rPr>
              <a:t>46 000 t/an</a:t>
            </a:r>
          </a:p>
        </p:txBody>
      </p:sp>
      <p:sp>
        <p:nvSpPr>
          <p:cNvPr id="36" name="ZoneTexte 30">
            <a:extLst>
              <a:ext uri="{FF2B5EF4-FFF2-40B4-BE49-F238E27FC236}">
                <a16:creationId xmlns:a16="http://schemas.microsoft.com/office/drawing/2014/main" id="{92394C69-77FD-4D07-ADFC-74F0697F4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142" y="1590894"/>
            <a:ext cx="2800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600" i="1" dirty="0">
                <a:solidFill>
                  <a:srgbClr val="002060"/>
                </a:solidFill>
              </a:rPr>
              <a:t>Les intrants</a:t>
            </a:r>
          </a:p>
        </p:txBody>
      </p:sp>
      <p:sp>
        <p:nvSpPr>
          <p:cNvPr id="37" name="Espace réservé du numéro de diapositive 31">
            <a:extLst>
              <a:ext uri="{FF2B5EF4-FFF2-40B4-BE49-F238E27FC236}">
                <a16:creationId xmlns:a16="http://schemas.microsoft.com/office/drawing/2014/main" id="{4EC51B89-DBAE-408D-8B6F-F6B79DF88CC1}"/>
              </a:ext>
            </a:extLst>
          </p:cNvPr>
          <p:cNvSpPr txBox="1">
            <a:spLocks/>
          </p:cNvSpPr>
          <p:nvPr/>
        </p:nvSpPr>
        <p:spPr>
          <a:xfrm>
            <a:off x="9322092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283B851-0CC8-4B1F-A8C3-F78B5946F88C}" type="slidenum">
              <a:rPr lang="fr-FR" altLang="fr-FR" sz="1000" b="0" smtClean="0"/>
              <a:pPr/>
              <a:t>18</a:t>
            </a:fld>
            <a:endParaRPr lang="fr-FR" altLang="fr-FR" sz="1000" b="0"/>
          </a:p>
        </p:txBody>
      </p:sp>
      <p:sp>
        <p:nvSpPr>
          <p:cNvPr id="38" name="ZoneTexte 1">
            <a:extLst>
              <a:ext uri="{FF2B5EF4-FFF2-40B4-BE49-F238E27FC236}">
                <a16:creationId xmlns:a16="http://schemas.microsoft.com/office/drawing/2014/main" id="{A1D6D606-C683-4DBD-8732-ED111C40B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009" y="2157413"/>
            <a:ext cx="438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3200" dirty="0"/>
              <a:t>+</a:t>
            </a:r>
          </a:p>
        </p:txBody>
      </p:sp>
      <p:pic>
        <p:nvPicPr>
          <p:cNvPr id="39" name="Image 2">
            <a:extLst>
              <a:ext uri="{FF2B5EF4-FFF2-40B4-BE49-F238E27FC236}">
                <a16:creationId xmlns:a16="http://schemas.microsoft.com/office/drawing/2014/main" id="{11BD682A-10BB-45EB-B404-D7A7EAB8D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17" y="1665288"/>
            <a:ext cx="98266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8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5" grpId="0"/>
      <p:bldP spid="36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CFB63B54-7F17-4082-ADCC-A8799694E22C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F9B3A77-FEFE-4980-A305-856287249E4D}" type="slidenum">
              <a:rPr lang="fr-FR" altLang="fr-FR" sz="1000" b="0" smtClean="0"/>
              <a:pPr/>
              <a:t>19</a:t>
            </a:fld>
            <a:endParaRPr lang="fr-FR" altLang="fr-FR" sz="1000" b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BE7659B0-18EF-4644-A96B-D4C9EE32EC45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5BFC454-06C9-4302-9C84-8DCFE27EE881}" type="slidenum">
              <a:rPr lang="fr-FR" altLang="fr-FR" sz="1000" b="0" smtClean="0"/>
              <a:pPr/>
              <a:t>19</a:t>
            </a:fld>
            <a:endParaRPr lang="fr-FR" altLang="fr-FR" sz="1000" b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13A8DF-E7E3-750E-4978-58D938BDB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r="4352"/>
          <a:stretch/>
        </p:blipFill>
        <p:spPr>
          <a:xfrm>
            <a:off x="572755" y="1205801"/>
            <a:ext cx="8094995" cy="456635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78C1F95-E707-D129-61F0-70783D3674F4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69714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Données de fonctionnement de Méthavalor</a:t>
            </a:r>
          </a:p>
        </p:txBody>
      </p:sp>
    </p:spTree>
    <p:extLst>
      <p:ext uri="{BB962C8B-B14F-4D97-AF65-F5344CB8AC3E}">
        <p14:creationId xmlns:p14="http://schemas.microsoft.com/office/powerpoint/2010/main" val="228337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040178B0-E259-4131-B471-90E3C9B4F1D1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69714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Une gestion des déchets au service d’un territoire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C0FAA81-CB77-47C5-B2C9-DF91499A2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4263076"/>
            <a:ext cx="1800225" cy="401638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chemeClr val="bg1"/>
                </a:solidFill>
              </a:rPr>
              <a:t>2 510 km²</a:t>
            </a:r>
          </a:p>
        </p:txBody>
      </p:sp>
      <p:sp>
        <p:nvSpPr>
          <p:cNvPr id="12" name="Espace réservé du numéro de diapositive 17">
            <a:extLst>
              <a:ext uri="{FF2B5EF4-FFF2-40B4-BE49-F238E27FC236}">
                <a16:creationId xmlns:a16="http://schemas.microsoft.com/office/drawing/2014/main" id="{4FDAE7FC-625C-4658-9460-06C2C2A4997F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FC5646E-422B-45A5-8572-0AA4767AC106}" type="slidenum">
              <a:rPr lang="fr-FR" altLang="fr-FR" sz="1000" b="0" smtClean="0"/>
              <a:pPr/>
              <a:t>2</a:t>
            </a:fld>
            <a:endParaRPr lang="fr-FR" altLang="fr-FR" sz="1000" b="0"/>
          </a:p>
        </p:txBody>
      </p:sp>
      <p:sp>
        <p:nvSpPr>
          <p:cNvPr id="13" name="Rectangle à coins arrondis 3">
            <a:extLst>
              <a:ext uri="{FF2B5EF4-FFF2-40B4-BE49-F238E27FC236}">
                <a16:creationId xmlns:a16="http://schemas.microsoft.com/office/drawing/2014/main" id="{DA97CC7A-F824-4592-B123-3FFD430AB2BF}"/>
              </a:ext>
            </a:extLst>
          </p:cNvPr>
          <p:cNvSpPr/>
          <p:nvPr/>
        </p:nvSpPr>
        <p:spPr bwMode="auto">
          <a:xfrm>
            <a:off x="107950" y="987425"/>
            <a:ext cx="2160588" cy="1296988"/>
          </a:xfrm>
          <a:prstGeom prst="roundRect">
            <a:avLst/>
          </a:prstGeom>
          <a:solidFill>
            <a:srgbClr val="99CC00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fr-FR" sz="1200" i="1">
              <a:latin typeface="Arial" charset="0"/>
            </a:endParaRPr>
          </a:p>
        </p:txBody>
      </p:sp>
      <p:sp>
        <p:nvSpPr>
          <p:cNvPr id="14" name="ZoneTexte 4">
            <a:extLst>
              <a:ext uri="{FF2B5EF4-FFF2-40B4-BE49-F238E27FC236}">
                <a16:creationId xmlns:a16="http://schemas.microsoft.com/office/drawing/2014/main" id="{828CA1DA-A6C5-4CCE-B7E2-5ED4D3D34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987425"/>
            <a:ext cx="19431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i="1" dirty="0">
                <a:solidFill>
                  <a:schemeClr val="bg1"/>
                </a:solidFill>
              </a:rPr>
              <a:t>Des compétences </a:t>
            </a:r>
          </a:p>
          <a:p>
            <a:pPr algn="ctr" eaLnBrk="1" hangingPunct="1"/>
            <a:r>
              <a:rPr lang="fr-FR" altLang="fr-FR" i="1" dirty="0">
                <a:solidFill>
                  <a:schemeClr val="bg1"/>
                </a:solidFill>
              </a:rPr>
              <a:t>sur le transport </a:t>
            </a:r>
          </a:p>
          <a:p>
            <a:pPr algn="ctr" eaLnBrk="1" hangingPunct="1"/>
            <a:r>
              <a:rPr lang="fr-FR" altLang="fr-FR" i="1" dirty="0">
                <a:solidFill>
                  <a:schemeClr val="bg1"/>
                </a:solidFill>
              </a:rPr>
              <a:t>et le traitement </a:t>
            </a:r>
          </a:p>
          <a:p>
            <a:pPr algn="ctr" eaLnBrk="1" hangingPunct="1"/>
            <a:r>
              <a:rPr lang="fr-FR" altLang="fr-FR" i="1" dirty="0">
                <a:solidFill>
                  <a:schemeClr val="bg1"/>
                </a:solidFill>
              </a:rPr>
              <a:t>des déchets ménagers</a:t>
            </a:r>
          </a:p>
          <a:p>
            <a:endParaRPr lang="fr-FR" altLang="fr-FR" dirty="0"/>
          </a:p>
        </p:txBody>
      </p:sp>
      <p:pic>
        <p:nvPicPr>
          <p:cNvPr id="15" name="Image 2">
            <a:extLst>
              <a:ext uri="{FF2B5EF4-FFF2-40B4-BE49-F238E27FC236}">
                <a16:creationId xmlns:a16="http://schemas.microsoft.com/office/drawing/2014/main" id="{9F57C2CD-DCE4-4264-82AC-B20DE50EA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67" y="936625"/>
            <a:ext cx="568325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1935953-A4A8-43E0-9633-241CFE0636F9}"/>
              </a:ext>
            </a:extLst>
          </p:cNvPr>
          <p:cNvSpPr txBox="1"/>
          <p:nvPr/>
        </p:nvSpPr>
        <p:spPr>
          <a:xfrm>
            <a:off x="5215180" y="5540644"/>
            <a:ext cx="1232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2CDCD8-4B6E-4822-A1FB-D7169A6B13CA}"/>
              </a:ext>
            </a:extLst>
          </p:cNvPr>
          <p:cNvSpPr txBox="1"/>
          <p:nvPr/>
        </p:nvSpPr>
        <p:spPr>
          <a:xfrm>
            <a:off x="5270596" y="5490488"/>
            <a:ext cx="373149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49A43E"/>
                </a:solidFill>
              </a:rPr>
              <a:t>370 539</a:t>
            </a:r>
          </a:p>
        </p:txBody>
      </p:sp>
    </p:spTree>
    <p:extLst>
      <p:ext uri="{BB962C8B-B14F-4D97-AF65-F5344CB8AC3E}">
        <p14:creationId xmlns:p14="http://schemas.microsoft.com/office/powerpoint/2010/main" val="35024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4">
            <a:extLst>
              <a:ext uri="{FF2B5EF4-FFF2-40B4-BE49-F238E27FC236}">
                <a16:creationId xmlns:a16="http://schemas.microsoft.com/office/drawing/2014/main" id="{D0DF4962-6081-4E28-AAC9-47A06F4ED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4"/>
          <a:stretch/>
        </p:blipFill>
        <p:spPr bwMode="auto">
          <a:xfrm>
            <a:off x="7752754" y="4444942"/>
            <a:ext cx="1970088" cy="241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Espace réservé du numéro de diapositive 1">
            <a:extLst>
              <a:ext uri="{FF2B5EF4-FFF2-40B4-BE49-F238E27FC236}">
                <a16:creationId xmlns:a16="http://schemas.microsoft.com/office/drawing/2014/main" id="{167EB1FD-FA19-4BB5-8FF1-D8C5E820DE7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814BC41-ED9C-4FE1-BCE9-A830B7E61089}" type="slidenum">
              <a:rPr lang="fr-FR" altLang="fr-FR" sz="1000" b="0" smtClean="0"/>
              <a:pPr/>
              <a:t>20</a:t>
            </a:fld>
            <a:endParaRPr lang="fr-FR" altLang="fr-FR" sz="1000" b="0"/>
          </a:p>
        </p:txBody>
      </p:sp>
      <p:pic>
        <p:nvPicPr>
          <p:cNvPr id="42" name="Picture 6" descr="IMG_1245">
            <a:extLst>
              <a:ext uri="{FF2B5EF4-FFF2-40B4-BE49-F238E27FC236}">
                <a16:creationId xmlns:a16="http://schemas.microsoft.com/office/drawing/2014/main" id="{33FAD928-993F-48EB-887D-4C64EABF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405"/>
            <a:ext cx="3928194" cy="589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IMG_1237">
            <a:extLst>
              <a:ext uri="{FF2B5EF4-FFF2-40B4-BE49-F238E27FC236}">
                <a16:creationId xmlns:a16="http://schemas.microsoft.com/office/drawing/2014/main" id="{0BF14418-FB26-4696-9D39-8AF2BF10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16" y="4444942"/>
            <a:ext cx="36004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2">
            <a:extLst>
              <a:ext uri="{FF2B5EF4-FFF2-40B4-BE49-F238E27FC236}">
                <a16:creationId xmlns:a16="http://schemas.microsoft.com/office/drawing/2014/main" id="{B58914E4-8EFD-4B1A-A861-36447B8C0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12532" r="6329" b="6553"/>
          <a:stretch/>
        </p:blipFill>
        <p:spPr bwMode="auto">
          <a:xfrm>
            <a:off x="4026716" y="964405"/>
            <a:ext cx="5696125" cy="34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>
            <a:extLst>
              <a:ext uri="{FF2B5EF4-FFF2-40B4-BE49-F238E27FC236}">
                <a16:creationId xmlns:a16="http://schemas.microsoft.com/office/drawing/2014/main" id="{79058C78-B48F-45EB-A860-E687F1FF7117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La collecte des biodéchets non-ménagers</a:t>
            </a:r>
          </a:p>
        </p:txBody>
      </p:sp>
    </p:spTree>
    <p:extLst>
      <p:ext uri="{BB962C8B-B14F-4D97-AF65-F5344CB8AC3E}">
        <p14:creationId xmlns:p14="http://schemas.microsoft.com/office/powerpoint/2010/main" val="296042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u numéro de diapositive 1">
            <a:extLst>
              <a:ext uri="{FF2B5EF4-FFF2-40B4-BE49-F238E27FC236}">
                <a16:creationId xmlns:a16="http://schemas.microsoft.com/office/drawing/2014/main" id="{167EB1FD-FA19-4BB5-8FF1-D8C5E820DE7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814BC41-ED9C-4FE1-BCE9-A830B7E61089}" type="slidenum">
              <a:rPr lang="fr-FR" altLang="fr-FR" sz="1000" b="0" smtClean="0"/>
              <a:pPr/>
              <a:t>21</a:t>
            </a:fld>
            <a:endParaRPr lang="fr-FR" altLang="fr-FR" sz="1000" b="0"/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79058C78-B48F-45EB-A860-E687F1FF7117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La collecte des biodéchets non-ménagers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E11CF12-73DE-426D-805A-A0CC415C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2" y="894482"/>
            <a:ext cx="8047037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91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u numéro de diapositive 1">
            <a:extLst>
              <a:ext uri="{FF2B5EF4-FFF2-40B4-BE49-F238E27FC236}">
                <a16:creationId xmlns:a16="http://schemas.microsoft.com/office/drawing/2014/main" id="{167EB1FD-FA19-4BB5-8FF1-D8C5E820DE7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814BC41-ED9C-4FE1-BCE9-A830B7E61089}" type="slidenum">
              <a:rPr lang="fr-FR" altLang="fr-FR" sz="1000" b="0" smtClean="0"/>
              <a:pPr/>
              <a:t>22</a:t>
            </a:fld>
            <a:endParaRPr lang="fr-FR" altLang="fr-FR" sz="1000" b="0"/>
          </a:p>
        </p:txBody>
      </p:sp>
      <p:pic>
        <p:nvPicPr>
          <p:cNvPr id="6" name="Image 3" descr="IMG_0027 fly-pixel photographie aerienne .jpg">
            <a:extLst>
              <a:ext uri="{FF2B5EF4-FFF2-40B4-BE49-F238E27FC236}">
                <a16:creationId xmlns:a16="http://schemas.microsoft.com/office/drawing/2014/main" id="{E58E4AA3-7F78-4339-BB59-1B064B25B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24399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 descr="IMG_3115.jpg">
            <a:extLst>
              <a:ext uri="{FF2B5EF4-FFF2-40B4-BE49-F238E27FC236}">
                <a16:creationId xmlns:a16="http://schemas.microsoft.com/office/drawing/2014/main" id="{D99D4B9A-A435-468B-8373-4A1414A8D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08050"/>
            <a:ext cx="1871662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5" descr="IMG_4342.JPG">
            <a:extLst>
              <a:ext uri="{FF2B5EF4-FFF2-40B4-BE49-F238E27FC236}">
                <a16:creationId xmlns:a16="http://schemas.microsoft.com/office/drawing/2014/main" id="{6A0B9D7F-C3AF-4B90-A486-901742743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76475"/>
            <a:ext cx="1871662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5" descr="imagesCAAKK11E">
            <a:extLst>
              <a:ext uri="{FF2B5EF4-FFF2-40B4-BE49-F238E27FC236}">
                <a16:creationId xmlns:a16="http://schemas.microsoft.com/office/drawing/2014/main" id="{131525E0-11BF-44F6-9F82-2D18393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18716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8" descr="4">
            <a:extLst>
              <a:ext uri="{FF2B5EF4-FFF2-40B4-BE49-F238E27FC236}">
                <a16:creationId xmlns:a16="http://schemas.microsoft.com/office/drawing/2014/main" id="{755AE500-1996-414C-A777-C9089D8F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386602"/>
            <a:ext cx="1223962" cy="720725"/>
          </a:xfrm>
          <a:prstGeom prst="rect">
            <a:avLst/>
          </a:prstGeom>
          <a:noFill/>
          <a:ln w="38100" algn="in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08">
            <a:extLst>
              <a:ext uri="{FF2B5EF4-FFF2-40B4-BE49-F238E27FC236}">
                <a16:creationId xmlns:a16="http://schemas.microsoft.com/office/drawing/2014/main" id="{D4F719E6-CAB5-49C5-8D7C-240F70937CC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76106" y="4115594"/>
            <a:ext cx="1249363" cy="30797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0">
                <a:solidFill>
                  <a:schemeClr val="bg1"/>
                </a:solidFill>
              </a:rPr>
              <a:t>Retour au sol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A1B9BAD-5861-4AAD-93DC-B6446E6D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644900"/>
            <a:ext cx="2159000" cy="1223963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175F0770-46D0-4697-A8D7-F22476958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781300"/>
            <a:ext cx="2735263" cy="1584325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8B0D3539-2425-4917-93FE-271297885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276475"/>
            <a:ext cx="2159000" cy="1223963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AC50922B-75E5-4C96-A3AF-3A738A118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908050"/>
            <a:ext cx="2159000" cy="1225550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7" name="Text Box 308">
            <a:extLst>
              <a:ext uri="{FF2B5EF4-FFF2-40B4-BE49-F238E27FC236}">
                <a16:creationId xmlns:a16="http://schemas.microsoft.com/office/drawing/2014/main" id="{B41770FA-2184-48AF-8F72-C2F8A8570FF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00263" y="3403600"/>
            <a:ext cx="1584325" cy="33972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0">
                <a:solidFill>
                  <a:schemeClr val="bg1"/>
                </a:solidFill>
              </a:rPr>
              <a:t>Méthanisation</a:t>
            </a:r>
          </a:p>
        </p:txBody>
      </p:sp>
      <p:sp>
        <p:nvSpPr>
          <p:cNvPr id="18" name="Text Box 308">
            <a:extLst>
              <a:ext uri="{FF2B5EF4-FFF2-40B4-BE49-F238E27FC236}">
                <a16:creationId xmlns:a16="http://schemas.microsoft.com/office/drawing/2014/main" id="{63EDE8C2-40FC-4200-8D6E-15323B1E5A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10237" y="2722563"/>
            <a:ext cx="1230313" cy="3381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Epurateur</a:t>
            </a:r>
          </a:p>
        </p:txBody>
      </p:sp>
      <p:sp>
        <p:nvSpPr>
          <p:cNvPr id="19" name="Text Box 308">
            <a:extLst>
              <a:ext uri="{FF2B5EF4-FFF2-40B4-BE49-F238E27FC236}">
                <a16:creationId xmlns:a16="http://schemas.microsoft.com/office/drawing/2014/main" id="{51E1B911-5397-420D-8A16-A7465003271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81663" y="1382712"/>
            <a:ext cx="1225550" cy="27622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0" dirty="0">
                <a:solidFill>
                  <a:schemeClr val="bg1"/>
                </a:solidFill>
              </a:rPr>
              <a:t>Co-génération</a:t>
            </a:r>
          </a:p>
        </p:txBody>
      </p:sp>
      <p:sp>
        <p:nvSpPr>
          <p:cNvPr id="20" name="Text Box 308">
            <a:extLst>
              <a:ext uri="{FF2B5EF4-FFF2-40B4-BE49-F238E27FC236}">
                <a16:creationId xmlns:a16="http://schemas.microsoft.com/office/drawing/2014/main" id="{0FEC1FF3-59E3-452B-B647-5AC0C3F5E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908050"/>
            <a:ext cx="1631950" cy="58578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Injection réseau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ERdF</a:t>
            </a:r>
          </a:p>
        </p:txBody>
      </p:sp>
      <p:sp>
        <p:nvSpPr>
          <p:cNvPr id="21" name="Text Box 308">
            <a:extLst>
              <a:ext uri="{FF2B5EF4-FFF2-40B4-BE49-F238E27FC236}">
                <a16:creationId xmlns:a16="http://schemas.microsoft.com/office/drawing/2014/main" id="{FE8E5C66-73AC-40B8-801F-585D8A5D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636838"/>
            <a:ext cx="1631950" cy="585787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Injection réseau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GRdF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0FB3FDD-F132-49A0-92C6-366B094FE951}"/>
              </a:ext>
            </a:extLst>
          </p:cNvPr>
          <p:cNvCxnSpPr/>
          <p:nvPr/>
        </p:nvCxnSpPr>
        <p:spPr bwMode="auto">
          <a:xfrm>
            <a:off x="6516688" y="1125538"/>
            <a:ext cx="792162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 Box 308">
            <a:extLst>
              <a:ext uri="{FF2B5EF4-FFF2-40B4-BE49-F238E27FC236}">
                <a16:creationId xmlns:a16="http://schemas.microsoft.com/office/drawing/2014/main" id="{1D1E10C5-9AB4-49D9-BA0C-4BC7CCE1C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557338"/>
            <a:ext cx="1655763" cy="5842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Réseau local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de chaleur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336CC02-6868-48D8-A100-808EF3BC7FC8}"/>
              </a:ext>
            </a:extLst>
          </p:cNvPr>
          <p:cNvCxnSpPr/>
          <p:nvPr/>
        </p:nvCxnSpPr>
        <p:spPr bwMode="auto">
          <a:xfrm>
            <a:off x="6516688" y="1844675"/>
            <a:ext cx="792162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ECAAE50-AA47-4617-A03C-E8D67C11F089}"/>
              </a:ext>
            </a:extLst>
          </p:cNvPr>
          <p:cNvCxnSpPr/>
          <p:nvPr/>
        </p:nvCxnSpPr>
        <p:spPr bwMode="auto">
          <a:xfrm>
            <a:off x="6516688" y="2925763"/>
            <a:ext cx="792162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4E7C4ED-7CFF-45C1-A858-ECBA9811DA03}"/>
              </a:ext>
            </a:extLst>
          </p:cNvPr>
          <p:cNvCxnSpPr>
            <a:cxnSpLocks/>
          </p:cNvCxnSpPr>
          <p:nvPr/>
        </p:nvCxnSpPr>
        <p:spPr bwMode="auto">
          <a:xfrm flipV="1">
            <a:off x="1476375" y="4365625"/>
            <a:ext cx="0" cy="1366836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7F9E5B8-6683-4FE4-8560-955EDB46DF68}"/>
              </a:ext>
            </a:extLst>
          </p:cNvPr>
          <p:cNvCxnSpPr/>
          <p:nvPr/>
        </p:nvCxnSpPr>
        <p:spPr bwMode="auto">
          <a:xfrm flipV="1">
            <a:off x="1476375" y="2205038"/>
            <a:ext cx="0" cy="576262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3227FAC-B94D-4A9A-B8F3-512F29808486}"/>
              </a:ext>
            </a:extLst>
          </p:cNvPr>
          <p:cNvCxnSpPr/>
          <p:nvPr/>
        </p:nvCxnSpPr>
        <p:spPr bwMode="auto">
          <a:xfrm>
            <a:off x="1476375" y="2205038"/>
            <a:ext cx="2087563" cy="0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212ECE3-072F-4799-89CC-D5F9631C9407}"/>
              </a:ext>
            </a:extLst>
          </p:cNvPr>
          <p:cNvCxnSpPr/>
          <p:nvPr/>
        </p:nvCxnSpPr>
        <p:spPr bwMode="auto">
          <a:xfrm>
            <a:off x="3563938" y="1484313"/>
            <a:ext cx="0" cy="1439862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A4449B0-F5FB-4FE8-9055-8FA6BC8129D5}"/>
              </a:ext>
            </a:extLst>
          </p:cNvPr>
          <p:cNvCxnSpPr/>
          <p:nvPr/>
        </p:nvCxnSpPr>
        <p:spPr bwMode="auto">
          <a:xfrm>
            <a:off x="3563938" y="1484313"/>
            <a:ext cx="647700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981803F-5F85-4237-B8D7-EA59E125E910}"/>
              </a:ext>
            </a:extLst>
          </p:cNvPr>
          <p:cNvCxnSpPr/>
          <p:nvPr/>
        </p:nvCxnSpPr>
        <p:spPr bwMode="auto">
          <a:xfrm>
            <a:off x="3563938" y="2924175"/>
            <a:ext cx="647700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6683B26-9300-4109-9DCB-A953EA4DD2F7}"/>
              </a:ext>
            </a:extLst>
          </p:cNvPr>
          <p:cNvCxnSpPr/>
          <p:nvPr/>
        </p:nvCxnSpPr>
        <p:spPr bwMode="auto">
          <a:xfrm>
            <a:off x="1908175" y="4652963"/>
            <a:ext cx="2376488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ZoneTexte 66">
            <a:extLst>
              <a:ext uri="{FF2B5EF4-FFF2-40B4-BE49-F238E27FC236}">
                <a16:creationId xmlns:a16="http://schemas.microsoft.com/office/drawing/2014/main" id="{06C64230-C18C-4DEE-85D4-FA1A96003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916113"/>
            <a:ext cx="22605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i="1" dirty="0">
                <a:solidFill>
                  <a:schemeClr val="accent2"/>
                </a:solidFill>
              </a:rPr>
              <a:t>Biogaz : 5 000 000 m</a:t>
            </a:r>
            <a:r>
              <a:rPr lang="fr-FR" altLang="fr-FR" sz="1400" i="1" baseline="30000" dirty="0">
                <a:solidFill>
                  <a:schemeClr val="accent2"/>
                </a:solidFill>
              </a:rPr>
              <a:t>3</a:t>
            </a:r>
            <a:r>
              <a:rPr lang="fr-FR" altLang="fr-FR" sz="1400" i="1" dirty="0">
                <a:solidFill>
                  <a:schemeClr val="accent2"/>
                </a:solidFill>
              </a:rPr>
              <a:t>/an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88D1E5D-CE70-4394-BFD9-209E2560F73D}"/>
              </a:ext>
            </a:extLst>
          </p:cNvPr>
          <p:cNvCxnSpPr/>
          <p:nvPr/>
        </p:nvCxnSpPr>
        <p:spPr bwMode="auto">
          <a:xfrm flipV="1">
            <a:off x="1908175" y="4365625"/>
            <a:ext cx="0" cy="287338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ZoneTexte 70">
            <a:extLst>
              <a:ext uri="{FF2B5EF4-FFF2-40B4-BE49-F238E27FC236}">
                <a16:creationId xmlns:a16="http://schemas.microsoft.com/office/drawing/2014/main" id="{16824545-9B8F-4B49-A9AD-BFCA0851A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373688"/>
            <a:ext cx="258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i="1">
                <a:solidFill>
                  <a:schemeClr val="accent2"/>
                </a:solidFill>
              </a:rPr>
              <a:t>Engrais liquides : 20 000 m3</a:t>
            </a:r>
          </a:p>
        </p:txBody>
      </p:sp>
      <p:sp>
        <p:nvSpPr>
          <p:cNvPr id="36" name="ZoneTexte 71">
            <a:extLst>
              <a:ext uri="{FF2B5EF4-FFF2-40B4-BE49-F238E27FC236}">
                <a16:creationId xmlns:a16="http://schemas.microsoft.com/office/drawing/2014/main" id="{262F4073-392E-47F8-AE6D-68032CB1E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365625"/>
            <a:ext cx="1933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i="1" dirty="0">
                <a:solidFill>
                  <a:schemeClr val="accent2"/>
                </a:solidFill>
              </a:rPr>
              <a:t>Compost : 7 000 t/an</a:t>
            </a:r>
          </a:p>
        </p:txBody>
      </p:sp>
      <p:sp>
        <p:nvSpPr>
          <p:cNvPr id="37" name="ZoneTexte 72">
            <a:extLst>
              <a:ext uri="{FF2B5EF4-FFF2-40B4-BE49-F238E27FC236}">
                <a16:creationId xmlns:a16="http://schemas.microsoft.com/office/drawing/2014/main" id="{05079E3A-298B-4982-B55A-4A4C8A87B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997200"/>
            <a:ext cx="592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i="1">
                <a:solidFill>
                  <a:schemeClr val="accent2"/>
                </a:solidFill>
              </a:rPr>
              <a:t>15 %</a:t>
            </a:r>
          </a:p>
        </p:txBody>
      </p:sp>
      <p:sp>
        <p:nvSpPr>
          <p:cNvPr id="38" name="ZoneTexte 73">
            <a:extLst>
              <a:ext uri="{FF2B5EF4-FFF2-40B4-BE49-F238E27FC236}">
                <a16:creationId xmlns:a16="http://schemas.microsoft.com/office/drawing/2014/main" id="{D633B289-B9E4-4D91-86B6-DF98873F0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125538"/>
            <a:ext cx="5921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i="1">
                <a:solidFill>
                  <a:schemeClr val="accent2"/>
                </a:solidFill>
              </a:rPr>
              <a:t>85 %</a:t>
            </a:r>
          </a:p>
        </p:txBody>
      </p:sp>
      <p:sp>
        <p:nvSpPr>
          <p:cNvPr id="39" name="ZoneTexte 42">
            <a:extLst>
              <a:ext uri="{FF2B5EF4-FFF2-40B4-BE49-F238E27FC236}">
                <a16:creationId xmlns:a16="http://schemas.microsoft.com/office/drawing/2014/main" id="{C86B846F-336A-4CB8-86E4-6251F57ED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2954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600" i="1">
                <a:solidFill>
                  <a:srgbClr val="002060"/>
                </a:solidFill>
              </a:rPr>
              <a:t>Les produits</a:t>
            </a:r>
          </a:p>
        </p:txBody>
      </p:sp>
      <p:sp>
        <p:nvSpPr>
          <p:cNvPr id="40" name="Espace réservé du numéro de diapositive 38">
            <a:extLst>
              <a:ext uri="{FF2B5EF4-FFF2-40B4-BE49-F238E27FC236}">
                <a16:creationId xmlns:a16="http://schemas.microsoft.com/office/drawing/2014/main" id="{BFCB8283-3AB6-4669-8F80-A1FF38E6A824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7AF6825-A052-4CA9-BAE8-64250482F313}" type="slidenum">
              <a:rPr lang="fr-FR" altLang="fr-FR" sz="1000" b="0" smtClean="0"/>
              <a:pPr/>
              <a:t>22</a:t>
            </a:fld>
            <a:endParaRPr lang="fr-FR" altLang="fr-FR" sz="1000" b="0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5A538FC-59B4-462C-9AC7-E41AB1D51CD9}"/>
              </a:ext>
            </a:extLst>
          </p:cNvPr>
          <p:cNvCxnSpPr/>
          <p:nvPr/>
        </p:nvCxnSpPr>
        <p:spPr bwMode="auto">
          <a:xfrm>
            <a:off x="1476375" y="5732463"/>
            <a:ext cx="2808288" cy="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ZoneTexte 70">
            <a:extLst>
              <a:ext uri="{FF2B5EF4-FFF2-40B4-BE49-F238E27FC236}">
                <a16:creationId xmlns:a16="http://schemas.microsoft.com/office/drawing/2014/main" id="{7B26D446-7D72-4EB7-8D03-F3A02DF7D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033" y="5317330"/>
            <a:ext cx="2786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>
                <a:solidFill>
                  <a:schemeClr val="accent2"/>
                </a:solidFill>
              </a:rPr>
              <a:t>Valorisation d’une partie </a:t>
            </a:r>
          </a:p>
          <a:p>
            <a:pPr eaLnBrk="1" hangingPunct="1"/>
            <a:r>
              <a:rPr lang="fr-FR" altLang="fr-FR" sz="1200" i="1" dirty="0">
                <a:solidFill>
                  <a:schemeClr val="accent2"/>
                </a:solidFill>
              </a:rPr>
              <a:t>des engrais liquides </a:t>
            </a:r>
          </a:p>
          <a:p>
            <a:pPr eaLnBrk="1" hangingPunct="1"/>
            <a:r>
              <a:rPr lang="fr-FR" altLang="fr-FR" sz="1200" i="1" dirty="0">
                <a:solidFill>
                  <a:schemeClr val="accent2"/>
                </a:solidFill>
              </a:rPr>
              <a:t>par épandage  : ferme énergétique, </a:t>
            </a:r>
          </a:p>
          <a:p>
            <a:pPr eaLnBrk="1" hangingPunct="1"/>
            <a:r>
              <a:rPr lang="fr-FR" altLang="fr-FR" sz="1200" i="1" dirty="0">
                <a:solidFill>
                  <a:schemeClr val="accent2"/>
                </a:solidFill>
              </a:rPr>
              <a:t>agriculteurs locaux</a:t>
            </a:r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id="{B37581B2-DBE7-4A05-9657-79883C053729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Méthavalor : la valorisation des biodéchets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A61CAE-2F9B-11EF-F34D-B7F7A3EC5225}"/>
              </a:ext>
            </a:extLst>
          </p:cNvPr>
          <p:cNvSpPr txBox="1"/>
          <p:nvPr/>
        </p:nvSpPr>
        <p:spPr>
          <a:xfrm>
            <a:off x="2081275" y="4675031"/>
            <a:ext cx="1935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Norme NFU 44-051</a:t>
            </a:r>
          </a:p>
        </p:txBody>
      </p:sp>
    </p:spTree>
    <p:extLst>
      <p:ext uri="{BB962C8B-B14F-4D97-AF65-F5344CB8AC3E}">
        <p14:creationId xmlns:p14="http://schemas.microsoft.com/office/powerpoint/2010/main" val="10157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33" grpId="0"/>
      <p:bldP spid="35" grpId="0"/>
      <p:bldP spid="36" grpId="0"/>
      <p:bldP spid="37" grpId="0"/>
      <p:bldP spid="38" grpId="0"/>
      <p:bldP spid="4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9">
            <a:extLst>
              <a:ext uri="{FF2B5EF4-FFF2-40B4-BE49-F238E27FC236}">
                <a16:creationId xmlns:a16="http://schemas.microsoft.com/office/drawing/2014/main" id="{BDCBA9EF-523A-4903-9DA9-FEE0A559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62" y="3573463"/>
            <a:ext cx="1565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e 9">
            <a:extLst>
              <a:ext uri="{FF2B5EF4-FFF2-40B4-BE49-F238E27FC236}">
                <a16:creationId xmlns:a16="http://schemas.microsoft.com/office/drawing/2014/main" id="{23D0728A-9188-47F8-92CF-19F43781DE57}"/>
              </a:ext>
            </a:extLst>
          </p:cNvPr>
          <p:cNvGrpSpPr>
            <a:grpSpLocks/>
          </p:cNvGrpSpPr>
          <p:nvPr/>
        </p:nvGrpSpPr>
        <p:grpSpPr bwMode="auto">
          <a:xfrm>
            <a:off x="3337799" y="981075"/>
            <a:ext cx="2376488" cy="1223963"/>
            <a:chOff x="107504" y="2780925"/>
            <a:chExt cx="2735263" cy="1603378"/>
          </a:xfrm>
        </p:grpSpPr>
        <p:pic>
          <p:nvPicPr>
            <p:cNvPr id="52" name="Image 3" descr="IMG_0027 fly-pixel photographie aerienne .jpg">
              <a:extLst>
                <a:ext uri="{FF2B5EF4-FFF2-40B4-BE49-F238E27FC236}">
                  <a16:creationId xmlns:a16="http://schemas.microsoft.com/office/drawing/2014/main" id="{EF30CFAD-FA9A-4432-8788-2CDFD037C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780928"/>
              <a:ext cx="2439988" cy="160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900D97EA-6CB9-4E90-9D30-B8DBB47D4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04" y="2780928"/>
              <a:ext cx="2735263" cy="1584325"/>
            </a:xfrm>
            <a:prstGeom prst="rect">
              <a:avLst/>
            </a:prstGeom>
            <a:noFill/>
            <a:ln w="57150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200" i="1"/>
            </a:p>
          </p:txBody>
        </p:sp>
        <p:sp>
          <p:nvSpPr>
            <p:cNvPr id="54" name="Text Box 308">
              <a:extLst>
                <a:ext uri="{FF2B5EF4-FFF2-40B4-BE49-F238E27FC236}">
                  <a16:creationId xmlns:a16="http://schemas.microsoft.com/office/drawing/2014/main" id="{AA166A9D-3013-4265-BEE7-5B8693221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883918" y="3413664"/>
              <a:ext cx="1584326" cy="318847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200" b="0">
                  <a:solidFill>
                    <a:schemeClr val="bg1"/>
                  </a:solidFill>
                </a:rPr>
                <a:t>Méthanisation</a:t>
              </a:r>
            </a:p>
          </p:txBody>
        </p:sp>
      </p:grpSp>
      <p:pic>
        <p:nvPicPr>
          <p:cNvPr id="55" name="Image 6" descr="moteur2.jpg">
            <a:extLst>
              <a:ext uri="{FF2B5EF4-FFF2-40B4-BE49-F238E27FC236}">
                <a16:creationId xmlns:a16="http://schemas.microsoft.com/office/drawing/2014/main" id="{291F361A-C9A8-4534-8995-F3058ED1B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87" y="2636838"/>
            <a:ext cx="117633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12">
            <a:extLst>
              <a:ext uri="{FF2B5EF4-FFF2-40B4-BE49-F238E27FC236}">
                <a16:creationId xmlns:a16="http://schemas.microsoft.com/office/drawing/2014/main" id="{CAC47DAD-1B1D-422C-A714-3749749B5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887" y="2636838"/>
            <a:ext cx="1512887" cy="1584325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57" name="Text Box 308">
            <a:extLst>
              <a:ext uri="{FF2B5EF4-FFF2-40B4-BE49-F238E27FC236}">
                <a16:creationId xmlns:a16="http://schemas.microsoft.com/office/drawing/2014/main" id="{BD06EB4E-751D-4660-B7FE-DDE3084DE5F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108112" y="3259138"/>
            <a:ext cx="1584325" cy="33972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 dirty="0">
                <a:solidFill>
                  <a:schemeClr val="bg1"/>
                </a:solidFill>
              </a:rPr>
              <a:t>Co-génération</a:t>
            </a:r>
          </a:p>
        </p:txBody>
      </p:sp>
      <p:sp>
        <p:nvSpPr>
          <p:cNvPr id="58" name="Rectangle 34">
            <a:extLst>
              <a:ext uri="{FF2B5EF4-FFF2-40B4-BE49-F238E27FC236}">
                <a16:creationId xmlns:a16="http://schemas.microsoft.com/office/drawing/2014/main" id="{4E310EFE-6E49-4D48-9A46-D98DB64F9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112" y="981075"/>
            <a:ext cx="28082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0">
                <a:solidFill>
                  <a:schemeClr val="accent2"/>
                </a:solidFill>
              </a:rPr>
              <a:t>Une double valorisation du biogaz pour une meilleure efficacité énergétique</a:t>
            </a:r>
          </a:p>
        </p:txBody>
      </p:sp>
      <p:pic>
        <p:nvPicPr>
          <p:cNvPr id="59" name="Image 5" descr="IMG_4342.JPG">
            <a:extLst>
              <a:ext uri="{FF2B5EF4-FFF2-40B4-BE49-F238E27FC236}">
                <a16:creationId xmlns:a16="http://schemas.microsoft.com/office/drawing/2014/main" id="{259892A8-23D9-40E5-A7E6-9ABD8E9C2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2" y="2565400"/>
            <a:ext cx="1871662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13">
            <a:extLst>
              <a:ext uri="{FF2B5EF4-FFF2-40B4-BE49-F238E27FC236}">
                <a16:creationId xmlns:a16="http://schemas.microsoft.com/office/drawing/2014/main" id="{FD770AB8-346F-4048-9C84-C9747C922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12" y="2565400"/>
            <a:ext cx="2159000" cy="1223963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61" name="Text Box 308">
            <a:extLst>
              <a:ext uri="{FF2B5EF4-FFF2-40B4-BE49-F238E27FC236}">
                <a16:creationId xmlns:a16="http://schemas.microsoft.com/office/drawing/2014/main" id="{10B3B515-60BD-40FD-827B-82992193122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83649" y="3011488"/>
            <a:ext cx="1230313" cy="338137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Epurateur</a:t>
            </a:r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A2077BF4-3B16-4508-BA29-1F87AD02D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12" y="5229225"/>
            <a:ext cx="2016125" cy="1152525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63" name="Text Box 308">
            <a:extLst>
              <a:ext uri="{FF2B5EF4-FFF2-40B4-BE49-F238E27FC236}">
                <a16:creationId xmlns:a16="http://schemas.microsoft.com/office/drawing/2014/main" id="{13158EB1-6CE9-4093-8B35-191BB790F67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27280" y="5544344"/>
            <a:ext cx="1152525" cy="52228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Station </a:t>
            </a:r>
          </a:p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biométhane</a:t>
            </a:r>
          </a:p>
        </p:txBody>
      </p:sp>
      <p:sp>
        <p:nvSpPr>
          <p:cNvPr id="64" name="Text Box 308">
            <a:extLst>
              <a:ext uri="{FF2B5EF4-FFF2-40B4-BE49-F238E27FC236}">
                <a16:creationId xmlns:a16="http://schemas.microsoft.com/office/drawing/2014/main" id="{E2C717A7-4339-44F8-A7C4-94C770BD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849" y="5013325"/>
            <a:ext cx="1631950" cy="58578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Injection réseau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ERdF</a:t>
            </a:r>
          </a:p>
        </p:txBody>
      </p:sp>
      <p:sp>
        <p:nvSpPr>
          <p:cNvPr id="65" name="Text Box 308">
            <a:extLst>
              <a:ext uri="{FF2B5EF4-FFF2-40B4-BE49-F238E27FC236}">
                <a16:creationId xmlns:a16="http://schemas.microsoft.com/office/drawing/2014/main" id="{D5147EFE-9D91-43A0-A810-3CD0B8AAB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074" y="5013325"/>
            <a:ext cx="1655763" cy="5842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Réseau local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de chaleur</a:t>
            </a:r>
          </a:p>
        </p:txBody>
      </p:sp>
      <p:sp>
        <p:nvSpPr>
          <p:cNvPr id="66" name="Text Box 308">
            <a:extLst>
              <a:ext uri="{FF2B5EF4-FFF2-40B4-BE49-F238E27FC236}">
                <a16:creationId xmlns:a16="http://schemas.microsoft.com/office/drawing/2014/main" id="{05AB134B-C62D-47A5-BBA2-25BCB5EC7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074" y="5805488"/>
            <a:ext cx="1655763" cy="64611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b="0">
                <a:solidFill>
                  <a:schemeClr val="bg1"/>
                </a:solidFill>
              </a:rPr>
              <a:t>Chauffage locaux</a:t>
            </a:r>
          </a:p>
          <a:p>
            <a:pPr algn="ctr" eaLnBrk="1" hangingPunct="1"/>
            <a:r>
              <a:rPr lang="fr-FR" altLang="fr-FR" sz="1200" b="0">
                <a:solidFill>
                  <a:schemeClr val="bg1"/>
                </a:solidFill>
              </a:rPr>
              <a:t>Chauffage serres</a:t>
            </a:r>
          </a:p>
          <a:p>
            <a:pPr algn="ctr" eaLnBrk="1" hangingPunct="1"/>
            <a:r>
              <a:rPr lang="fr-FR" altLang="fr-FR" sz="1200" b="0">
                <a:solidFill>
                  <a:schemeClr val="bg1"/>
                </a:solidFill>
              </a:rPr>
              <a:t>Séchage </a:t>
            </a:r>
          </a:p>
        </p:txBody>
      </p:sp>
      <p:sp>
        <p:nvSpPr>
          <p:cNvPr id="67" name="Rectangle 15">
            <a:extLst>
              <a:ext uri="{FF2B5EF4-FFF2-40B4-BE49-F238E27FC236}">
                <a16:creationId xmlns:a16="http://schemas.microsoft.com/office/drawing/2014/main" id="{8980291C-EEC3-4074-9BC7-3FE784611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174" y="3571875"/>
            <a:ext cx="2016125" cy="1152525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68" name="Text Box 308">
            <a:extLst>
              <a:ext uri="{FF2B5EF4-FFF2-40B4-BE49-F238E27FC236}">
                <a16:creationId xmlns:a16="http://schemas.microsoft.com/office/drawing/2014/main" id="{91B7ACBF-6A3A-4A66-A6ED-8D45BDF4E10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88737" y="3886200"/>
            <a:ext cx="1152525" cy="52387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Poste</a:t>
            </a:r>
          </a:p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d’injection </a:t>
            </a:r>
          </a:p>
        </p:txBody>
      </p:sp>
      <p:sp>
        <p:nvSpPr>
          <p:cNvPr id="69" name="Text Box 308">
            <a:extLst>
              <a:ext uri="{FF2B5EF4-FFF2-40B4-BE49-F238E27FC236}">
                <a16:creationId xmlns:a16="http://schemas.microsoft.com/office/drawing/2014/main" id="{6C3E1767-152F-488E-A293-CFE617584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262" y="5013325"/>
            <a:ext cx="1631950" cy="58578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Injection réseau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GRdF</a:t>
            </a:r>
          </a:p>
        </p:txBody>
      </p:sp>
      <p:sp>
        <p:nvSpPr>
          <p:cNvPr id="70" name="Text Box 308">
            <a:extLst>
              <a:ext uri="{FF2B5EF4-FFF2-40B4-BE49-F238E27FC236}">
                <a16:creationId xmlns:a16="http://schemas.microsoft.com/office/drawing/2014/main" id="{E1E2CA5F-C939-4C5F-B18A-12AAC097F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262" y="5949950"/>
            <a:ext cx="1655762" cy="46037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b="0">
                <a:solidFill>
                  <a:schemeClr val="bg1"/>
                </a:solidFill>
              </a:rPr>
              <a:t>Autres usagers du réseau</a:t>
            </a:r>
          </a:p>
        </p:txBody>
      </p:sp>
      <p:cxnSp>
        <p:nvCxnSpPr>
          <p:cNvPr id="71" name="Connecteur droit 32">
            <a:extLst>
              <a:ext uri="{FF2B5EF4-FFF2-40B4-BE49-F238E27FC236}">
                <a16:creationId xmlns:a16="http://schemas.microsoft.com/office/drawing/2014/main" id="{5BB6D6F5-1CEF-4B1C-82B2-D36627C235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324" y="2205038"/>
            <a:ext cx="0" cy="576262"/>
          </a:xfrm>
          <a:prstGeom prst="line">
            <a:avLst/>
          </a:prstGeom>
          <a:noFill/>
          <a:ln w="3810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Connecteur droit avec flèche 34">
            <a:extLst>
              <a:ext uri="{FF2B5EF4-FFF2-40B4-BE49-F238E27FC236}">
                <a16:creationId xmlns:a16="http://schemas.microsoft.com/office/drawing/2014/main" id="{67D82BDD-F8E7-49D2-9370-A0A406905F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324" y="2781300"/>
            <a:ext cx="2087563" cy="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Connecteur droit avec flèche 36">
            <a:extLst>
              <a:ext uri="{FF2B5EF4-FFF2-40B4-BE49-F238E27FC236}">
                <a16:creationId xmlns:a16="http://schemas.microsoft.com/office/drawing/2014/main" id="{94D3E287-F5EA-455E-BD37-EADE36EA762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90099" y="2781300"/>
            <a:ext cx="1800225" cy="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Connecteur droit avec flèche 38">
            <a:extLst>
              <a:ext uri="{FF2B5EF4-FFF2-40B4-BE49-F238E27FC236}">
                <a16:creationId xmlns:a16="http://schemas.microsoft.com/office/drawing/2014/main" id="{5B5A4E58-B585-4F59-AB0F-CA91FF5CD5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90099" y="3716338"/>
            <a:ext cx="576263" cy="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Connecteur droit avec flèche 40">
            <a:extLst>
              <a:ext uri="{FF2B5EF4-FFF2-40B4-BE49-F238E27FC236}">
                <a16:creationId xmlns:a16="http://schemas.microsoft.com/office/drawing/2014/main" id="{E6427890-8B68-4B1D-B092-BA26FD3943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74424" y="4724400"/>
            <a:ext cx="0" cy="288925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Connecteur droit avec flèche 42">
            <a:extLst>
              <a:ext uri="{FF2B5EF4-FFF2-40B4-BE49-F238E27FC236}">
                <a16:creationId xmlns:a16="http://schemas.microsoft.com/office/drawing/2014/main" id="{46D51ACA-BCE1-40D0-BFB9-C94483455A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74424" y="5589588"/>
            <a:ext cx="0" cy="360362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Connecteur droit avec flèche 44">
            <a:extLst>
              <a:ext uri="{FF2B5EF4-FFF2-40B4-BE49-F238E27FC236}">
                <a16:creationId xmlns:a16="http://schemas.microsoft.com/office/drawing/2014/main" id="{19388B02-C05B-4E58-ABEB-DAD6717E56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18662" y="5732463"/>
            <a:ext cx="1655762" cy="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Connecteur droit avec flèche 47">
            <a:extLst>
              <a:ext uri="{FF2B5EF4-FFF2-40B4-BE49-F238E27FC236}">
                <a16:creationId xmlns:a16="http://schemas.microsoft.com/office/drawing/2014/main" id="{94017B33-ABDB-417A-9599-8DA1C69E9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66812" y="4221163"/>
            <a:ext cx="0" cy="792162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Connecteur droit avec flèche 49">
            <a:extLst>
              <a:ext uri="{FF2B5EF4-FFF2-40B4-BE49-F238E27FC236}">
                <a16:creationId xmlns:a16="http://schemas.microsoft.com/office/drawing/2014/main" id="{960F6DB2-03ED-4BAF-BEC2-BD22B74E44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01849" y="4221163"/>
            <a:ext cx="0" cy="792162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Connecteur droit avec flèche 51">
            <a:extLst>
              <a:ext uri="{FF2B5EF4-FFF2-40B4-BE49-F238E27FC236}">
                <a16:creationId xmlns:a16="http://schemas.microsoft.com/office/drawing/2014/main" id="{324B1F74-E0B3-400F-8CEC-DCEAED7DC9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5237" y="5589588"/>
            <a:ext cx="0" cy="21590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Connecteur droit avec flèche 55">
            <a:extLst>
              <a:ext uri="{FF2B5EF4-FFF2-40B4-BE49-F238E27FC236}">
                <a16:creationId xmlns:a16="http://schemas.microsoft.com/office/drawing/2014/main" id="{02CE8E90-DAFF-45E7-A391-A1A49184F4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90099" y="3141663"/>
            <a:ext cx="3887788" cy="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Connecteur droit avec flèche 59">
            <a:extLst>
              <a:ext uri="{FF2B5EF4-FFF2-40B4-BE49-F238E27FC236}">
                <a16:creationId xmlns:a16="http://schemas.microsoft.com/office/drawing/2014/main" id="{E6FE7237-9023-48D5-B4E7-27CBC0E1953C}"/>
              </a:ext>
            </a:extLst>
          </p:cNvPr>
          <p:cNvCxnSpPr>
            <a:cxnSpLocks noChangeShapeType="1"/>
            <a:endCxn id="56" idx="1"/>
          </p:cNvCxnSpPr>
          <p:nvPr/>
        </p:nvCxnSpPr>
        <p:spPr bwMode="auto">
          <a:xfrm>
            <a:off x="4490324" y="3429000"/>
            <a:ext cx="2087563" cy="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Connecteur droit 65">
            <a:extLst>
              <a:ext uri="{FF2B5EF4-FFF2-40B4-BE49-F238E27FC236}">
                <a16:creationId xmlns:a16="http://schemas.microsoft.com/office/drawing/2014/main" id="{46D494D8-AC3E-4038-9457-6B17B8C0F8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324" y="3429000"/>
            <a:ext cx="0" cy="144463"/>
          </a:xfrm>
          <a:prstGeom prst="line">
            <a:avLst/>
          </a:prstGeom>
          <a:noFill/>
          <a:ln w="38100" algn="ctr">
            <a:solidFill>
              <a:srgbClr val="00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ZoneTexte 66">
            <a:extLst>
              <a:ext uri="{FF2B5EF4-FFF2-40B4-BE49-F238E27FC236}">
                <a16:creationId xmlns:a16="http://schemas.microsoft.com/office/drawing/2014/main" id="{0892B4F6-0E67-4C1E-8226-6279DA69E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899" y="2492375"/>
            <a:ext cx="1308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>
                <a:solidFill>
                  <a:srgbClr val="0070C0"/>
                </a:solidFill>
              </a:rPr>
              <a:t>800 000 Nm</a:t>
            </a:r>
            <a:r>
              <a:rPr lang="fr-FR" altLang="fr-FR" sz="1200" i="1" baseline="30000">
                <a:solidFill>
                  <a:srgbClr val="0070C0"/>
                </a:solidFill>
              </a:rPr>
              <a:t>3</a:t>
            </a:r>
            <a:r>
              <a:rPr lang="fr-FR" altLang="fr-FR" sz="1200" i="1">
                <a:solidFill>
                  <a:srgbClr val="0070C0"/>
                </a:solidFill>
              </a:rPr>
              <a:t>/an</a:t>
            </a:r>
          </a:p>
        </p:txBody>
      </p:sp>
      <p:sp>
        <p:nvSpPr>
          <p:cNvPr id="85" name="ZoneTexte 67">
            <a:extLst>
              <a:ext uri="{FF2B5EF4-FFF2-40B4-BE49-F238E27FC236}">
                <a16:creationId xmlns:a16="http://schemas.microsoft.com/office/drawing/2014/main" id="{17E795EE-4820-4B64-BB02-B41316B1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324" y="2852738"/>
            <a:ext cx="1012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>
                <a:solidFill>
                  <a:srgbClr val="0070C0"/>
                </a:solidFill>
              </a:rPr>
              <a:t>Gaz pauvre</a:t>
            </a:r>
          </a:p>
        </p:txBody>
      </p:sp>
      <p:sp>
        <p:nvSpPr>
          <p:cNvPr id="86" name="ZoneTexte 70">
            <a:extLst>
              <a:ext uri="{FF2B5EF4-FFF2-40B4-BE49-F238E27FC236}">
                <a16:creationId xmlns:a16="http://schemas.microsoft.com/office/drawing/2014/main" id="{300777D9-F096-4C99-A67D-3EB848713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862" y="4724400"/>
            <a:ext cx="1203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>
                <a:solidFill>
                  <a:srgbClr val="0070C0"/>
                </a:solidFill>
              </a:rPr>
              <a:t>4 000 MWh/an</a:t>
            </a:r>
          </a:p>
        </p:txBody>
      </p:sp>
      <p:sp>
        <p:nvSpPr>
          <p:cNvPr id="87" name="ZoneTexte 71">
            <a:extLst>
              <a:ext uri="{FF2B5EF4-FFF2-40B4-BE49-F238E27FC236}">
                <a16:creationId xmlns:a16="http://schemas.microsoft.com/office/drawing/2014/main" id="{2AEB94EC-52B0-474C-8704-F4F7FA7DE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64" y="4632344"/>
            <a:ext cx="12025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>
                <a:solidFill>
                  <a:srgbClr val="0070C0"/>
                </a:solidFill>
              </a:rPr>
              <a:t>4 500 MWh/an</a:t>
            </a:r>
          </a:p>
        </p:txBody>
      </p:sp>
      <p:sp>
        <p:nvSpPr>
          <p:cNvPr id="88" name="ZoneTexte 72">
            <a:extLst>
              <a:ext uri="{FF2B5EF4-FFF2-40B4-BE49-F238E27FC236}">
                <a16:creationId xmlns:a16="http://schemas.microsoft.com/office/drawing/2014/main" id="{A8BA7D09-94AC-4838-9440-196C0B7D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762" y="2492375"/>
            <a:ext cx="14366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>
                <a:solidFill>
                  <a:srgbClr val="0070C0"/>
                </a:solidFill>
              </a:rPr>
              <a:t>4 700 000 Nm</a:t>
            </a:r>
            <a:r>
              <a:rPr lang="fr-FR" altLang="fr-FR" sz="1200" i="1" baseline="30000">
                <a:solidFill>
                  <a:srgbClr val="0070C0"/>
                </a:solidFill>
              </a:rPr>
              <a:t>3</a:t>
            </a:r>
            <a:r>
              <a:rPr lang="fr-FR" altLang="fr-FR" sz="1200" i="1">
                <a:solidFill>
                  <a:srgbClr val="0070C0"/>
                </a:solidFill>
              </a:rPr>
              <a:t>/an</a:t>
            </a:r>
          </a:p>
        </p:txBody>
      </p:sp>
      <p:sp>
        <p:nvSpPr>
          <p:cNvPr id="89" name="ZoneTexte 73">
            <a:extLst>
              <a:ext uri="{FF2B5EF4-FFF2-40B4-BE49-F238E27FC236}">
                <a16:creationId xmlns:a16="http://schemas.microsoft.com/office/drawing/2014/main" id="{54412479-AD8F-4005-9190-80A73BCE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233" y="4617244"/>
            <a:ext cx="12875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>
                <a:solidFill>
                  <a:srgbClr val="0070C0"/>
                </a:solidFill>
              </a:rPr>
              <a:t>10 000 MWh/an</a:t>
            </a:r>
          </a:p>
        </p:txBody>
      </p:sp>
      <p:sp>
        <p:nvSpPr>
          <p:cNvPr id="90" name="ZoneTexte 74">
            <a:extLst>
              <a:ext uri="{FF2B5EF4-FFF2-40B4-BE49-F238E27FC236}">
                <a16:creationId xmlns:a16="http://schemas.microsoft.com/office/drawing/2014/main" id="{0286825C-BC87-4D14-9BAF-9A248D56D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324" y="3141663"/>
            <a:ext cx="153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>
                <a:solidFill>
                  <a:srgbClr val="0070C0"/>
                </a:solidFill>
              </a:rPr>
              <a:t>Gaz non conforme</a:t>
            </a:r>
          </a:p>
        </p:txBody>
      </p:sp>
      <p:sp>
        <p:nvSpPr>
          <p:cNvPr id="91" name="ZoneTexte 75">
            <a:extLst>
              <a:ext uri="{FF2B5EF4-FFF2-40B4-BE49-F238E27FC236}">
                <a16:creationId xmlns:a16="http://schemas.microsoft.com/office/drawing/2014/main" id="{8DB6C3AB-1CE2-4C8B-8685-8DA1215EB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12" y="6092825"/>
            <a:ext cx="16049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500" i="1">
                <a:solidFill>
                  <a:srgbClr val="006600"/>
                </a:solidFill>
              </a:rPr>
              <a:t>Flotte complète</a:t>
            </a:r>
          </a:p>
        </p:txBody>
      </p:sp>
      <p:sp>
        <p:nvSpPr>
          <p:cNvPr id="92" name="ZoneTexte 76">
            <a:extLst>
              <a:ext uri="{FF2B5EF4-FFF2-40B4-BE49-F238E27FC236}">
                <a16:creationId xmlns:a16="http://schemas.microsoft.com/office/drawing/2014/main" id="{2B2CE489-7550-4DBD-9C7D-0D3BED9C2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412" y="4941888"/>
            <a:ext cx="15843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i="1">
                <a:solidFill>
                  <a:srgbClr val="0070C0"/>
                </a:solidFill>
              </a:rPr>
              <a:t>Station publique</a:t>
            </a:r>
          </a:p>
        </p:txBody>
      </p:sp>
      <p:sp>
        <p:nvSpPr>
          <p:cNvPr id="93" name="Espace réservé du numéro de diapositive 47">
            <a:extLst>
              <a:ext uri="{FF2B5EF4-FFF2-40B4-BE49-F238E27FC236}">
                <a16:creationId xmlns:a16="http://schemas.microsoft.com/office/drawing/2014/main" id="{90BA4204-CAE8-4AD7-9D09-B7789B9B14B5}"/>
              </a:ext>
            </a:extLst>
          </p:cNvPr>
          <p:cNvSpPr txBox="1">
            <a:spLocks/>
          </p:cNvSpPr>
          <p:nvPr/>
        </p:nvSpPr>
        <p:spPr>
          <a:xfrm>
            <a:off x="8801974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E66E32D-37EF-4D4B-941F-D787F4E2FB6E}" type="slidenum">
              <a:rPr lang="fr-FR" altLang="fr-FR" sz="1000" b="0" smtClean="0"/>
              <a:pPr/>
              <a:t>23</a:t>
            </a:fld>
            <a:endParaRPr lang="fr-FR" altLang="fr-FR" sz="1000" b="0"/>
          </a:p>
        </p:txBody>
      </p:sp>
      <p:pic>
        <p:nvPicPr>
          <p:cNvPr id="94" name="Image 48" descr="IMG_4966.jpg">
            <a:extLst>
              <a:ext uri="{FF2B5EF4-FFF2-40B4-BE49-F238E27FC236}">
                <a16:creationId xmlns:a16="http://schemas.microsoft.com/office/drawing/2014/main" id="{764649BD-9B81-43AA-BAAD-B24CAFC49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2" y="5229225"/>
            <a:ext cx="151288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1CCBDF43-8FDD-455B-9398-D388AD7200D1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Méthavalor : la valorisation du biogaz</a:t>
            </a:r>
          </a:p>
        </p:txBody>
      </p:sp>
    </p:spTree>
    <p:extLst>
      <p:ext uri="{BB962C8B-B14F-4D97-AF65-F5344CB8AC3E}">
        <p14:creationId xmlns:p14="http://schemas.microsoft.com/office/powerpoint/2010/main" val="30945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24</a:t>
            </a:fld>
            <a:endParaRPr lang="fr-FR" altLang="fr-FR" sz="1000" b="0"/>
          </a:p>
        </p:txBody>
      </p:sp>
      <p:pic>
        <p:nvPicPr>
          <p:cNvPr id="50" name="Image 6" descr="moteur2.jpg">
            <a:extLst>
              <a:ext uri="{FF2B5EF4-FFF2-40B4-BE49-F238E27FC236}">
                <a16:creationId xmlns:a16="http://schemas.microsoft.com/office/drawing/2014/main" id="{70CD9BAA-2145-49F1-B2AD-57A4CDC8E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1713568"/>
            <a:ext cx="338455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Image 94" descr="IMG_3115.jpg">
            <a:extLst>
              <a:ext uri="{FF2B5EF4-FFF2-40B4-BE49-F238E27FC236}">
                <a16:creationId xmlns:a16="http://schemas.microsoft.com/office/drawing/2014/main" id="{88068CFF-ACE6-44E0-8FDE-F1F7D1FC6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57563"/>
            <a:ext cx="4176712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Rectangle 7">
            <a:extLst>
              <a:ext uri="{FF2B5EF4-FFF2-40B4-BE49-F238E27FC236}">
                <a16:creationId xmlns:a16="http://schemas.microsoft.com/office/drawing/2014/main" id="{66A423C0-D6CC-4358-96AF-2F37B7174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357563"/>
            <a:ext cx="4175125" cy="2808287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98" name="Rectangle 7">
            <a:extLst>
              <a:ext uri="{FF2B5EF4-FFF2-40B4-BE49-F238E27FC236}">
                <a16:creationId xmlns:a16="http://schemas.microsoft.com/office/drawing/2014/main" id="{AD64AE01-E6FB-4F7B-B810-ACFE981F7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1713567"/>
            <a:ext cx="3384550" cy="4452283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28E7F7-8641-4105-BADE-EF89130047A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Méthavalor : la valorisation du biogaz par co-génération</a:t>
            </a:r>
          </a:p>
        </p:txBody>
      </p:sp>
      <p:sp>
        <p:nvSpPr>
          <p:cNvPr id="102" name="Titre 4">
            <a:extLst>
              <a:ext uri="{FF2B5EF4-FFF2-40B4-BE49-F238E27FC236}">
                <a16:creationId xmlns:a16="http://schemas.microsoft.com/office/drawing/2014/main" id="{3E75218E-9359-4A68-BB20-D1A9C5B3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05" y="2509940"/>
            <a:ext cx="3721576" cy="424732"/>
          </a:xfrm>
        </p:spPr>
        <p:txBody>
          <a:bodyPr/>
          <a:lstStyle/>
          <a:p>
            <a:pPr algn="ctr"/>
            <a:r>
              <a:rPr lang="fr-FR" sz="2000" noProof="0" dirty="0">
                <a:solidFill>
                  <a:schemeClr val="accent1"/>
                </a:solidFill>
              </a:rPr>
              <a:t>2 unités de co-génération</a:t>
            </a:r>
          </a:p>
        </p:txBody>
      </p:sp>
    </p:spTree>
    <p:extLst>
      <p:ext uri="{BB962C8B-B14F-4D97-AF65-F5344CB8AC3E}">
        <p14:creationId xmlns:p14="http://schemas.microsoft.com/office/powerpoint/2010/main" val="201871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25</a:t>
            </a:fld>
            <a:endParaRPr lang="fr-FR" altLang="fr-FR" sz="1000" b="0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28E7F7-8641-4105-BADE-EF89130047A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Méthavalor : la purification du biogaz</a:t>
            </a:r>
          </a:p>
        </p:txBody>
      </p:sp>
      <p:sp>
        <p:nvSpPr>
          <p:cNvPr id="102" name="Titre 4">
            <a:extLst>
              <a:ext uri="{FF2B5EF4-FFF2-40B4-BE49-F238E27FC236}">
                <a16:creationId xmlns:a16="http://schemas.microsoft.com/office/drawing/2014/main" id="{3E75218E-9359-4A68-BB20-D1A9C5B3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397" y="1458808"/>
            <a:ext cx="6661625" cy="42473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000" noProof="0" dirty="0">
                <a:solidFill>
                  <a:schemeClr val="accent1"/>
                </a:solidFill>
              </a:rPr>
              <a:t>Purification par membrane </a:t>
            </a:r>
            <a:br>
              <a:rPr lang="fr-FR" sz="2000" noProof="0" dirty="0">
                <a:solidFill>
                  <a:schemeClr val="accent1"/>
                </a:solidFill>
              </a:rPr>
            </a:br>
            <a:r>
              <a:rPr lang="fr-FR" sz="2000" noProof="0" dirty="0">
                <a:solidFill>
                  <a:schemeClr val="accent1"/>
                </a:solidFill>
              </a:rPr>
              <a:t>Procédé Air Liquide </a:t>
            </a:r>
            <a:br>
              <a:rPr lang="fr-FR" sz="2000" noProof="0" dirty="0">
                <a:solidFill>
                  <a:schemeClr val="accent1"/>
                </a:solidFill>
              </a:rPr>
            </a:br>
            <a:br>
              <a:rPr lang="fr-FR" sz="2000" noProof="0" dirty="0">
                <a:solidFill>
                  <a:schemeClr val="accent1"/>
                </a:solidFill>
              </a:rPr>
            </a:br>
            <a:r>
              <a:rPr lang="fr-FR" sz="2000" noProof="0" dirty="0">
                <a:solidFill>
                  <a:schemeClr val="accent1"/>
                </a:solidFill>
              </a:rPr>
              <a:t>Capacité  : 50 m3/h en biométhane</a:t>
            </a:r>
          </a:p>
        </p:txBody>
      </p:sp>
      <p:pic>
        <p:nvPicPr>
          <p:cNvPr id="18" name="Image 4" descr="IMG_4342.JPG">
            <a:extLst>
              <a:ext uri="{FF2B5EF4-FFF2-40B4-BE49-F238E27FC236}">
                <a16:creationId xmlns:a16="http://schemas.microsoft.com/office/drawing/2014/main" id="{6A7A6745-7054-4E01-92C8-05B437EB6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365500"/>
            <a:ext cx="44973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5" descr="P1040464.JPG">
            <a:extLst>
              <a:ext uri="{FF2B5EF4-FFF2-40B4-BE49-F238E27FC236}">
                <a16:creationId xmlns:a16="http://schemas.microsoft.com/office/drawing/2014/main" id="{A578BD97-EC02-438E-84C2-93743E263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365500"/>
            <a:ext cx="39957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EDF90432-914C-4097-9A39-7DC47990A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3365500"/>
            <a:ext cx="4464050" cy="3024188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B5F1352B-6102-4E08-848C-85CFA085C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0" y="3365500"/>
            <a:ext cx="3960813" cy="3024188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</p:spTree>
    <p:extLst>
      <p:ext uri="{BB962C8B-B14F-4D97-AF65-F5344CB8AC3E}">
        <p14:creationId xmlns:p14="http://schemas.microsoft.com/office/powerpoint/2010/main" val="1484792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26</a:t>
            </a:fld>
            <a:endParaRPr lang="fr-FR" altLang="fr-FR" sz="1000" b="0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28E7F7-8641-4105-BADE-EF89130047A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117474"/>
            <a:ext cx="10740564" cy="828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200" dirty="0">
                <a:latin typeface="+mn-lt"/>
              </a:rPr>
              <a:t>La flotte de véhicules au biométhane du Sydeme acquise en 2012 </a:t>
            </a:r>
          </a:p>
        </p:txBody>
      </p:sp>
      <p:sp>
        <p:nvSpPr>
          <p:cNvPr id="22" name="Espace réservé du numéro de diapositive 7">
            <a:extLst>
              <a:ext uri="{FF2B5EF4-FFF2-40B4-BE49-F238E27FC236}">
                <a16:creationId xmlns:a16="http://schemas.microsoft.com/office/drawing/2014/main" id="{216AAD95-C660-402A-B9DD-D75210575AA6}"/>
              </a:ext>
            </a:extLst>
          </p:cNvPr>
          <p:cNvSpPr txBox="1">
            <a:spLocks/>
          </p:cNvSpPr>
          <p:nvPr/>
        </p:nvSpPr>
        <p:spPr>
          <a:xfrm>
            <a:off x="8820150" y="66770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A5EAFACA-2BFB-40DA-8B6B-CC1C1DCC1407}" type="slidenum">
              <a:rPr lang="fr-FR" altLang="fr-FR" sz="1000" b="0" smtClean="0"/>
              <a:pPr/>
              <a:t>26</a:t>
            </a:fld>
            <a:endParaRPr lang="fr-FR" altLang="fr-FR" sz="1000" b="0"/>
          </a:p>
        </p:txBody>
      </p:sp>
      <p:pic>
        <p:nvPicPr>
          <p:cNvPr id="12" name="Image 17" descr="IMG_4595.jpg">
            <a:extLst>
              <a:ext uri="{FF2B5EF4-FFF2-40B4-BE49-F238E27FC236}">
                <a16:creationId xmlns:a16="http://schemas.microsoft.com/office/drawing/2014/main" id="{502A4C92-F3DF-49E1-BDB0-0D3C80F12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8928100" cy="6021387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6">
            <a:extLst>
              <a:ext uri="{FF2B5EF4-FFF2-40B4-BE49-F238E27FC236}">
                <a16:creationId xmlns:a16="http://schemas.microsoft.com/office/drawing/2014/main" id="{E050E9C9-4A7B-4D7B-B50A-5524F1B4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81075"/>
            <a:ext cx="538961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0" dirty="0">
                <a:solidFill>
                  <a:schemeClr val="bg1"/>
                </a:solidFill>
                <a:latin typeface="+mj-lt"/>
              </a:rPr>
              <a:t>Flotte au Gaz comprenant : </a:t>
            </a:r>
          </a:p>
          <a:p>
            <a:pPr eaLnBrk="1" hangingPunct="1"/>
            <a:endParaRPr lang="fr-FR" altLang="fr-FR" b="0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Tx/>
              <a:buChar char="-"/>
            </a:pPr>
            <a:r>
              <a:rPr lang="fr-FR" altLang="fr-FR" b="0" dirty="0">
                <a:solidFill>
                  <a:schemeClr val="bg1"/>
                </a:solidFill>
                <a:latin typeface="+mj-lt"/>
              </a:rPr>
              <a:t> 12 tracteurs 44 t – 330 CV</a:t>
            </a:r>
          </a:p>
          <a:p>
            <a:pPr eaLnBrk="1" hangingPunct="1">
              <a:buFontTx/>
              <a:buChar char="-"/>
            </a:pPr>
            <a:r>
              <a:rPr lang="fr-FR" altLang="fr-FR" b="0" dirty="0">
                <a:solidFill>
                  <a:schemeClr val="bg1"/>
                </a:solidFill>
                <a:latin typeface="+mj-lt"/>
              </a:rPr>
              <a:t> 10 porteurs 44 t – 330 CV</a:t>
            </a:r>
          </a:p>
          <a:p>
            <a:pPr eaLnBrk="1" hangingPunct="1">
              <a:buFontTx/>
              <a:buChar char="-"/>
            </a:pPr>
            <a:r>
              <a:rPr lang="fr-FR" altLang="fr-FR" b="0" dirty="0">
                <a:solidFill>
                  <a:schemeClr val="bg1"/>
                </a:solidFill>
                <a:latin typeface="+mj-lt"/>
              </a:rPr>
              <a:t> 4 bennes de collecte de biodéchets 19t</a:t>
            </a:r>
          </a:p>
          <a:p>
            <a:pPr eaLnBrk="1" hangingPunct="1">
              <a:buFontTx/>
              <a:buChar char="-"/>
            </a:pPr>
            <a:r>
              <a:rPr lang="fr-FR" altLang="fr-FR" b="0" dirty="0">
                <a:solidFill>
                  <a:schemeClr val="bg1"/>
                </a:solidFill>
                <a:latin typeface="+mj-lt"/>
              </a:rPr>
              <a:t> 9 utilitaires</a:t>
            </a:r>
          </a:p>
          <a:p>
            <a:pPr eaLnBrk="1" hangingPunct="1">
              <a:buFontTx/>
              <a:buChar char="-"/>
            </a:pPr>
            <a:endParaRPr lang="fr-FR" altLang="fr-FR" b="0" dirty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+mj-lt"/>
              </a:rPr>
              <a:t>Mise en service : juillet 2012</a:t>
            </a:r>
          </a:p>
          <a:p>
            <a:pPr eaLnBrk="1" hangingPunct="1"/>
            <a:r>
              <a:rPr lang="fr-FR" altLang="fr-FR" i="1" dirty="0">
                <a:solidFill>
                  <a:schemeClr val="bg1"/>
                </a:solidFill>
                <a:latin typeface="+mj-lt"/>
              </a:rPr>
              <a:t>En cours de renouvèlement à partir de 2022 sur 4 ans</a:t>
            </a:r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F89EA7F-6E3F-445D-8717-F7322CAC2486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D457500-B903-4199-9486-B8ACD95895D2}" type="slidenum">
              <a:rPr lang="fr-FR" altLang="fr-FR" sz="1000" b="0" smtClean="0"/>
              <a:pPr/>
              <a:t>26</a:t>
            </a:fld>
            <a:endParaRPr lang="fr-FR" altLang="fr-FR" sz="1000" b="0"/>
          </a:p>
        </p:txBody>
      </p:sp>
      <p:pic>
        <p:nvPicPr>
          <p:cNvPr id="23" name="Image 22" descr="IMG_4863.JPG">
            <a:extLst>
              <a:ext uri="{FF2B5EF4-FFF2-40B4-BE49-F238E27FC236}">
                <a16:creationId xmlns:a16="http://schemas.microsoft.com/office/drawing/2014/main" id="{FC3D0344-94E5-4915-BF00-895F36D05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7" y="3402012"/>
            <a:ext cx="2303463" cy="34559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 descr="IMG_1618.jpg">
            <a:extLst>
              <a:ext uri="{FF2B5EF4-FFF2-40B4-BE49-F238E27FC236}">
                <a16:creationId xmlns:a16="http://schemas.microsoft.com/office/drawing/2014/main" id="{D19D9873-9208-4B40-82A3-2B25E5100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93" y="2224152"/>
            <a:ext cx="2590712" cy="172749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IMG_1635.jpg">
            <a:extLst>
              <a:ext uri="{FF2B5EF4-FFF2-40B4-BE49-F238E27FC236}">
                <a16:creationId xmlns:a16="http://schemas.microsoft.com/office/drawing/2014/main" id="{EEAFC908-EB78-401B-B441-AF2CE9749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4"/>
          <a:stretch/>
        </p:blipFill>
        <p:spPr bwMode="auto">
          <a:xfrm>
            <a:off x="9431468" y="836613"/>
            <a:ext cx="2590713" cy="163707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7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27</a:t>
            </a:fld>
            <a:endParaRPr lang="fr-FR" altLang="fr-FR" sz="1000" b="0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28E7F7-8641-4105-BADE-EF89130047A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Le biométhane : un carburant d’avenir</a:t>
            </a:r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F89EA7F-6E3F-445D-8717-F7322CAC2486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D457500-B903-4199-9486-B8ACD95895D2}" type="slidenum">
              <a:rPr lang="fr-FR" altLang="fr-FR" sz="1000" b="0" smtClean="0"/>
              <a:pPr/>
              <a:t>27</a:t>
            </a:fld>
            <a:endParaRPr lang="fr-FR" altLang="fr-FR" sz="1000" b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E429CC6-B5CC-4A56-8727-2076D678433D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31C97CD-3862-460C-9E42-6E3502846CE0}" type="slidenum">
              <a:rPr lang="fr-FR" altLang="fr-FR" sz="1000" b="0" smtClean="0"/>
              <a:pPr/>
              <a:t>27</a:t>
            </a:fld>
            <a:endParaRPr lang="fr-FR" altLang="fr-FR" sz="10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4784C2-45A9-42ED-B648-4A64EFF03079}"/>
              </a:ext>
            </a:extLst>
          </p:cNvPr>
          <p:cNvSpPr/>
          <p:nvPr/>
        </p:nvSpPr>
        <p:spPr>
          <a:xfrm>
            <a:off x="179388" y="908050"/>
            <a:ext cx="8713787" cy="104304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fr-FR" sz="2000" dirty="0">
                <a:ea typeface="+mj-ea"/>
                <a:cs typeface="+mj-cs"/>
              </a:rPr>
              <a:t>Biométhane carburant : un bilan environnemental positif</a:t>
            </a:r>
          </a:p>
          <a:p>
            <a:pPr eaLnBrk="1" hangingPunct="1">
              <a:lnSpc>
                <a:spcPts val="4000"/>
              </a:lnSpc>
              <a:defRPr/>
            </a:pPr>
            <a:r>
              <a:rPr lang="fr-FR" i="1" dirty="0">
                <a:ea typeface="+mj-ea"/>
                <a:cs typeface="+mj-cs"/>
              </a:rPr>
              <a:t>Quasiment pas de particules, moins de GES, moins de pollution locale, </a:t>
            </a:r>
            <a:r>
              <a:rPr lang="fr-FR" i="1" dirty="0" err="1">
                <a:ea typeface="+mj-ea"/>
                <a:cs typeface="+mj-cs"/>
              </a:rPr>
              <a:t>décarboné</a:t>
            </a:r>
            <a:endParaRPr lang="fr-FR" i="1" dirty="0">
              <a:ea typeface="+mj-ea"/>
              <a:cs typeface="+mj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D31814-7B7A-4AC0-BB6A-F112DADB2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133600"/>
            <a:ext cx="87852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fr-FR" altLang="fr-FR" sz="2000" b="0" dirty="0">
                <a:latin typeface="+mn-lt"/>
              </a:rPr>
              <a:t>Biométhane carburant : un bilan social positif</a:t>
            </a:r>
          </a:p>
          <a:p>
            <a:pPr eaLnBrk="1" hangingPunct="1">
              <a:lnSpc>
                <a:spcPts val="4000"/>
              </a:lnSpc>
            </a:pPr>
            <a:r>
              <a:rPr lang="fr-FR" altLang="fr-FR" b="0" i="1" dirty="0">
                <a:latin typeface="+mn-lt"/>
              </a:rPr>
              <a:t>Permet la création d’emplois locaux et non délocalisables au niveau de la production du biogaz, reproductible sur tout le territoire</a:t>
            </a:r>
          </a:p>
          <a:p>
            <a:pPr eaLnBrk="1" hangingPunct="1"/>
            <a:endParaRPr lang="fr-FR" altLang="fr-FR" dirty="0">
              <a:latin typeface="+mn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DCC866A-76A8-4E30-90A0-2AAD8E149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933825"/>
            <a:ext cx="7459093" cy="136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fr-FR" altLang="fr-FR" sz="2000" b="0" dirty="0">
                <a:latin typeface="+mn-lt"/>
              </a:rPr>
              <a:t>Biométhane carburant : un bilan économique positif</a:t>
            </a:r>
          </a:p>
          <a:p>
            <a:pPr eaLnBrk="1" hangingPunct="1">
              <a:lnSpc>
                <a:spcPts val="4000"/>
              </a:lnSpc>
            </a:pPr>
            <a:r>
              <a:rPr lang="fr-FR" altLang="fr-FR" b="0" i="1" dirty="0">
                <a:latin typeface="+mn-lt"/>
              </a:rPr>
              <a:t>Consommation réduite (-15%) et coût du carburant réduit (hors crise actuelle)</a:t>
            </a:r>
          </a:p>
          <a:p>
            <a:pPr eaLnBrk="1" hangingPunct="1"/>
            <a:endParaRPr lang="fr-FR" altLang="fr-FR" dirty="0">
              <a:latin typeface="+mn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BC13BEF-4C38-476E-8F2D-EFF111A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405" y="5934795"/>
            <a:ext cx="59634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dirty="0">
                <a:latin typeface="+mn-lt"/>
              </a:rPr>
              <a:t>Biométhane carburant : un carburant disponible</a:t>
            </a:r>
          </a:p>
        </p:txBody>
      </p:sp>
    </p:spTree>
    <p:extLst>
      <p:ext uri="{BB962C8B-B14F-4D97-AF65-F5344CB8AC3E}">
        <p14:creationId xmlns:p14="http://schemas.microsoft.com/office/powerpoint/2010/main" val="1384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28</a:t>
            </a:fld>
            <a:endParaRPr lang="fr-FR" altLang="fr-FR" sz="1000" b="0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28E7F7-8641-4105-BADE-EF89130047A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La stratégie de valorisation des déchets verts sur le territoire</a:t>
            </a:r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F89EA7F-6E3F-445D-8717-F7322CAC2486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D457500-B903-4199-9486-B8ACD95895D2}" type="slidenum">
              <a:rPr lang="fr-FR" altLang="fr-FR" sz="1000" b="0" smtClean="0"/>
              <a:pPr/>
              <a:t>28</a:t>
            </a:fld>
            <a:endParaRPr lang="fr-FR" altLang="fr-FR" sz="1000" b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E429CC6-B5CC-4A56-8727-2076D678433D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31C97CD-3862-460C-9E42-6E3502846CE0}" type="slidenum">
              <a:rPr lang="fr-FR" altLang="fr-FR" sz="1000" b="0" smtClean="0"/>
              <a:pPr/>
              <a:t>28</a:t>
            </a:fld>
            <a:endParaRPr lang="fr-FR" altLang="fr-FR" sz="1000" b="0"/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49594599-F5FD-4B0F-8ACD-9E32B9F467EC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ED3304C-70E0-4E75-991C-0026C9E9C728}" type="slidenum">
              <a:rPr lang="fr-FR" altLang="fr-FR" sz="1000" b="0" smtClean="0">
                <a:ea typeface="MS PGothic" panose="020B0600070205080204" pitchFamily="34" charset="-128"/>
              </a:rPr>
              <a:pPr/>
              <a:t>28</a:t>
            </a:fld>
            <a:endParaRPr lang="fr-FR" altLang="fr-FR" sz="1000" b="0">
              <a:ea typeface="MS PGothic" panose="020B0600070205080204" pitchFamily="34" charset="-128"/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50969DB1-0F3F-4137-B239-E1C62239029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89200" y="2087563"/>
            <a:ext cx="3302000" cy="63976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1200" b="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Déchets verts issus des déchèteries du territoire du Sydeme et de ses plate-forme de réception et de broyage des déchets verts</a:t>
            </a:r>
            <a:endParaRPr lang="fr-FR" altLang="fr-FR" sz="1200" b="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15FF5F2E-55F0-43AE-97D4-84DC43FBB13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75463" y="2678113"/>
            <a:ext cx="2397125" cy="304800"/>
          </a:xfrm>
          <a:prstGeom prst="rect">
            <a:avLst/>
          </a:prstGeom>
          <a:noFill/>
          <a:ln>
            <a:noFill/>
          </a:ln>
        </p:spPr>
        <p:txBody>
          <a:bodyPr lIns="36576" tIns="576" rIns="36576" bIns="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200" dirty="0" err="1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Méthavalor</a:t>
            </a:r>
            <a:endParaRPr lang="fr-FR" altLang="fr-FR" sz="1200" dirty="0">
              <a:solidFill>
                <a:srgbClr val="000000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A7A6D084-D99C-44A3-B53F-D6F5CEA660B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6275" y="6165850"/>
            <a:ext cx="2117725" cy="427038"/>
          </a:xfrm>
          <a:prstGeom prst="rect">
            <a:avLst/>
          </a:prstGeom>
          <a:noFill/>
          <a:ln>
            <a:noFill/>
          </a:ln>
        </p:spPr>
        <p:txBody>
          <a:bodyPr lIns="36576" tIns="576" rIns="36576" bIns="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Unité de méthanisation</a:t>
            </a:r>
          </a:p>
          <a:p>
            <a:pPr algn="ctr" eaLnBrk="1" hangingPunct="1"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des déchets verts</a:t>
            </a:r>
          </a:p>
        </p:txBody>
      </p:sp>
      <p:sp>
        <p:nvSpPr>
          <p:cNvPr id="23" name="Line 22">
            <a:extLst>
              <a:ext uri="{FF2B5EF4-FFF2-40B4-BE49-F238E27FC236}">
                <a16:creationId xmlns:a16="http://schemas.microsoft.com/office/drawing/2014/main" id="{C5C8CE84-D3D3-4DC4-9ECE-3DA41D0F88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8538" y="1989138"/>
            <a:ext cx="0" cy="35274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8AE7E4D4-4E83-4FFD-A42C-967F1EED9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1989138"/>
            <a:ext cx="48958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id="{6DAC48F3-2B17-4C1C-92FC-68C586B64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5516563"/>
            <a:ext cx="489426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ZoneTexte 33">
            <a:extLst>
              <a:ext uri="{FF2B5EF4-FFF2-40B4-BE49-F238E27FC236}">
                <a16:creationId xmlns:a16="http://schemas.microsoft.com/office/drawing/2014/main" id="{13DB741F-31FB-43B0-9B4E-C86C9AAEF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198688"/>
            <a:ext cx="741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>
                <a:ea typeface="MS PGothic" panose="020B0600070205080204" pitchFamily="34" charset="-128"/>
              </a:rPr>
              <a:t>9 000 t</a:t>
            </a:r>
          </a:p>
        </p:txBody>
      </p:sp>
      <p:sp>
        <p:nvSpPr>
          <p:cNvPr id="27" name="ZoneTexte 34">
            <a:extLst>
              <a:ext uri="{FF2B5EF4-FFF2-40B4-BE49-F238E27FC236}">
                <a16:creationId xmlns:a16="http://schemas.microsoft.com/office/drawing/2014/main" id="{D62CF7D8-2F27-4D90-8AD5-DDFACB29A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4776788"/>
            <a:ext cx="839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>
                <a:ea typeface="MS PGothic" panose="020B0600070205080204" pitchFamily="34" charset="-128"/>
              </a:rPr>
              <a:t>16 000 t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8FCEC82-8582-49CF-A36D-8DEDDE7F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988" y="1404938"/>
            <a:ext cx="1779587" cy="118586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29" name="ZoneTexte 40">
            <a:extLst>
              <a:ext uri="{FF2B5EF4-FFF2-40B4-BE49-F238E27FC236}">
                <a16:creationId xmlns:a16="http://schemas.microsoft.com/office/drawing/2014/main" id="{F61870A6-D2E9-4003-B772-A6A9A5EFD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184400"/>
            <a:ext cx="1933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200" dirty="0"/>
              <a:t>25 000 t de déchets verts collectés sur le territoire </a:t>
            </a: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987B9774-1329-4217-A595-694AB56620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89200" y="4572000"/>
            <a:ext cx="3302000" cy="2825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1200" b="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Déchets verts issus des déchèteries du territoire du Sydeme et de ses plate-forme de réception et de broyage des déchets verts</a:t>
            </a:r>
            <a:endParaRPr lang="fr-FR" altLang="fr-FR" sz="1200" b="0" dirty="0"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F7F6E25-599F-42B0-A0B5-A55A0325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88" y="4930775"/>
            <a:ext cx="1760537" cy="1171575"/>
          </a:xfrm>
          <a:prstGeom prst="rect">
            <a:avLst/>
          </a:prstGeom>
          <a:solidFill>
            <a:srgbClr val="CCCC00"/>
          </a:solidFill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32" name="Line 23">
            <a:extLst>
              <a:ext uri="{FF2B5EF4-FFF2-40B4-BE49-F238E27FC236}">
                <a16:creationId xmlns:a16="http://schemas.microsoft.com/office/drawing/2014/main" id="{B5D9BBFB-1622-4BE9-A4E4-42A5158A0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3789363"/>
            <a:ext cx="43338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738A5159-6DA0-4251-8EBE-5BC0E9FCDBE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89200" y="5229225"/>
            <a:ext cx="3302000" cy="2825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36576" tIns="36576" rIns="36576" bIns="36576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200" b="0" dirty="0">
                <a:solidFill>
                  <a:srgbClr val="000000"/>
                </a:solidFill>
                <a:ea typeface="MS PGothic" panose="020B0600070205080204" pitchFamily="34" charset="-128"/>
              </a:rPr>
              <a:t>+ </a:t>
            </a:r>
            <a:r>
              <a:rPr lang="fr-FR" altLang="fr-FR" sz="1200" b="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Déchets verts sarrois issus des déchèteries</a:t>
            </a:r>
          </a:p>
        </p:txBody>
      </p:sp>
      <p:pic>
        <p:nvPicPr>
          <p:cNvPr id="34" name="Image 48">
            <a:extLst>
              <a:ext uri="{FF2B5EF4-FFF2-40B4-BE49-F238E27FC236}">
                <a16:creationId xmlns:a16="http://schemas.microsoft.com/office/drawing/2014/main" id="{9480E5B5-4939-45CA-858B-9AD85E2FA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402013"/>
            <a:ext cx="1828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49">
            <a:extLst>
              <a:ext uri="{FF2B5EF4-FFF2-40B4-BE49-F238E27FC236}">
                <a16:creationId xmlns:a16="http://schemas.microsoft.com/office/drawing/2014/main" id="{0046D7DD-675E-4168-8395-96DEE6760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590800"/>
            <a:ext cx="1290637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50">
            <a:extLst>
              <a:ext uri="{FF2B5EF4-FFF2-40B4-BE49-F238E27FC236}">
                <a16:creationId xmlns:a16="http://schemas.microsoft.com/office/drawing/2014/main" id="{38A882B6-D1F3-4D90-A0A7-DB0E9467A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959100"/>
            <a:ext cx="12239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1">
            <a:extLst>
              <a:ext uri="{FF2B5EF4-FFF2-40B4-BE49-F238E27FC236}">
                <a16:creationId xmlns:a16="http://schemas.microsoft.com/office/drawing/2014/main" id="{337A439D-9091-4580-A642-323A64579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932238"/>
            <a:ext cx="12922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Texte 34">
            <a:extLst>
              <a:ext uri="{FF2B5EF4-FFF2-40B4-BE49-F238E27FC236}">
                <a16:creationId xmlns:a16="http://schemas.microsoft.com/office/drawing/2014/main" id="{8A47C537-55FB-42FF-B6D3-8CDC25058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203825"/>
            <a:ext cx="741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>
                <a:ea typeface="MS PGothic" panose="020B0600070205080204" pitchFamily="34" charset="-128"/>
              </a:rPr>
              <a:t>5 000 t</a:t>
            </a:r>
          </a:p>
        </p:txBody>
      </p:sp>
      <p:sp>
        <p:nvSpPr>
          <p:cNvPr id="39" name="ZoneTexte 1">
            <a:extLst>
              <a:ext uri="{FF2B5EF4-FFF2-40B4-BE49-F238E27FC236}">
                <a16:creationId xmlns:a16="http://schemas.microsoft.com/office/drawing/2014/main" id="{B3FEDB0A-8D2B-4642-B115-92DDC5336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981075"/>
            <a:ext cx="2747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/>
              <a:t>Biodéchets ménagers</a:t>
            </a:r>
          </a:p>
          <a:p>
            <a:r>
              <a:rPr lang="fr-FR" altLang="fr-FR"/>
              <a:t>Biodéchets non ménagers</a:t>
            </a:r>
          </a:p>
          <a:p>
            <a:r>
              <a:rPr lang="fr-FR" altLang="fr-FR"/>
              <a:t>Biodéchets de GMS</a:t>
            </a:r>
          </a:p>
        </p:txBody>
      </p:sp>
      <p:sp>
        <p:nvSpPr>
          <p:cNvPr id="40" name="ZoneTexte 2">
            <a:extLst>
              <a:ext uri="{FF2B5EF4-FFF2-40B4-BE49-F238E27FC236}">
                <a16:creationId xmlns:a16="http://schemas.microsoft.com/office/drawing/2014/main" id="{B363D36F-0E67-4DE3-AD82-15CC3389B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5737225"/>
            <a:ext cx="3949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/>
              <a:t>Déchets agricoles et agro-alimentaires</a:t>
            </a:r>
          </a:p>
        </p:txBody>
      </p:sp>
    </p:spTree>
    <p:extLst>
      <p:ext uri="{BB962C8B-B14F-4D97-AF65-F5344CB8AC3E}">
        <p14:creationId xmlns:p14="http://schemas.microsoft.com/office/powerpoint/2010/main" val="1169638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29</a:t>
            </a:fld>
            <a:endParaRPr lang="fr-FR" altLang="fr-FR" sz="1000" b="0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28E7F7-8641-4105-BADE-EF89130047A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Présentation de l’unité de méthanisation des déchets verts</a:t>
            </a:r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F89EA7F-6E3F-445D-8717-F7322CAC2486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D457500-B903-4199-9486-B8ACD95895D2}" type="slidenum">
              <a:rPr lang="fr-FR" altLang="fr-FR" sz="1000" b="0" smtClean="0"/>
              <a:pPr/>
              <a:t>29</a:t>
            </a:fld>
            <a:endParaRPr lang="fr-FR" altLang="fr-FR" sz="1000" b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E429CC6-B5CC-4A56-8727-2076D678433D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31C97CD-3862-460C-9E42-6E3502846CE0}" type="slidenum">
              <a:rPr lang="fr-FR" altLang="fr-FR" sz="1000" b="0" smtClean="0"/>
              <a:pPr/>
              <a:t>29</a:t>
            </a:fld>
            <a:endParaRPr lang="fr-FR" altLang="fr-FR" sz="1000" b="0" dirty="0"/>
          </a:p>
        </p:txBody>
      </p:sp>
      <p:pic>
        <p:nvPicPr>
          <p:cNvPr id="12" name="Image 2">
            <a:extLst>
              <a:ext uri="{FF2B5EF4-FFF2-40B4-BE49-F238E27FC236}">
                <a16:creationId xmlns:a16="http://schemas.microsoft.com/office/drawing/2014/main" id="{17A7B26D-8B97-4345-B97F-CBBC49A50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157" y="989165"/>
            <a:ext cx="6307426" cy="415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3">
            <a:extLst>
              <a:ext uri="{FF2B5EF4-FFF2-40B4-BE49-F238E27FC236}">
                <a16:creationId xmlns:a16="http://schemas.microsoft.com/office/drawing/2014/main" id="{C2F74376-D502-43EB-AA63-C1F7E5284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660591"/>
            <a:ext cx="10350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4">
            <a:extLst>
              <a:ext uri="{FF2B5EF4-FFF2-40B4-BE49-F238E27FC236}">
                <a16:creationId xmlns:a16="http://schemas.microsoft.com/office/drawing/2014/main" id="{3FE9FE76-2574-4CE3-97FB-0100402EC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7" y="2353353"/>
            <a:ext cx="1295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5">
            <a:extLst>
              <a:ext uri="{FF2B5EF4-FFF2-40B4-BE49-F238E27FC236}">
                <a16:creationId xmlns:a16="http://schemas.microsoft.com/office/drawing/2014/main" id="{1CB3D690-CD30-448E-A593-22A6EA1A7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5362575"/>
            <a:ext cx="27241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6">
            <a:extLst>
              <a:ext uri="{FF2B5EF4-FFF2-40B4-BE49-F238E27FC236}">
                <a16:creationId xmlns:a16="http://schemas.microsoft.com/office/drawing/2014/main" id="{2F953E43-047F-4D75-B544-0078BC851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55" y="5556250"/>
            <a:ext cx="269716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à coins arrondis 8">
            <a:extLst>
              <a:ext uri="{FF2B5EF4-FFF2-40B4-BE49-F238E27FC236}">
                <a16:creationId xmlns:a16="http://schemas.microsoft.com/office/drawing/2014/main" id="{463AF36D-7EFC-40A4-83F0-EC9E4BA86A35}"/>
              </a:ext>
            </a:extLst>
          </p:cNvPr>
          <p:cNvSpPr/>
          <p:nvPr/>
        </p:nvSpPr>
        <p:spPr bwMode="auto">
          <a:xfrm>
            <a:off x="530225" y="6457950"/>
            <a:ext cx="3167062" cy="23336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fr-FR"/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C3487496-4B96-41A3-A827-EAC209C41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89" y="6490273"/>
            <a:ext cx="38179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baseline="30000" dirty="0">
                <a:solidFill>
                  <a:srgbClr val="FFFF00"/>
                </a:solidFill>
              </a:rPr>
              <a:t>L’Union européenne investit dans votre avenir !</a:t>
            </a:r>
          </a:p>
        </p:txBody>
      </p:sp>
      <p:sp>
        <p:nvSpPr>
          <p:cNvPr id="26" name="ZoneTexte 9">
            <a:extLst>
              <a:ext uri="{FF2B5EF4-FFF2-40B4-BE49-F238E27FC236}">
                <a16:creationId xmlns:a16="http://schemas.microsoft.com/office/drawing/2014/main" id="{69372A55-C140-47E8-9091-9B7B3CB49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89" y="6281953"/>
            <a:ext cx="30368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b="0" baseline="30000" dirty="0"/>
              <a:t>Fonds européen de développement régional</a:t>
            </a:r>
          </a:p>
          <a:p>
            <a:endParaRPr lang="fr-FR" altLang="fr-FR" dirty="0"/>
          </a:p>
        </p:txBody>
      </p:sp>
      <p:pic>
        <p:nvPicPr>
          <p:cNvPr id="27" name="Picture 2" descr="Logo Sydeme couleur">
            <a:extLst>
              <a:ext uri="{FF2B5EF4-FFF2-40B4-BE49-F238E27FC236}">
                <a16:creationId xmlns:a16="http://schemas.microsoft.com/office/drawing/2014/main" id="{6C035B30-E387-4F6D-9AED-2EA534AD46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0" y="1102403"/>
            <a:ext cx="18526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1">
            <a:extLst>
              <a:ext uri="{FF2B5EF4-FFF2-40B4-BE49-F238E27FC236}">
                <a16:creationId xmlns:a16="http://schemas.microsoft.com/office/drawing/2014/main" id="{844FDA07-CF25-470C-89D0-AB1A41A72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89" y="5325056"/>
            <a:ext cx="2297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/>
              <a:t>Avec le concours de :</a:t>
            </a:r>
          </a:p>
        </p:txBody>
      </p:sp>
    </p:spTree>
    <p:extLst>
      <p:ext uri="{BB962C8B-B14F-4D97-AF65-F5344CB8AC3E}">
        <p14:creationId xmlns:p14="http://schemas.microsoft.com/office/powerpoint/2010/main" val="421883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7">
            <a:extLst>
              <a:ext uri="{FF2B5EF4-FFF2-40B4-BE49-F238E27FC236}">
                <a16:creationId xmlns:a16="http://schemas.microsoft.com/office/drawing/2014/main" id="{4FDAE7FC-625C-4658-9460-06C2C2A4997F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FC5646E-422B-45A5-8572-0AA4767AC106}" type="slidenum">
              <a:rPr lang="fr-FR" altLang="fr-FR" sz="1000" b="0" smtClean="0"/>
              <a:pPr/>
              <a:t>3</a:t>
            </a:fld>
            <a:endParaRPr lang="fr-FR" altLang="fr-FR" sz="1000" b="0"/>
          </a:p>
        </p:txBody>
      </p:sp>
      <p:pic>
        <p:nvPicPr>
          <p:cNvPr id="31" name="Espace réservé du contenu 4">
            <a:extLst>
              <a:ext uri="{FF2B5EF4-FFF2-40B4-BE49-F238E27FC236}">
                <a16:creationId xmlns:a16="http://schemas.microsoft.com/office/drawing/2014/main" id="{5A454CE1-81BC-4407-AA0F-027F420A1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505450"/>
            <a:ext cx="1751013" cy="1360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4" descr="IMG_8784.JPG">
            <a:extLst>
              <a:ext uri="{FF2B5EF4-FFF2-40B4-BE49-F238E27FC236}">
                <a16:creationId xmlns:a16="http://schemas.microsoft.com/office/drawing/2014/main" id="{A694655E-E853-4FE8-8703-B82B7FBD5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9" y="5642801"/>
            <a:ext cx="1763712" cy="117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1" descr="centre de tri de Sarreguemines">
            <a:extLst>
              <a:ext uri="{FF2B5EF4-FFF2-40B4-BE49-F238E27FC236}">
                <a16:creationId xmlns:a16="http://schemas.microsoft.com/office/drawing/2014/main" id="{E4410BC2-9230-4BD3-BD49-CD3BF9DE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9" y="2611437"/>
            <a:ext cx="1763712" cy="1362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Espace réservé du contenu 6">
            <a:extLst>
              <a:ext uri="{FF2B5EF4-FFF2-40B4-BE49-F238E27FC236}">
                <a16:creationId xmlns:a16="http://schemas.microsoft.com/office/drawing/2014/main" id="{84D2DB3F-3F65-498F-A443-4CDD78851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562046"/>
            <a:ext cx="1773238" cy="1050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Espace réservé du contenu 8">
            <a:extLst>
              <a:ext uri="{FF2B5EF4-FFF2-40B4-BE49-F238E27FC236}">
                <a16:creationId xmlns:a16="http://schemas.microsoft.com/office/drawing/2014/main" id="{BFF6C258-C95A-47F5-B3C3-E38D5DB5D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1107104"/>
            <a:ext cx="1795463" cy="1139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P1000520">
            <a:extLst>
              <a:ext uri="{FF2B5EF4-FFF2-40B4-BE49-F238E27FC236}">
                <a16:creationId xmlns:a16="http://schemas.microsoft.com/office/drawing/2014/main" id="{C1DE5CE2-E02E-4762-A2F8-AD58BAF9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1" y="4135793"/>
            <a:ext cx="1763712" cy="132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space réservé du numéro de diapositive 16">
            <a:extLst>
              <a:ext uri="{FF2B5EF4-FFF2-40B4-BE49-F238E27FC236}">
                <a16:creationId xmlns:a16="http://schemas.microsoft.com/office/drawing/2014/main" id="{3A674735-A63C-40BC-80E2-8156D72A5B91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EC461E8-CD16-4CEE-A0EF-700E5D5E8706}" type="slidenum">
              <a:rPr lang="fr-FR" altLang="fr-FR" sz="1000" b="0" smtClean="0">
                <a:ea typeface="MS PGothic" panose="020B0600070205080204" pitchFamily="34" charset="-128"/>
              </a:rPr>
              <a:pPr/>
              <a:t>3</a:t>
            </a:fld>
            <a:endParaRPr lang="fr-FR" altLang="fr-FR" sz="1000" b="0">
              <a:ea typeface="MS PGothic" panose="020B0600070205080204" pitchFamily="34" charset="-128"/>
            </a:endParaRPr>
          </a:p>
        </p:txBody>
      </p:sp>
      <p:sp>
        <p:nvSpPr>
          <p:cNvPr id="40" name="Ellipse 17">
            <a:extLst>
              <a:ext uri="{FF2B5EF4-FFF2-40B4-BE49-F238E27FC236}">
                <a16:creationId xmlns:a16="http://schemas.microsoft.com/office/drawing/2014/main" id="{B296F06E-FED0-428B-8575-E851E32ED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159" y="1309331"/>
            <a:ext cx="3240088" cy="19431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i="1">
                <a:solidFill>
                  <a:srgbClr val="92D050"/>
                </a:solidFill>
              </a:rPr>
              <a:t>UNE MISSION</a:t>
            </a:r>
          </a:p>
          <a:p>
            <a:pPr algn="ctr" eaLnBrk="1" hangingPunct="1"/>
            <a:r>
              <a:rPr lang="fr-FR" altLang="fr-FR" sz="1800" i="1">
                <a:solidFill>
                  <a:srgbClr val="006600"/>
                </a:solidFill>
              </a:rPr>
              <a:t>Prise en charge de 200 000 tonnes de déchets par an</a:t>
            </a:r>
          </a:p>
        </p:txBody>
      </p:sp>
      <p:sp>
        <p:nvSpPr>
          <p:cNvPr id="41" name="Ellipse 19">
            <a:extLst>
              <a:ext uri="{FF2B5EF4-FFF2-40B4-BE49-F238E27FC236}">
                <a16:creationId xmlns:a16="http://schemas.microsoft.com/office/drawing/2014/main" id="{440CCF3F-D817-46A5-8318-9A1B26BFC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4" y="4277083"/>
            <a:ext cx="3887788" cy="21590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i="1" dirty="0">
                <a:solidFill>
                  <a:srgbClr val="92D050"/>
                </a:solidFill>
              </a:rPr>
              <a:t>UNE DIMENSION SOCIALE</a:t>
            </a:r>
          </a:p>
          <a:p>
            <a:pPr algn="ctr" eaLnBrk="1" hangingPunct="1"/>
            <a:endParaRPr lang="fr-FR" altLang="fr-FR" sz="1000" i="1" dirty="0">
              <a:solidFill>
                <a:srgbClr val="006600"/>
              </a:solidFill>
            </a:endParaRPr>
          </a:p>
          <a:p>
            <a:pPr algn="ctr" eaLnBrk="1" hangingPunct="1"/>
            <a:r>
              <a:rPr lang="fr-FR" altLang="fr-FR" dirty="0">
                <a:solidFill>
                  <a:srgbClr val="006600"/>
                </a:solidFill>
              </a:rPr>
              <a:t>Implantation de l’usine de confection de sacs multiflux en ZFU</a:t>
            </a:r>
            <a:endParaRPr lang="fr-FR" altLang="fr-FR" i="1" dirty="0">
              <a:solidFill>
                <a:srgbClr val="006600"/>
              </a:solidFill>
            </a:endParaRPr>
          </a:p>
        </p:txBody>
      </p:sp>
      <p:pic>
        <p:nvPicPr>
          <p:cNvPr id="43" name="Image 1">
            <a:extLst>
              <a:ext uri="{FF2B5EF4-FFF2-40B4-BE49-F238E27FC236}">
                <a16:creationId xmlns:a16="http://schemas.microsoft.com/office/drawing/2014/main" id="{9C87EB8F-5091-468F-8234-FDA97531E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0708"/>
            <a:ext cx="1773238" cy="128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lipse 21">
            <a:extLst>
              <a:ext uri="{FF2B5EF4-FFF2-40B4-BE49-F238E27FC236}">
                <a16:creationId xmlns:a16="http://schemas.microsoft.com/office/drawing/2014/main" id="{F417E3FD-3719-41D9-A41B-A10285BF5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891" y="2930525"/>
            <a:ext cx="3240088" cy="2016125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i="1" dirty="0">
                <a:solidFill>
                  <a:srgbClr val="92D050"/>
                </a:solidFill>
              </a:rPr>
              <a:t>DES MOYENS </a:t>
            </a:r>
          </a:p>
          <a:p>
            <a:pPr algn="ctr" eaLnBrk="1" hangingPunct="1"/>
            <a:r>
              <a:rPr lang="fr-FR" altLang="fr-FR" sz="1800" i="1" dirty="0">
                <a:solidFill>
                  <a:srgbClr val="006600"/>
                </a:solidFill>
              </a:rPr>
              <a:t>8 sites d’exploitation</a:t>
            </a:r>
          </a:p>
          <a:p>
            <a:pPr algn="ctr" eaLnBrk="1" hangingPunct="1"/>
            <a:r>
              <a:rPr lang="fr-FR" altLang="fr-FR" sz="1800" i="1" dirty="0">
                <a:solidFill>
                  <a:srgbClr val="006600"/>
                </a:solidFill>
              </a:rPr>
              <a:t>30 ensembles routiers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BFD898F6-C47F-44F0-A15F-652C540F7F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593" t="3158"/>
          <a:stretch/>
        </p:blipFill>
        <p:spPr>
          <a:xfrm>
            <a:off x="7532688" y="1137881"/>
            <a:ext cx="1781175" cy="13112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7" name="Ellipse 18">
            <a:extLst>
              <a:ext uri="{FF2B5EF4-FFF2-40B4-BE49-F238E27FC236}">
                <a16:creationId xmlns:a16="http://schemas.microsoft.com/office/drawing/2014/main" id="{966DF703-258D-4F06-B472-F7989B64C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928" y="2063198"/>
            <a:ext cx="3240088" cy="2016125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i="1" dirty="0">
                <a:solidFill>
                  <a:srgbClr val="92D050"/>
                </a:solidFill>
              </a:rPr>
              <a:t>DES EMPLOIS</a:t>
            </a:r>
          </a:p>
          <a:p>
            <a:pPr algn="ctr" eaLnBrk="1" hangingPunct="1"/>
            <a:r>
              <a:rPr lang="fr-FR" altLang="fr-FR" sz="1800" i="1" dirty="0">
                <a:solidFill>
                  <a:srgbClr val="006600"/>
                </a:solidFill>
              </a:rPr>
              <a:t>Le Sydeme </a:t>
            </a:r>
          </a:p>
          <a:p>
            <a:pPr algn="ctr" eaLnBrk="1" hangingPunct="1"/>
            <a:r>
              <a:rPr lang="fr-FR" altLang="fr-FR" sz="1800" i="1" dirty="0">
                <a:solidFill>
                  <a:srgbClr val="006600"/>
                </a:solidFill>
              </a:rPr>
              <a:t>152 emplois locaux</a:t>
            </a: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7B488382-911E-4CB7-B3C8-CED909FB4920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69714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Chiffres clés</a:t>
            </a:r>
          </a:p>
        </p:txBody>
      </p:sp>
    </p:spTree>
    <p:extLst>
      <p:ext uri="{BB962C8B-B14F-4D97-AF65-F5344CB8AC3E}">
        <p14:creationId xmlns:p14="http://schemas.microsoft.com/office/powerpoint/2010/main" val="122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4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30</a:t>
            </a:fld>
            <a:endParaRPr lang="fr-FR" altLang="fr-FR" sz="1000" b="0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28E7F7-8641-4105-BADE-EF89130047AD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dirty="0">
                <a:latin typeface="+mn-lt"/>
              </a:rPr>
              <a:t>Données de fonctionnement de l’unité</a:t>
            </a:r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F89EA7F-6E3F-445D-8717-F7322CAC2486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D457500-B903-4199-9486-B8ACD95895D2}" type="slidenum">
              <a:rPr lang="fr-FR" altLang="fr-FR" sz="1000" b="0" smtClean="0"/>
              <a:pPr/>
              <a:t>30</a:t>
            </a:fld>
            <a:endParaRPr lang="fr-FR" altLang="fr-FR" sz="1000" b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E429CC6-B5CC-4A56-8727-2076D678433D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31C97CD-3862-460C-9E42-6E3502846CE0}" type="slidenum">
              <a:rPr lang="fr-FR" altLang="fr-FR" sz="1000" b="0" smtClean="0"/>
              <a:pPr/>
              <a:t>30</a:t>
            </a:fld>
            <a:endParaRPr lang="fr-FR" altLang="fr-FR" sz="1000" b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38C4E6-1CA8-1BE6-8F2A-B4BD98597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6" y="708889"/>
            <a:ext cx="7509447" cy="488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83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31</a:t>
            </a:fld>
            <a:endParaRPr lang="fr-FR" altLang="fr-FR" sz="1000" b="0"/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F89EA7F-6E3F-445D-8717-F7322CAC2486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D457500-B903-4199-9486-B8ACD95895D2}" type="slidenum">
              <a:rPr lang="fr-FR" altLang="fr-FR" sz="1000" b="0" smtClean="0"/>
              <a:pPr/>
              <a:t>31</a:t>
            </a:fld>
            <a:endParaRPr lang="fr-FR" altLang="fr-FR" sz="1000" b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E429CC6-B5CC-4A56-8727-2076D678433D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31C97CD-3862-460C-9E42-6E3502846CE0}" type="slidenum">
              <a:rPr lang="fr-FR" altLang="fr-FR" sz="1000" b="0" smtClean="0"/>
              <a:pPr/>
              <a:t>31</a:t>
            </a:fld>
            <a:endParaRPr lang="fr-FR" altLang="fr-FR" sz="1000" b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EFB69A-5136-2DEA-C771-62963AC83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/>
          <a:stretch/>
        </p:blipFill>
        <p:spPr>
          <a:xfrm>
            <a:off x="683287" y="1091761"/>
            <a:ext cx="8129116" cy="467447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7D9860F-4661-3626-4742-77F7C0A1D589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dirty="0">
                <a:latin typeface="+mn-lt"/>
              </a:rPr>
              <a:t>Données de fonctionnement de l’unité</a:t>
            </a:r>
          </a:p>
        </p:txBody>
      </p:sp>
    </p:spTree>
    <p:extLst>
      <p:ext uri="{BB962C8B-B14F-4D97-AF65-F5344CB8AC3E}">
        <p14:creationId xmlns:p14="http://schemas.microsoft.com/office/powerpoint/2010/main" val="4136354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9">
            <a:extLst>
              <a:ext uri="{FF2B5EF4-FFF2-40B4-BE49-F238E27FC236}">
                <a16:creationId xmlns:a16="http://schemas.microsoft.com/office/drawing/2014/main" id="{4CB4A575-C60A-45BC-888F-2FE78EBE488B}"/>
              </a:ext>
            </a:extLst>
          </p:cNvPr>
          <p:cNvGrpSpPr>
            <a:grpSpLocks/>
          </p:cNvGrpSpPr>
          <p:nvPr/>
        </p:nvGrpSpPr>
        <p:grpSpPr bwMode="auto">
          <a:xfrm>
            <a:off x="3167063" y="963613"/>
            <a:ext cx="2378075" cy="1209675"/>
            <a:chOff x="107504" y="2780925"/>
            <a:chExt cx="2735263" cy="1584328"/>
          </a:xfrm>
        </p:grpSpPr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53E501CE-53E1-4826-916D-D3ADDCA68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04" y="2780928"/>
              <a:ext cx="2735263" cy="1584325"/>
            </a:xfrm>
            <a:prstGeom prst="rect">
              <a:avLst/>
            </a:prstGeom>
            <a:noFill/>
            <a:ln w="57150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200" i="1"/>
            </a:p>
          </p:txBody>
        </p:sp>
        <p:sp>
          <p:nvSpPr>
            <p:cNvPr id="22" name="Text Box 308">
              <a:extLst>
                <a:ext uri="{FF2B5EF4-FFF2-40B4-BE49-F238E27FC236}">
                  <a16:creationId xmlns:a16="http://schemas.microsoft.com/office/drawing/2014/main" id="{42CD9A0A-B2F5-4CCB-9C8A-96BA24D0E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883918" y="3413664"/>
              <a:ext cx="1584326" cy="318847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200" b="0">
                  <a:solidFill>
                    <a:schemeClr val="bg1"/>
                  </a:solidFill>
                </a:rPr>
                <a:t>Méthanisation</a:t>
              </a:r>
            </a:p>
          </p:txBody>
        </p:sp>
      </p:grpSp>
      <p:sp>
        <p:nvSpPr>
          <p:cNvPr id="29" name="Rectangle 13">
            <a:extLst>
              <a:ext uri="{FF2B5EF4-FFF2-40B4-BE49-F238E27FC236}">
                <a16:creationId xmlns:a16="http://schemas.microsoft.com/office/drawing/2014/main" id="{F10FAAFA-C485-4ADE-A5F5-65468BE77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2871788"/>
            <a:ext cx="2371725" cy="1223962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30" name="Text Box 308">
            <a:extLst>
              <a:ext uri="{FF2B5EF4-FFF2-40B4-BE49-F238E27FC236}">
                <a16:creationId xmlns:a16="http://schemas.microsoft.com/office/drawing/2014/main" id="{24A61739-3052-43A4-850F-BBC3BFE3B8A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724401" y="3317875"/>
            <a:ext cx="1230312" cy="338137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Epurateur</a:t>
            </a: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251B6DBF-290D-4042-8FDE-74BFD51D5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4440238"/>
            <a:ext cx="2371725" cy="1152525"/>
          </a:xfrm>
          <a:prstGeom prst="rect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200" i="1"/>
          </a:p>
        </p:txBody>
      </p:sp>
      <p:sp>
        <p:nvSpPr>
          <p:cNvPr id="32" name="Text Box 308">
            <a:extLst>
              <a:ext uri="{FF2B5EF4-FFF2-40B4-BE49-F238E27FC236}">
                <a16:creationId xmlns:a16="http://schemas.microsoft.com/office/drawing/2014/main" id="{2A0C8D5A-40BA-4C8E-8D55-AEC0CC23E82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70425" y="4754563"/>
            <a:ext cx="1152525" cy="52387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Poste</a:t>
            </a:r>
          </a:p>
          <a:p>
            <a:pPr algn="ctr" eaLnBrk="1" hangingPunct="1"/>
            <a:r>
              <a:rPr lang="fr-FR" altLang="fr-FR" sz="1400" b="0">
                <a:solidFill>
                  <a:schemeClr val="bg1"/>
                </a:solidFill>
              </a:rPr>
              <a:t>d’injection </a:t>
            </a:r>
          </a:p>
        </p:txBody>
      </p:sp>
      <p:sp>
        <p:nvSpPr>
          <p:cNvPr id="33" name="Text Box 308">
            <a:extLst>
              <a:ext uri="{FF2B5EF4-FFF2-40B4-BE49-F238E27FC236}">
                <a16:creationId xmlns:a16="http://schemas.microsoft.com/office/drawing/2014/main" id="{F23EB4A0-2097-48E5-92BF-B38D1E66B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3" y="6083300"/>
            <a:ext cx="2371725" cy="58578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Injection réseau</a:t>
            </a:r>
          </a:p>
          <a:p>
            <a:pPr algn="ctr" eaLnBrk="1" hangingPunct="1"/>
            <a:r>
              <a:rPr lang="fr-FR" altLang="fr-FR" b="0">
                <a:solidFill>
                  <a:schemeClr val="bg1"/>
                </a:solidFill>
              </a:rPr>
              <a:t>GRdF</a:t>
            </a:r>
          </a:p>
        </p:txBody>
      </p:sp>
      <p:cxnSp>
        <p:nvCxnSpPr>
          <p:cNvPr id="34" name="Connecteur droit 32">
            <a:extLst>
              <a:ext uri="{FF2B5EF4-FFF2-40B4-BE49-F238E27FC236}">
                <a16:creationId xmlns:a16="http://schemas.microsoft.com/office/drawing/2014/main" id="{59975EFC-4F0F-4303-8E60-FC61651653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6100" y="2205038"/>
            <a:ext cx="7938" cy="666750"/>
          </a:xfrm>
          <a:prstGeom prst="line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necteur droit avec flèche 40">
            <a:extLst>
              <a:ext uri="{FF2B5EF4-FFF2-40B4-BE49-F238E27FC236}">
                <a16:creationId xmlns:a16="http://schemas.microsoft.com/office/drawing/2014/main" id="{C0BAF75D-4170-4E18-9668-A35F31E109E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56100" y="5592763"/>
            <a:ext cx="0" cy="473075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Connecteur droit avec flèche 40">
            <a:extLst>
              <a:ext uri="{FF2B5EF4-FFF2-40B4-BE49-F238E27FC236}">
                <a16:creationId xmlns:a16="http://schemas.microsoft.com/office/drawing/2014/main" id="{FB2A2AE6-E039-4DF1-81AB-25A190FA5754}"/>
              </a:ext>
            </a:extLst>
          </p:cNvPr>
          <p:cNvCxnSpPr>
            <a:cxnSpLocks noChangeShapeType="1"/>
            <a:endCxn id="31" idx="0"/>
          </p:cNvCxnSpPr>
          <p:nvPr/>
        </p:nvCxnSpPr>
        <p:spPr bwMode="auto">
          <a:xfrm>
            <a:off x="4337050" y="4102100"/>
            <a:ext cx="15875" cy="338138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9" name="Image 5">
            <a:extLst>
              <a:ext uri="{FF2B5EF4-FFF2-40B4-BE49-F238E27FC236}">
                <a16:creationId xmlns:a16="http://schemas.microsoft.com/office/drawing/2014/main" id="{F6CD700A-63FF-4A2D-8C56-A964F81F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57700"/>
            <a:ext cx="17891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6">
            <a:extLst>
              <a:ext uri="{FF2B5EF4-FFF2-40B4-BE49-F238E27FC236}">
                <a16:creationId xmlns:a16="http://schemas.microsoft.com/office/drawing/2014/main" id="{7D2631CA-983F-4C34-ACE8-88C7095CA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2901950"/>
            <a:ext cx="19748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8">
            <a:extLst>
              <a:ext uri="{FF2B5EF4-FFF2-40B4-BE49-F238E27FC236}">
                <a16:creationId xmlns:a16="http://schemas.microsoft.com/office/drawing/2014/main" id="{45F7513F-BD56-49E9-A5DA-071C6AD59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969963"/>
            <a:ext cx="206533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AF245025-B210-4CE3-8B8B-43CF8C850EEC}"/>
              </a:ext>
            </a:extLst>
          </p:cNvPr>
          <p:cNvSpPr/>
          <p:nvPr/>
        </p:nvSpPr>
        <p:spPr bwMode="auto">
          <a:xfrm>
            <a:off x="6084888" y="2951163"/>
            <a:ext cx="2663825" cy="10795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fr-FR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43" name="Connecteur droit 11">
            <a:extLst>
              <a:ext uri="{FF2B5EF4-FFF2-40B4-BE49-F238E27FC236}">
                <a16:creationId xmlns:a16="http://schemas.microsoft.com/office/drawing/2014/main" id="{ED053377-F745-4C17-8AFC-C30909ED8264}"/>
              </a:ext>
            </a:extLst>
          </p:cNvPr>
          <p:cNvCxnSpPr>
            <a:cxnSpLocks noChangeShapeType="1"/>
            <a:endCxn id="42" idx="2"/>
          </p:cNvCxnSpPr>
          <p:nvPr/>
        </p:nvCxnSpPr>
        <p:spPr bwMode="auto">
          <a:xfrm>
            <a:off x="5545138" y="3490913"/>
            <a:ext cx="5397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14CB8D02-40F6-4F18-AEC3-5728362DD530}"/>
              </a:ext>
            </a:extLst>
          </p:cNvPr>
          <p:cNvSpPr txBox="1"/>
          <p:nvPr/>
        </p:nvSpPr>
        <p:spPr>
          <a:xfrm>
            <a:off x="6372225" y="3049588"/>
            <a:ext cx="20891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Réalisé et opéré par</a:t>
            </a:r>
          </a:p>
        </p:txBody>
      </p:sp>
      <p:pic>
        <p:nvPicPr>
          <p:cNvPr id="45" name="Image 16">
            <a:extLst>
              <a:ext uri="{FF2B5EF4-FFF2-40B4-BE49-F238E27FC236}">
                <a16:creationId xmlns:a16="http://schemas.microsoft.com/office/drawing/2014/main" id="{15B2E2B9-E555-4620-B4D7-C4D4C427C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357563"/>
            <a:ext cx="16573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E377DA34-BBB4-479B-A22F-8E09DA6E0FB1}"/>
              </a:ext>
            </a:extLst>
          </p:cNvPr>
          <p:cNvSpPr/>
          <p:nvPr/>
        </p:nvSpPr>
        <p:spPr bwMode="auto">
          <a:xfrm>
            <a:off x="6065838" y="4437063"/>
            <a:ext cx="2657475" cy="1081087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D4EC6FE-3609-48AD-B41C-E6D2A660B06B}"/>
              </a:ext>
            </a:extLst>
          </p:cNvPr>
          <p:cNvSpPr txBox="1"/>
          <p:nvPr/>
        </p:nvSpPr>
        <p:spPr>
          <a:xfrm>
            <a:off x="6462713" y="4478338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Assuré par</a:t>
            </a:r>
          </a:p>
        </p:txBody>
      </p:sp>
      <p:cxnSp>
        <p:nvCxnSpPr>
          <p:cNvPr id="49" name="Connecteur droit 11">
            <a:extLst>
              <a:ext uri="{FF2B5EF4-FFF2-40B4-BE49-F238E27FC236}">
                <a16:creationId xmlns:a16="http://schemas.microsoft.com/office/drawing/2014/main" id="{A0B331A0-C0CF-47EE-904E-946E7C2E06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26088" y="4978400"/>
            <a:ext cx="5397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0" name="Image 1">
            <a:extLst>
              <a:ext uri="{FF2B5EF4-FFF2-40B4-BE49-F238E27FC236}">
                <a16:creationId xmlns:a16="http://schemas.microsoft.com/office/drawing/2014/main" id="{CD522885-A547-4037-B6EF-EA5664AD4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84725"/>
            <a:ext cx="1244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5DFD6D9D-14CC-4580-8E3B-C30819D422CB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L’unité de méthanisation des déchets verts : la valorisation du biogaz</a:t>
            </a:r>
          </a:p>
        </p:txBody>
      </p:sp>
    </p:spTree>
    <p:extLst>
      <p:ext uri="{BB962C8B-B14F-4D97-AF65-F5344CB8AC3E}">
        <p14:creationId xmlns:p14="http://schemas.microsoft.com/office/powerpoint/2010/main" val="12859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83B48A0F-51BF-42C4-8925-15F64F274863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EEC6939-EB81-49C0-9C7B-F7C98386DD3B}" type="slidenum">
              <a:rPr lang="fr-FR" altLang="fr-FR" sz="1000" b="0" smtClean="0"/>
              <a:pPr/>
              <a:t>33</a:t>
            </a:fld>
            <a:endParaRPr lang="fr-FR" altLang="fr-FR" sz="1000" b="0"/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F89EA7F-6E3F-445D-8717-F7322CAC2486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D457500-B903-4199-9486-B8ACD95895D2}" type="slidenum">
              <a:rPr lang="fr-FR" altLang="fr-FR" sz="1000" b="0" smtClean="0"/>
              <a:pPr/>
              <a:t>33</a:t>
            </a:fld>
            <a:endParaRPr lang="fr-FR" altLang="fr-FR" sz="1000" b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E429CC6-B5CC-4A56-8727-2076D678433D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31C97CD-3862-460C-9E42-6E3502846CE0}" type="slidenum">
              <a:rPr lang="fr-FR" altLang="fr-FR" sz="1000" b="0" smtClean="0"/>
              <a:pPr/>
              <a:t>33</a:t>
            </a:fld>
            <a:endParaRPr lang="fr-FR" altLang="fr-FR" sz="1000" b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61ED51-A54F-D6ED-E6B1-3A4C3091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1" y="1165610"/>
            <a:ext cx="8314784" cy="404247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CB18FB1-CF7D-7FA2-E63B-7DFE5EDF3CFF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dirty="0">
                <a:latin typeface="+mn-lt"/>
              </a:rPr>
              <a:t>Données de fonctionnement de l’unité</a:t>
            </a:r>
          </a:p>
        </p:txBody>
      </p:sp>
    </p:spTree>
    <p:extLst>
      <p:ext uri="{BB962C8B-B14F-4D97-AF65-F5344CB8AC3E}">
        <p14:creationId xmlns:p14="http://schemas.microsoft.com/office/powerpoint/2010/main" val="1379578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Espace réservé du numéro de diapositive 3">
            <a:extLst>
              <a:ext uri="{FF2B5EF4-FFF2-40B4-BE49-F238E27FC236}">
                <a16:creationId xmlns:a16="http://schemas.microsoft.com/office/drawing/2014/main" id="{C3903402-B8A1-4781-8AE6-42724B168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2D745E-3CA9-4A5A-ADD6-6528C560DB00}" type="slidenum">
              <a:rPr lang="fr-FR" altLang="fr-FR" sz="1000" b="0"/>
              <a:pPr/>
              <a:t>34</a:t>
            </a:fld>
            <a:endParaRPr lang="fr-FR" altLang="fr-FR" sz="1000" b="0" dirty="0"/>
          </a:p>
        </p:txBody>
      </p:sp>
      <p:sp>
        <p:nvSpPr>
          <p:cNvPr id="68613" name="ZoneTexte 6">
            <a:extLst>
              <a:ext uri="{FF2B5EF4-FFF2-40B4-BE49-F238E27FC236}">
                <a16:creationId xmlns:a16="http://schemas.microsoft.com/office/drawing/2014/main" id="{28E31102-CBB2-4C01-8441-3794489F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757237"/>
            <a:ext cx="3529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+mn-lt"/>
              </a:rPr>
              <a:t>Forbach Marienau</a:t>
            </a:r>
          </a:p>
          <a:p>
            <a:pPr eaLnBrk="1" hangingPunct="1"/>
            <a:r>
              <a:rPr lang="fr-FR" altLang="fr-FR" dirty="0">
                <a:latin typeface="+mn-lt"/>
              </a:rPr>
              <a:t>Sarreguemines </a:t>
            </a:r>
          </a:p>
          <a:p>
            <a:pPr eaLnBrk="1" hangingPunct="1"/>
            <a:r>
              <a:rPr lang="fr-FR" altLang="fr-FR" dirty="0">
                <a:latin typeface="+mn-lt"/>
              </a:rPr>
              <a:t>Creutzwald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A2A37ED-23D0-48B7-843E-7B24EB62C9BE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Les 3 centres de transfert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FDA096-D5CB-5087-C233-D2659F708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78" y="1358283"/>
            <a:ext cx="7086310" cy="5314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10">
            <a:extLst>
              <a:ext uri="{FF2B5EF4-FFF2-40B4-BE49-F238E27FC236}">
                <a16:creationId xmlns:a16="http://schemas.microsoft.com/office/drawing/2014/main" id="{294677B0-D5E9-E2C8-CD1D-A98110B7B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631" y="1419165"/>
            <a:ext cx="2089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Creutzwald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Espace réservé du numéro de diapositive 3">
            <a:extLst>
              <a:ext uri="{FF2B5EF4-FFF2-40B4-BE49-F238E27FC236}">
                <a16:creationId xmlns:a16="http://schemas.microsoft.com/office/drawing/2014/main" id="{108A620D-23CB-44A3-8FB7-1AF3002E1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F5B552-DA4F-4B7F-8CC5-EB6D78BBC9AD}" type="slidenum">
              <a:rPr lang="fr-FR" altLang="fr-FR" sz="1000" b="0"/>
              <a:pPr/>
              <a:t>35</a:t>
            </a:fld>
            <a:endParaRPr lang="fr-FR" altLang="fr-FR" sz="1000" b="0"/>
          </a:p>
        </p:txBody>
      </p:sp>
      <p:pic>
        <p:nvPicPr>
          <p:cNvPr id="70660" name="Image 4" descr="Centre de tri Sarreguemines.jpg">
            <a:extLst>
              <a:ext uri="{FF2B5EF4-FFF2-40B4-BE49-F238E27FC236}">
                <a16:creationId xmlns:a16="http://schemas.microsoft.com/office/drawing/2014/main" id="{B12650A1-B804-4F77-A5CD-0AC9D6BAF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2" y="763589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Image 7" descr="IMG_0064 fly-pixel photographie aerienne .jpg">
            <a:extLst>
              <a:ext uri="{FF2B5EF4-FFF2-40B4-BE49-F238E27FC236}">
                <a16:creationId xmlns:a16="http://schemas.microsoft.com/office/drawing/2014/main" id="{FB978EEC-A2F9-49E1-A778-6306ABB61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758179"/>
            <a:ext cx="5187950" cy="345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Image 5" descr="IMG_8292.JPG">
            <a:extLst>
              <a:ext uri="{FF2B5EF4-FFF2-40B4-BE49-F238E27FC236}">
                <a16:creationId xmlns:a16="http://schemas.microsoft.com/office/drawing/2014/main" id="{852DF290-EBD9-47A6-9633-803377997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3670301"/>
            <a:ext cx="4711700" cy="314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3" name="ZoneTexte 8">
            <a:extLst>
              <a:ext uri="{FF2B5EF4-FFF2-40B4-BE49-F238E27FC236}">
                <a16:creationId xmlns:a16="http://schemas.microsoft.com/office/drawing/2014/main" id="{953277A9-CBAC-4DFF-BA14-865D312D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2" y="3259931"/>
            <a:ext cx="2087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Sarreguemines</a:t>
            </a:r>
          </a:p>
        </p:txBody>
      </p:sp>
      <p:sp>
        <p:nvSpPr>
          <p:cNvPr id="70664" name="ZoneTexte 9">
            <a:extLst>
              <a:ext uri="{FF2B5EF4-FFF2-40B4-BE49-F238E27FC236}">
                <a16:creationId xmlns:a16="http://schemas.microsoft.com/office/drawing/2014/main" id="{8D465454-EF43-4691-B227-8CA61A216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0" y="763589"/>
            <a:ext cx="2087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Morsbach</a:t>
            </a:r>
          </a:p>
        </p:txBody>
      </p:sp>
      <p:sp>
        <p:nvSpPr>
          <p:cNvPr id="70665" name="ZoneTexte 10">
            <a:extLst>
              <a:ext uri="{FF2B5EF4-FFF2-40B4-BE49-F238E27FC236}">
                <a16:creationId xmlns:a16="http://schemas.microsoft.com/office/drawing/2014/main" id="{E5E9C1C7-D960-41B3-BBBE-AF6AB0BC6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3656014"/>
            <a:ext cx="2089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Faulquemont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FB7A25C-AAD3-4C79-9555-475965BFF7EA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Les 3 centres de tri multiflux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Espace réservé du numéro de diapositive 3">
            <a:extLst>
              <a:ext uri="{FF2B5EF4-FFF2-40B4-BE49-F238E27FC236}">
                <a16:creationId xmlns:a16="http://schemas.microsoft.com/office/drawing/2014/main" id="{7665651B-7541-443E-AB3D-9179065541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8013EE-DFBA-48CE-A12C-BA8AF5BC94B9}" type="slidenum">
              <a:rPr lang="fr-FR" altLang="fr-FR" sz="1000" b="0"/>
              <a:pPr/>
              <a:t>36</a:t>
            </a:fld>
            <a:endParaRPr lang="fr-FR" altLang="fr-FR" sz="1000" b="0"/>
          </a:p>
        </p:txBody>
      </p:sp>
      <p:pic>
        <p:nvPicPr>
          <p:cNvPr id="72708" name="Image 4" descr="IMG_8784.JPG">
            <a:extLst>
              <a:ext uri="{FF2B5EF4-FFF2-40B4-BE49-F238E27FC236}">
                <a16:creationId xmlns:a16="http://schemas.microsoft.com/office/drawing/2014/main" id="{9A0ADB04-6805-4748-B3D4-3F81BD80A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" y="907387"/>
            <a:ext cx="8248650" cy="549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48FCD95-1701-4CAD-A28A-6DA9897DBA68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L’unité de confection des sacs multiflux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u numéro de diapositive 3">
            <a:extLst>
              <a:ext uri="{FF2B5EF4-FFF2-40B4-BE49-F238E27FC236}">
                <a16:creationId xmlns:a16="http://schemas.microsoft.com/office/drawing/2014/main" id="{9A2DC687-9051-4550-A7E0-8E0748B35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7202E7-4B62-4A3A-9129-2E1427D91A68}" type="slidenum">
              <a:rPr lang="fr-FR" altLang="fr-FR" sz="1000" b="0"/>
              <a:pPr/>
              <a:t>37</a:t>
            </a:fld>
            <a:endParaRPr lang="fr-FR" altLang="fr-FR" sz="1000" b="0"/>
          </a:p>
        </p:txBody>
      </p:sp>
      <p:pic>
        <p:nvPicPr>
          <p:cNvPr id="74756" name="Image 5" descr="IMG_8922.JPG">
            <a:extLst>
              <a:ext uri="{FF2B5EF4-FFF2-40B4-BE49-F238E27FC236}">
                <a16:creationId xmlns:a16="http://schemas.microsoft.com/office/drawing/2014/main" id="{3ACDA97A-8364-447F-AE37-8774B1C6B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03264"/>
            <a:ext cx="4356100" cy="602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Image 6" descr="IMG_8941.JPG">
            <a:extLst>
              <a:ext uri="{FF2B5EF4-FFF2-40B4-BE49-F238E27FC236}">
                <a16:creationId xmlns:a16="http://schemas.microsoft.com/office/drawing/2014/main" id="{EBFADB55-C1FC-4149-87FF-7F8721FA1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96" y="703264"/>
            <a:ext cx="4343572" cy="57032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90303D2-930D-48E0-AF74-3F6E81960C7A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000" dirty="0">
                <a:latin typeface="+mn-lt"/>
              </a:rPr>
              <a:t>L’unité de confection des sacs multiflux : 51 millions de sacs produits/an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u numéro de diapositive 3">
            <a:extLst>
              <a:ext uri="{FF2B5EF4-FFF2-40B4-BE49-F238E27FC236}">
                <a16:creationId xmlns:a16="http://schemas.microsoft.com/office/drawing/2014/main" id="{1C23A0E2-35DC-458A-AFB5-EC5087BB1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AA7D77-BD64-44A9-8D63-F9A44036DE3B}" type="slidenum">
              <a:rPr lang="fr-FR" altLang="fr-FR" sz="1000" b="0"/>
              <a:pPr/>
              <a:t>38</a:t>
            </a:fld>
            <a:endParaRPr lang="fr-FR" altLang="fr-FR" sz="1000" b="0"/>
          </a:p>
        </p:txBody>
      </p:sp>
      <p:pic>
        <p:nvPicPr>
          <p:cNvPr id="76803" name="Image 5" descr="Usager et sacs multiflux5.jpg">
            <a:extLst>
              <a:ext uri="{FF2B5EF4-FFF2-40B4-BE49-F238E27FC236}">
                <a16:creationId xmlns:a16="http://schemas.microsoft.com/office/drawing/2014/main" id="{21C3B776-E2A1-4419-B0F4-E3A13392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2850" b="8958"/>
          <a:stretch/>
        </p:blipFill>
        <p:spPr bwMode="auto">
          <a:xfrm>
            <a:off x="3311524" y="3041019"/>
            <a:ext cx="5724525" cy="360599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6" descr="IMG_2880">
            <a:extLst>
              <a:ext uri="{FF2B5EF4-FFF2-40B4-BE49-F238E27FC236}">
                <a16:creationId xmlns:a16="http://schemas.microsoft.com/office/drawing/2014/main" id="{8B598976-0141-4522-A029-ECE8B49B5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8503"/>
            <a:ext cx="3851275" cy="32115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2DEFD15-6A09-46A2-9E8A-2D2D4FD1EBBC}"/>
              </a:ext>
            </a:extLst>
          </p:cNvPr>
          <p:cNvSpPr txBox="1">
            <a:spLocks noChangeArrowheads="1"/>
          </p:cNvSpPr>
          <p:nvPr/>
        </p:nvSpPr>
        <p:spPr>
          <a:xfrm>
            <a:off x="107949" y="210991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Les citoyens au cœur du système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u numéro de diapositive 1">
            <a:extLst>
              <a:ext uri="{FF2B5EF4-FFF2-40B4-BE49-F238E27FC236}">
                <a16:creationId xmlns:a16="http://schemas.microsoft.com/office/drawing/2014/main" id="{167EB1FD-FA19-4BB5-8FF1-D8C5E820DE73}"/>
              </a:ext>
            </a:extLst>
          </p:cNvPr>
          <p:cNvSpPr txBox="1">
            <a:spLocks/>
          </p:cNvSpPr>
          <p:nvPr/>
        </p:nvSpPr>
        <p:spPr>
          <a:xfrm>
            <a:off x="9473094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814BC41-ED9C-4FE1-BCE9-A830B7E61089}" type="slidenum">
              <a:rPr lang="fr-FR" altLang="fr-FR" sz="1000" b="0" smtClean="0"/>
              <a:pPr/>
              <a:t>39</a:t>
            </a:fld>
            <a:endParaRPr lang="fr-FR" altLang="fr-FR" sz="1000" b="0"/>
          </a:p>
        </p:txBody>
      </p:sp>
      <p:pic>
        <p:nvPicPr>
          <p:cNvPr id="7" name="Picture 24" descr="sydeme fond transparent +annotation copie">
            <a:extLst>
              <a:ext uri="{FF2B5EF4-FFF2-40B4-BE49-F238E27FC236}">
                <a16:creationId xmlns:a16="http://schemas.microsoft.com/office/drawing/2014/main" id="{AC8D9E9A-F5A8-4563-948A-121036D8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862" y="6313437"/>
            <a:ext cx="100806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numéro de diapositive 7">
            <a:extLst>
              <a:ext uri="{FF2B5EF4-FFF2-40B4-BE49-F238E27FC236}">
                <a16:creationId xmlns:a16="http://schemas.microsoft.com/office/drawing/2014/main" id="{60DAFB49-4E2C-4FBB-8877-03CDE1DCD8DA}"/>
              </a:ext>
            </a:extLst>
          </p:cNvPr>
          <p:cNvSpPr txBox="1">
            <a:spLocks/>
          </p:cNvSpPr>
          <p:nvPr/>
        </p:nvSpPr>
        <p:spPr>
          <a:xfrm>
            <a:off x="9473094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22E2A99E-7B4B-4CFE-957D-2402B5E9494C}" type="slidenum">
              <a:rPr lang="fr-FR" altLang="fr-FR" sz="1000" b="0" smtClean="0"/>
              <a:pPr/>
              <a:t>39</a:t>
            </a:fld>
            <a:endParaRPr lang="fr-FR" altLang="fr-FR" sz="1000" b="0"/>
          </a:p>
        </p:txBody>
      </p:sp>
      <p:pic>
        <p:nvPicPr>
          <p:cNvPr id="11" name="Picture 5" descr="Logo méthavalor">
            <a:extLst>
              <a:ext uri="{FF2B5EF4-FFF2-40B4-BE49-F238E27FC236}">
                <a16:creationId xmlns:a16="http://schemas.microsoft.com/office/drawing/2014/main" id="{43F65242-937A-4150-9384-289E078F4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57" y="3932238"/>
            <a:ext cx="203041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5">
            <a:extLst>
              <a:ext uri="{FF2B5EF4-FFF2-40B4-BE49-F238E27FC236}">
                <a16:creationId xmlns:a16="http://schemas.microsoft.com/office/drawing/2014/main" id="{A5974635-80EE-408E-BE00-DA14BCC43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319" y="4076700"/>
            <a:ext cx="358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Avec le concours financier de :</a:t>
            </a:r>
          </a:p>
        </p:txBody>
      </p:sp>
      <p:pic>
        <p:nvPicPr>
          <p:cNvPr id="13" name="Picture 7" descr="LOGO ADEME HQ">
            <a:extLst>
              <a:ext uri="{FF2B5EF4-FFF2-40B4-BE49-F238E27FC236}">
                <a16:creationId xmlns:a16="http://schemas.microsoft.com/office/drawing/2014/main" id="{760EFFAD-5B44-4C4A-B831-0A6AFBCC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19" y="4579938"/>
            <a:ext cx="8620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Interreg+EU">
            <a:extLst>
              <a:ext uri="{FF2B5EF4-FFF2-40B4-BE49-F238E27FC236}">
                <a16:creationId xmlns:a16="http://schemas.microsoft.com/office/drawing/2014/main" id="{25FF4F24-C0E7-42BA-90CC-EA334853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9" y="4652963"/>
            <a:ext cx="11525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logo-fnadt1doc1">
            <a:extLst>
              <a:ext uri="{FF2B5EF4-FFF2-40B4-BE49-F238E27FC236}">
                <a16:creationId xmlns:a16="http://schemas.microsoft.com/office/drawing/2014/main" id="{73923891-ADC6-443C-B38C-5A041D5D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69" y="4579938"/>
            <a:ext cx="87153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logoCG67">
            <a:extLst>
              <a:ext uri="{FF2B5EF4-FFF2-40B4-BE49-F238E27FC236}">
                <a16:creationId xmlns:a16="http://schemas.microsoft.com/office/drawing/2014/main" id="{8DA87DFB-5F39-446D-A670-FB7E4FCF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82" y="4652963"/>
            <a:ext cx="1311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4" descr="Europe_en_Lorraine_FEDER_web.jpg">
            <a:extLst>
              <a:ext uri="{FF2B5EF4-FFF2-40B4-BE49-F238E27FC236}">
                <a16:creationId xmlns:a16="http://schemas.microsoft.com/office/drawing/2014/main" id="{57EEDD91-43D6-4FEB-9E41-92CDC2508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07" y="4581525"/>
            <a:ext cx="136525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e 12">
            <a:extLst>
              <a:ext uri="{FF2B5EF4-FFF2-40B4-BE49-F238E27FC236}">
                <a16:creationId xmlns:a16="http://schemas.microsoft.com/office/drawing/2014/main" id="{CEC7611F-D0AE-4D65-9938-29DFFDE4DC2A}"/>
              </a:ext>
            </a:extLst>
          </p:cNvPr>
          <p:cNvGrpSpPr>
            <a:grpSpLocks/>
          </p:cNvGrpSpPr>
          <p:nvPr/>
        </p:nvGrpSpPr>
        <p:grpSpPr bwMode="auto">
          <a:xfrm>
            <a:off x="3143732" y="2398713"/>
            <a:ext cx="2303462" cy="1293812"/>
            <a:chOff x="899592" y="1700808"/>
            <a:chExt cx="3392641" cy="1666875"/>
          </a:xfrm>
        </p:grpSpPr>
        <p:pic>
          <p:nvPicPr>
            <p:cNvPr id="19" name="Picture 2" descr="S:\C.Communication\C.1. Commun sur Communication\C.1.1 Charte graphique\Logos Sydeme\logo Sydeme trophées\logo.png">
              <a:extLst>
                <a:ext uri="{FF2B5EF4-FFF2-40B4-BE49-F238E27FC236}">
                  <a16:creationId xmlns:a16="http://schemas.microsoft.com/office/drawing/2014/main" id="{F35FF6CD-DAA1-48D3-A5B3-104039BE1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700808"/>
              <a:ext cx="2190750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14">
              <a:extLst>
                <a:ext uri="{FF2B5EF4-FFF2-40B4-BE49-F238E27FC236}">
                  <a16:creationId xmlns:a16="http://schemas.microsoft.com/office/drawing/2014/main" id="{DCB5862B-8DEC-414A-A2DF-70E70C561A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36133">
              <a:off x="1987977" y="2709442"/>
              <a:ext cx="230425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>
                  <a:solidFill>
                    <a:schemeClr val="bg1"/>
                  </a:solidFill>
                  <a:latin typeface="Century Gothic" panose="020B0502020202020204" pitchFamily="34" charset="0"/>
                </a:rPr>
                <a:t>2013</a:t>
              </a:r>
            </a:p>
          </p:txBody>
        </p:sp>
      </p:grpSp>
      <p:pic>
        <p:nvPicPr>
          <p:cNvPr id="21" name="Picture 3" descr="S:\C.Communication\C.1. Commun sur Communication\C.1.1 Charte graphique\Logos Sydeme\logo Sydeme trophées\INOVANA-2013.jpg">
            <a:extLst>
              <a:ext uri="{FF2B5EF4-FFF2-40B4-BE49-F238E27FC236}">
                <a16:creationId xmlns:a16="http://schemas.microsoft.com/office/drawing/2014/main" id="{CA4188AA-C9DB-43CF-89EC-DF5E9F63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57" y="2543175"/>
            <a:ext cx="1012825" cy="10064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:\C.Communication\C.1. Commun sur Communication\C.1.1 Charte graphique\Logos Sydeme\logo Sydeme trophées\logo protectAir.jpg">
            <a:extLst>
              <a:ext uri="{FF2B5EF4-FFF2-40B4-BE49-F238E27FC236}">
                <a16:creationId xmlns:a16="http://schemas.microsoft.com/office/drawing/2014/main" id="{2C4F2D4E-2463-4A5F-92DE-7DAF7CC2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83144" y="2543175"/>
            <a:ext cx="1790700" cy="10064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3" name="Image 17" descr="VKU-Preis_web.jpg">
            <a:extLst>
              <a:ext uri="{FF2B5EF4-FFF2-40B4-BE49-F238E27FC236}">
                <a16:creationId xmlns:a16="http://schemas.microsoft.com/office/drawing/2014/main" id="{67459305-0DE8-4E00-BF70-FB37A08924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44" y="2541588"/>
            <a:ext cx="1511300" cy="10096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19" descr="a14083-0042.jpg">
            <a:extLst>
              <a:ext uri="{FF2B5EF4-FFF2-40B4-BE49-F238E27FC236}">
                <a16:creationId xmlns:a16="http://schemas.microsoft.com/office/drawing/2014/main" id="{420C1344-032B-42D9-997E-E6610417EE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82" y="2535238"/>
            <a:ext cx="1081087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5">
            <a:extLst>
              <a:ext uri="{FF2B5EF4-FFF2-40B4-BE49-F238E27FC236}">
                <a16:creationId xmlns:a16="http://schemas.microsoft.com/office/drawing/2014/main" id="{371B588A-750B-4EDC-A1A6-3E2D3F03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32" y="2038350"/>
            <a:ext cx="3649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L’Action du Sydeme récompensée :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A8392580-18D8-4BB5-8043-5DD0BC256B19}"/>
              </a:ext>
            </a:extLst>
          </p:cNvPr>
          <p:cNvSpPr txBox="1">
            <a:spLocks noChangeArrowheads="1"/>
          </p:cNvSpPr>
          <p:nvPr/>
        </p:nvSpPr>
        <p:spPr>
          <a:xfrm>
            <a:off x="91522" y="896939"/>
            <a:ext cx="9552469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fr-FR" altLang="fr-FR" dirty="0">
                <a:latin typeface="+mn-lt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71584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3">
            <a:extLst>
              <a:ext uri="{FF2B5EF4-FFF2-40B4-BE49-F238E27FC236}">
                <a16:creationId xmlns:a16="http://schemas.microsoft.com/office/drawing/2014/main" id="{05ABDA83-5196-4244-9C8B-448D8D7CA8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B88667-792E-478F-A9CA-3D0AD3935A94}" type="slidenum">
              <a:rPr lang="fr-FR" altLang="fr-FR" sz="1000" b="0"/>
              <a:pPr/>
              <a:t>4</a:t>
            </a:fld>
            <a:endParaRPr lang="fr-FR" altLang="fr-FR" sz="1000" b="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418E334-B317-4A73-9114-973251A46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Les grandes étapes dans les filières de traitement </a:t>
            </a:r>
          </a:p>
        </p:txBody>
      </p:sp>
      <p:pic>
        <p:nvPicPr>
          <p:cNvPr id="13316" name="Picture 3" descr="Vagues Sydeme couleur">
            <a:extLst>
              <a:ext uri="{FF2B5EF4-FFF2-40B4-BE49-F238E27FC236}">
                <a16:creationId xmlns:a16="http://schemas.microsoft.com/office/drawing/2014/main" id="{3A222098-46B9-42D4-89E2-19E9F340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9263" y="109320013"/>
            <a:ext cx="20526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4">
            <a:extLst>
              <a:ext uri="{FF2B5EF4-FFF2-40B4-BE49-F238E27FC236}">
                <a16:creationId xmlns:a16="http://schemas.microsoft.com/office/drawing/2014/main" id="{841CC66D-9935-42E6-9CF7-6D142011BAFA}"/>
              </a:ext>
            </a:extLst>
          </p:cNvPr>
          <p:cNvSpPr>
            <a:spLocks noChangeArrowheads="1"/>
          </p:cNvSpPr>
          <p:nvPr/>
        </p:nvSpPr>
        <p:spPr bwMode="auto">
          <a:xfrm rot="8893810" flipH="1">
            <a:off x="110034388" y="107143550"/>
            <a:ext cx="4040187" cy="43100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95" y="11896"/>
                </a:moveTo>
                <a:cubicBezTo>
                  <a:pt x="18248" y="11533"/>
                  <a:pt x="18276" y="11167"/>
                  <a:pt x="18276" y="10800"/>
                </a:cubicBezTo>
                <a:cubicBezTo>
                  <a:pt x="18276" y="6671"/>
                  <a:pt x="14928" y="3324"/>
                  <a:pt x="10800" y="3324"/>
                </a:cubicBezTo>
                <a:cubicBezTo>
                  <a:pt x="6671" y="3324"/>
                  <a:pt x="3324" y="6671"/>
                  <a:pt x="3324" y="10800"/>
                </a:cubicBezTo>
                <a:cubicBezTo>
                  <a:pt x="3323" y="12233"/>
                  <a:pt x="3735" y="13636"/>
                  <a:pt x="4510" y="14841"/>
                </a:cubicBezTo>
                <a:lnTo>
                  <a:pt x="1714" y="16638"/>
                </a:lnTo>
                <a:cubicBezTo>
                  <a:pt x="595" y="14897"/>
                  <a:pt x="0" y="12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30"/>
                  <a:pt x="21560" y="11859"/>
                  <a:pt x="21483" y="12384"/>
                </a:cubicBezTo>
                <a:lnTo>
                  <a:pt x="24153" y="12780"/>
                </a:lnTo>
                <a:lnTo>
                  <a:pt x="19199" y="16455"/>
                </a:lnTo>
                <a:lnTo>
                  <a:pt x="15524" y="11500"/>
                </a:lnTo>
                <a:lnTo>
                  <a:pt x="18195" y="11896"/>
                </a:lnTo>
                <a:close/>
              </a:path>
            </a:pathLst>
          </a:custGeom>
          <a:solidFill>
            <a:srgbClr val="339966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18" name="Text Box 5">
            <a:extLst>
              <a:ext uri="{FF2B5EF4-FFF2-40B4-BE49-F238E27FC236}">
                <a16:creationId xmlns:a16="http://schemas.microsoft.com/office/drawing/2014/main" id="{DB6A91EF-65E1-4DA8-BD3E-D800D72F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238" y="109713713"/>
            <a:ext cx="194151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Création du Sydeme</a:t>
            </a:r>
          </a:p>
          <a:p>
            <a:pPr eaLnBrk="1" hangingPunct="1"/>
            <a:endParaRPr lang="fr-FR" altLang="fr-FR" b="0"/>
          </a:p>
        </p:txBody>
      </p:sp>
      <p:sp>
        <p:nvSpPr>
          <p:cNvPr id="13319" name="WordArt 6">
            <a:extLst>
              <a:ext uri="{FF2B5EF4-FFF2-40B4-BE49-F238E27FC236}">
                <a16:creationId xmlns:a16="http://schemas.microsoft.com/office/drawing/2014/main" id="{6D0A6939-4AF7-4263-9F8E-BEC4CB5DE4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3463" y="109416850"/>
            <a:ext cx="9366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1998</a:t>
            </a:r>
          </a:p>
        </p:txBody>
      </p:sp>
      <p:sp>
        <p:nvSpPr>
          <p:cNvPr id="13320" name="WordArt 7">
            <a:extLst>
              <a:ext uri="{FF2B5EF4-FFF2-40B4-BE49-F238E27FC236}">
                <a16:creationId xmlns:a16="http://schemas.microsoft.com/office/drawing/2014/main" id="{EC807B86-66CE-4402-AB55-FA5321067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46988" y="110166150"/>
            <a:ext cx="9652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1999</a:t>
            </a:r>
          </a:p>
        </p:txBody>
      </p:sp>
      <p:sp>
        <p:nvSpPr>
          <p:cNvPr id="13321" name="Text Box 8">
            <a:extLst>
              <a:ext uri="{FF2B5EF4-FFF2-40B4-BE49-F238E27FC236}">
                <a16:creationId xmlns:a16="http://schemas.microsoft.com/office/drawing/2014/main" id="{E0017719-83EB-4573-A790-DFD9E1AC4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2400" y="110512225"/>
            <a:ext cx="21605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440" rIns="1944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Remise d’une étude fixant les grandes orientations du schéma de transport et de traitement</a:t>
            </a:r>
            <a:endParaRPr lang="fr-FR" altLang="fr-FR" b="0"/>
          </a:p>
        </p:txBody>
      </p:sp>
      <p:sp>
        <p:nvSpPr>
          <p:cNvPr id="13322" name="WordArt 9">
            <a:extLst>
              <a:ext uri="{FF2B5EF4-FFF2-40B4-BE49-F238E27FC236}">
                <a16:creationId xmlns:a16="http://schemas.microsoft.com/office/drawing/2014/main" id="{9FED8C5F-4A69-4176-A57F-292D8978A2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63000" y="111456788"/>
            <a:ext cx="10795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2002</a:t>
            </a:r>
          </a:p>
        </p:txBody>
      </p:sp>
      <p:sp>
        <p:nvSpPr>
          <p:cNvPr id="13323" name="Text Box 10">
            <a:extLst>
              <a:ext uri="{FF2B5EF4-FFF2-40B4-BE49-F238E27FC236}">
                <a16:creationId xmlns:a16="http://schemas.microsoft.com/office/drawing/2014/main" id="{607B0CC5-7CD3-49D3-B346-EFA8BD3D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40500" y="111767938"/>
            <a:ext cx="34559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Exercice de la compétence sur le transport et le traitement des ordures ménagères</a:t>
            </a: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Instauration de la péréquation des ordures ménagères</a:t>
            </a:r>
            <a:endParaRPr lang="fr-FR" altLang="fr-FR" b="0"/>
          </a:p>
        </p:txBody>
      </p:sp>
      <p:sp>
        <p:nvSpPr>
          <p:cNvPr id="13324" name="WordArt 11">
            <a:extLst>
              <a:ext uri="{FF2B5EF4-FFF2-40B4-BE49-F238E27FC236}">
                <a16:creationId xmlns:a16="http://schemas.microsoft.com/office/drawing/2014/main" id="{B080A235-9ACF-4E37-824B-323A4239EC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225138" y="11154886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2003</a:t>
            </a:r>
          </a:p>
        </p:txBody>
      </p:sp>
      <p:sp>
        <p:nvSpPr>
          <p:cNvPr id="13325" name="WordArt 12">
            <a:extLst>
              <a:ext uri="{FF2B5EF4-FFF2-40B4-BE49-F238E27FC236}">
                <a16:creationId xmlns:a16="http://schemas.microsoft.com/office/drawing/2014/main" id="{09C2C017-7B33-48D5-B721-94A3C57CB6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250788" y="107867450"/>
            <a:ext cx="9366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2006</a:t>
            </a:r>
          </a:p>
        </p:txBody>
      </p:sp>
      <p:sp>
        <p:nvSpPr>
          <p:cNvPr id="13326" name="WordArt 13">
            <a:extLst>
              <a:ext uri="{FF2B5EF4-FFF2-40B4-BE49-F238E27FC236}">
                <a16:creationId xmlns:a16="http://schemas.microsoft.com/office/drawing/2014/main" id="{DB5F669B-AF61-4D85-AC75-25DFD34E31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60325" y="10932001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2005</a:t>
            </a:r>
          </a:p>
        </p:txBody>
      </p:sp>
      <p:sp>
        <p:nvSpPr>
          <p:cNvPr id="13327" name="Text Box 14">
            <a:extLst>
              <a:ext uri="{FF2B5EF4-FFF2-40B4-BE49-F238E27FC236}">
                <a16:creationId xmlns:a16="http://schemas.microsoft.com/office/drawing/2014/main" id="{CB0EED70-CDE1-45A5-96F8-D3E132F37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79350" y="109643863"/>
            <a:ext cx="34925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440" tIns="9720" rIns="19440" bIns="972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Instauration de la péréquation du transport de la collecte sélective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Lancement de la consultation  pour l’unité de méthanisation</a:t>
            </a:r>
            <a:endParaRPr lang="fr-FR" altLang="fr-FR" b="0"/>
          </a:p>
        </p:txBody>
      </p:sp>
      <p:sp>
        <p:nvSpPr>
          <p:cNvPr id="13328" name="WordArt 15">
            <a:extLst>
              <a:ext uri="{FF2B5EF4-FFF2-40B4-BE49-F238E27FC236}">
                <a16:creationId xmlns:a16="http://schemas.microsoft.com/office/drawing/2014/main" id="{6813C57C-56F5-4661-8054-214E2D528F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3722150" y="11080591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2004</a:t>
            </a:r>
          </a:p>
        </p:txBody>
      </p:sp>
      <p:sp>
        <p:nvSpPr>
          <p:cNvPr id="13329" name="Text Box 16">
            <a:extLst>
              <a:ext uri="{FF2B5EF4-FFF2-40B4-BE49-F238E27FC236}">
                <a16:creationId xmlns:a16="http://schemas.microsoft.com/office/drawing/2014/main" id="{F9CA89B7-0C80-4768-8693-C463C2897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95138" y="111118650"/>
            <a:ext cx="46085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tri de Sainte-Fontaine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transfert de Bitche</a:t>
            </a:r>
          </a:p>
          <a:p>
            <a:pPr eaLnBrk="1" hangingPunct="1"/>
            <a:endParaRPr lang="fr-FR" altLang="fr-FR" b="0"/>
          </a:p>
        </p:txBody>
      </p:sp>
      <p:sp>
        <p:nvSpPr>
          <p:cNvPr id="13330" name="Text Box 17">
            <a:extLst>
              <a:ext uri="{FF2B5EF4-FFF2-40B4-BE49-F238E27FC236}">
                <a16:creationId xmlns:a16="http://schemas.microsoft.com/office/drawing/2014/main" id="{1E984EA8-38D4-47EA-854C-088A064B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83838" y="111858425"/>
            <a:ext cx="655161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Extension de la compétence du Sydeme au tri des produits de la collecte sélective</a:t>
            </a: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Création de la Régie Ecotri Moselle Est pour assurer l’exploitation des équipements mis en place par le Sydeme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tri de Sarreguemines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fr-FR" altLang="fr-FR" b="0"/>
          </a:p>
        </p:txBody>
      </p:sp>
      <p:sp>
        <p:nvSpPr>
          <p:cNvPr id="13331" name="Text Box 18">
            <a:extLst>
              <a:ext uri="{FF2B5EF4-FFF2-40B4-BE49-F238E27FC236}">
                <a16:creationId xmlns:a16="http://schemas.microsoft.com/office/drawing/2014/main" id="{F31A31BA-ED60-4CC7-996A-9311C8D9D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58700" y="108172250"/>
            <a:ext cx="46069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Désignation du partenaire pour l’unité de méthanisation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Signature d’un contrat unique au Barème D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Lancement du projet pilote de collecte et de tri multiflux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Plantation de pépinière de miscanthus</a:t>
            </a:r>
            <a:endParaRPr lang="fr-FR" altLang="fr-FR" b="0"/>
          </a:p>
        </p:txBody>
      </p:sp>
      <p:pic>
        <p:nvPicPr>
          <p:cNvPr id="13332" name="Picture 19" descr="Vagues Sydeme couleur">
            <a:extLst>
              <a:ext uri="{FF2B5EF4-FFF2-40B4-BE49-F238E27FC236}">
                <a16:creationId xmlns:a16="http://schemas.microsoft.com/office/drawing/2014/main" id="{70CB9EF9-4D60-4480-A602-8661049E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5163" y="109535913"/>
            <a:ext cx="20526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AutoShape 20">
            <a:extLst>
              <a:ext uri="{FF2B5EF4-FFF2-40B4-BE49-F238E27FC236}">
                <a16:creationId xmlns:a16="http://schemas.microsoft.com/office/drawing/2014/main" id="{1BCB00B3-E03E-4264-9730-1EEC43A31AD2}"/>
              </a:ext>
            </a:extLst>
          </p:cNvPr>
          <p:cNvSpPr>
            <a:spLocks noChangeArrowheads="1"/>
          </p:cNvSpPr>
          <p:nvPr/>
        </p:nvSpPr>
        <p:spPr bwMode="auto">
          <a:xfrm rot="8893810" flipH="1">
            <a:off x="110250288" y="107359450"/>
            <a:ext cx="4040187" cy="43100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95" y="11896"/>
                </a:moveTo>
                <a:cubicBezTo>
                  <a:pt x="18248" y="11533"/>
                  <a:pt x="18276" y="11167"/>
                  <a:pt x="18276" y="10800"/>
                </a:cubicBezTo>
                <a:cubicBezTo>
                  <a:pt x="18276" y="6671"/>
                  <a:pt x="14928" y="3324"/>
                  <a:pt x="10800" y="3324"/>
                </a:cubicBezTo>
                <a:cubicBezTo>
                  <a:pt x="6671" y="3324"/>
                  <a:pt x="3324" y="6671"/>
                  <a:pt x="3324" y="10800"/>
                </a:cubicBezTo>
                <a:cubicBezTo>
                  <a:pt x="3323" y="12233"/>
                  <a:pt x="3735" y="13636"/>
                  <a:pt x="4510" y="14841"/>
                </a:cubicBezTo>
                <a:lnTo>
                  <a:pt x="1714" y="16638"/>
                </a:lnTo>
                <a:cubicBezTo>
                  <a:pt x="595" y="14897"/>
                  <a:pt x="0" y="12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30"/>
                  <a:pt x="21560" y="11859"/>
                  <a:pt x="21483" y="12384"/>
                </a:cubicBezTo>
                <a:lnTo>
                  <a:pt x="24153" y="12780"/>
                </a:lnTo>
                <a:lnTo>
                  <a:pt x="19199" y="16455"/>
                </a:lnTo>
                <a:lnTo>
                  <a:pt x="15524" y="11500"/>
                </a:lnTo>
                <a:lnTo>
                  <a:pt x="18195" y="11896"/>
                </a:lnTo>
                <a:close/>
              </a:path>
            </a:pathLst>
          </a:custGeom>
          <a:solidFill>
            <a:srgbClr val="339966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34" name="Text Box 21">
            <a:extLst>
              <a:ext uri="{FF2B5EF4-FFF2-40B4-BE49-F238E27FC236}">
                <a16:creationId xmlns:a16="http://schemas.microsoft.com/office/drawing/2014/main" id="{CC48E2D1-EECA-433E-8666-8B3B80595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15138" y="109929613"/>
            <a:ext cx="194151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Création du Sydeme</a:t>
            </a:r>
          </a:p>
          <a:p>
            <a:pPr eaLnBrk="1" hangingPunct="1"/>
            <a:endParaRPr lang="fr-FR" altLang="fr-FR" b="0"/>
          </a:p>
        </p:txBody>
      </p:sp>
      <p:sp>
        <p:nvSpPr>
          <p:cNvPr id="13335" name="WordArt 22">
            <a:extLst>
              <a:ext uri="{FF2B5EF4-FFF2-40B4-BE49-F238E27FC236}">
                <a16:creationId xmlns:a16="http://schemas.microsoft.com/office/drawing/2014/main" id="{D60BA146-B1F6-48E9-B128-C69E1E0976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99363" y="109632750"/>
            <a:ext cx="9366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1998</a:t>
            </a:r>
          </a:p>
        </p:txBody>
      </p:sp>
      <p:sp>
        <p:nvSpPr>
          <p:cNvPr id="13336" name="WordArt 23">
            <a:extLst>
              <a:ext uri="{FF2B5EF4-FFF2-40B4-BE49-F238E27FC236}">
                <a16:creationId xmlns:a16="http://schemas.microsoft.com/office/drawing/2014/main" id="{FCD015C7-B019-4AB0-ACDC-A9CE64B0D2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462888" y="110382050"/>
            <a:ext cx="9652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1999</a:t>
            </a:r>
          </a:p>
        </p:txBody>
      </p:sp>
      <p:sp>
        <p:nvSpPr>
          <p:cNvPr id="13337" name="Text Box 24">
            <a:extLst>
              <a:ext uri="{FF2B5EF4-FFF2-40B4-BE49-F238E27FC236}">
                <a16:creationId xmlns:a16="http://schemas.microsoft.com/office/drawing/2014/main" id="{161FA68D-A4C0-4D32-B47F-68748F63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8300" y="110728125"/>
            <a:ext cx="21605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440" rIns="1944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Remise d’une étude fixant les grandes orientations du schéma de transport et de traitement</a:t>
            </a:r>
            <a:endParaRPr lang="fr-FR" altLang="fr-FR" b="0"/>
          </a:p>
        </p:txBody>
      </p:sp>
      <p:sp>
        <p:nvSpPr>
          <p:cNvPr id="13338" name="WordArt 25">
            <a:extLst>
              <a:ext uri="{FF2B5EF4-FFF2-40B4-BE49-F238E27FC236}">
                <a16:creationId xmlns:a16="http://schemas.microsoft.com/office/drawing/2014/main" id="{4432F71A-B043-4722-877F-E1764C0C99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578900" y="111672688"/>
            <a:ext cx="10795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2002</a:t>
            </a:r>
          </a:p>
        </p:txBody>
      </p:sp>
      <p:sp>
        <p:nvSpPr>
          <p:cNvPr id="13339" name="Text Box 26">
            <a:extLst>
              <a:ext uri="{FF2B5EF4-FFF2-40B4-BE49-F238E27FC236}">
                <a16:creationId xmlns:a16="http://schemas.microsoft.com/office/drawing/2014/main" id="{B7BF887B-E779-44A1-A3D3-2E57A9F2A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6400" y="111983838"/>
            <a:ext cx="34559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Exercice de la compétence sur le transport et le traitement des ordures ménagères</a:t>
            </a: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Instauration de la péréquation des ordures ménagères</a:t>
            </a:r>
            <a:endParaRPr lang="fr-FR" altLang="fr-FR" b="0"/>
          </a:p>
        </p:txBody>
      </p:sp>
      <p:sp>
        <p:nvSpPr>
          <p:cNvPr id="13340" name="WordArt 27">
            <a:extLst>
              <a:ext uri="{FF2B5EF4-FFF2-40B4-BE49-F238E27FC236}">
                <a16:creationId xmlns:a16="http://schemas.microsoft.com/office/drawing/2014/main" id="{B9651453-761A-4B3F-895F-1B1389AFCE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441038" y="11176476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2003</a:t>
            </a:r>
          </a:p>
        </p:txBody>
      </p:sp>
      <p:sp>
        <p:nvSpPr>
          <p:cNvPr id="13341" name="WordArt 28">
            <a:extLst>
              <a:ext uri="{FF2B5EF4-FFF2-40B4-BE49-F238E27FC236}">
                <a16:creationId xmlns:a16="http://schemas.microsoft.com/office/drawing/2014/main" id="{870C2D11-4957-47E9-B8AE-D176F42CA5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466688" y="108083350"/>
            <a:ext cx="9366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2006</a:t>
            </a:r>
          </a:p>
        </p:txBody>
      </p:sp>
      <p:sp>
        <p:nvSpPr>
          <p:cNvPr id="13342" name="WordArt 29">
            <a:extLst>
              <a:ext uri="{FF2B5EF4-FFF2-40B4-BE49-F238E27FC236}">
                <a16:creationId xmlns:a16="http://schemas.microsoft.com/office/drawing/2014/main" id="{F0D0B09F-B516-4D67-AC22-8E4ED17A9C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576225" y="10953591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2005</a:t>
            </a:r>
          </a:p>
        </p:txBody>
      </p:sp>
      <p:sp>
        <p:nvSpPr>
          <p:cNvPr id="13343" name="Text Box 30">
            <a:extLst>
              <a:ext uri="{FF2B5EF4-FFF2-40B4-BE49-F238E27FC236}">
                <a16:creationId xmlns:a16="http://schemas.microsoft.com/office/drawing/2014/main" id="{B2A9112E-5D1C-4D3F-A477-D70D63938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95250" y="109859763"/>
            <a:ext cx="34925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440" tIns="9720" rIns="19440" bIns="972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Instauration de la péréquation du transport de la collecte sélective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Lancement de la consultation  pour l’unité de méthanisation</a:t>
            </a:r>
            <a:endParaRPr lang="fr-FR" altLang="fr-FR" b="0"/>
          </a:p>
        </p:txBody>
      </p:sp>
      <p:sp>
        <p:nvSpPr>
          <p:cNvPr id="13344" name="WordArt 31">
            <a:extLst>
              <a:ext uri="{FF2B5EF4-FFF2-40B4-BE49-F238E27FC236}">
                <a16:creationId xmlns:a16="http://schemas.microsoft.com/office/drawing/2014/main" id="{3EC2CCDE-B452-41BF-B265-590B1A669B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3938050" y="11102181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2004</a:t>
            </a:r>
          </a:p>
        </p:txBody>
      </p:sp>
      <p:sp>
        <p:nvSpPr>
          <p:cNvPr id="13345" name="Text Box 32">
            <a:extLst>
              <a:ext uri="{FF2B5EF4-FFF2-40B4-BE49-F238E27FC236}">
                <a16:creationId xmlns:a16="http://schemas.microsoft.com/office/drawing/2014/main" id="{449CC3F6-0735-4F30-BA64-38D89D6B9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1038" y="111334550"/>
            <a:ext cx="46085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tri de Sainte-Fontaine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transfert de Bitche</a:t>
            </a:r>
          </a:p>
          <a:p>
            <a:pPr eaLnBrk="1" hangingPunct="1"/>
            <a:endParaRPr lang="fr-FR" altLang="fr-FR" b="0"/>
          </a:p>
        </p:txBody>
      </p:sp>
      <p:sp>
        <p:nvSpPr>
          <p:cNvPr id="13346" name="Text Box 33">
            <a:extLst>
              <a:ext uri="{FF2B5EF4-FFF2-40B4-BE49-F238E27FC236}">
                <a16:creationId xmlns:a16="http://schemas.microsoft.com/office/drawing/2014/main" id="{E79B02D4-46FE-473C-882A-AF329AE6B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99738" y="112074325"/>
            <a:ext cx="655161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Extension de la compétence du Sydeme au tri des produits de la collecte sélective</a:t>
            </a: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Création de la Régie Ecotri Moselle Est pour assurer l’exploitation des équipements mis en place par le Sydeme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tri de Sarreguemines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fr-FR" altLang="fr-FR" b="0"/>
          </a:p>
        </p:txBody>
      </p:sp>
      <p:sp>
        <p:nvSpPr>
          <p:cNvPr id="13347" name="Text Box 34">
            <a:extLst>
              <a:ext uri="{FF2B5EF4-FFF2-40B4-BE49-F238E27FC236}">
                <a16:creationId xmlns:a16="http://schemas.microsoft.com/office/drawing/2014/main" id="{2D32AA23-9A7D-428C-8C38-8B57850D3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74600" y="108388150"/>
            <a:ext cx="46069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Désignation du partenaire pour l’unité de méthanisation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Signature d’un contrat unique au Barème D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Lancement du projet pilote de collecte et de tri multiflux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Plantation de pépinière de miscanthus</a:t>
            </a:r>
            <a:endParaRPr lang="fr-FR" altLang="fr-FR" b="0"/>
          </a:p>
        </p:txBody>
      </p:sp>
      <p:pic>
        <p:nvPicPr>
          <p:cNvPr id="13348" name="Picture 35" descr="Vagues Sydeme couleur">
            <a:extLst>
              <a:ext uri="{FF2B5EF4-FFF2-40B4-BE49-F238E27FC236}">
                <a16:creationId xmlns:a16="http://schemas.microsoft.com/office/drawing/2014/main" id="{4463CCD6-2F1A-4916-8CEF-74837658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063" y="109751813"/>
            <a:ext cx="20526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9" name="AutoShape 36">
            <a:extLst>
              <a:ext uri="{FF2B5EF4-FFF2-40B4-BE49-F238E27FC236}">
                <a16:creationId xmlns:a16="http://schemas.microsoft.com/office/drawing/2014/main" id="{0DB33EC1-0F67-4387-B81F-64F81E1AA341}"/>
              </a:ext>
            </a:extLst>
          </p:cNvPr>
          <p:cNvSpPr>
            <a:spLocks noChangeArrowheads="1"/>
          </p:cNvSpPr>
          <p:nvPr/>
        </p:nvSpPr>
        <p:spPr bwMode="auto">
          <a:xfrm rot="8893810" flipH="1">
            <a:off x="110466188" y="107575350"/>
            <a:ext cx="4040187" cy="43100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95" y="11896"/>
                </a:moveTo>
                <a:cubicBezTo>
                  <a:pt x="18248" y="11533"/>
                  <a:pt x="18276" y="11167"/>
                  <a:pt x="18276" y="10800"/>
                </a:cubicBezTo>
                <a:cubicBezTo>
                  <a:pt x="18276" y="6671"/>
                  <a:pt x="14928" y="3324"/>
                  <a:pt x="10800" y="3324"/>
                </a:cubicBezTo>
                <a:cubicBezTo>
                  <a:pt x="6671" y="3324"/>
                  <a:pt x="3324" y="6671"/>
                  <a:pt x="3324" y="10800"/>
                </a:cubicBezTo>
                <a:cubicBezTo>
                  <a:pt x="3323" y="12233"/>
                  <a:pt x="3735" y="13636"/>
                  <a:pt x="4510" y="14841"/>
                </a:cubicBezTo>
                <a:lnTo>
                  <a:pt x="1714" y="16638"/>
                </a:lnTo>
                <a:cubicBezTo>
                  <a:pt x="595" y="14897"/>
                  <a:pt x="0" y="12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30"/>
                  <a:pt x="21560" y="11859"/>
                  <a:pt x="21483" y="12384"/>
                </a:cubicBezTo>
                <a:lnTo>
                  <a:pt x="24153" y="12780"/>
                </a:lnTo>
                <a:lnTo>
                  <a:pt x="19199" y="16455"/>
                </a:lnTo>
                <a:lnTo>
                  <a:pt x="15524" y="11500"/>
                </a:lnTo>
                <a:lnTo>
                  <a:pt x="18195" y="11896"/>
                </a:lnTo>
                <a:close/>
              </a:path>
            </a:pathLst>
          </a:custGeom>
          <a:solidFill>
            <a:srgbClr val="339966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50" name="Text Box 37">
            <a:extLst>
              <a:ext uri="{FF2B5EF4-FFF2-40B4-BE49-F238E27FC236}">
                <a16:creationId xmlns:a16="http://schemas.microsoft.com/office/drawing/2014/main" id="{867B0084-86BF-4EAE-92D3-3A8D2FDAC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31038" y="110145513"/>
            <a:ext cx="194151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Création du Sydeme</a:t>
            </a:r>
          </a:p>
          <a:p>
            <a:pPr eaLnBrk="1" hangingPunct="1"/>
            <a:endParaRPr lang="fr-FR" altLang="fr-FR" b="0"/>
          </a:p>
        </p:txBody>
      </p:sp>
      <p:sp>
        <p:nvSpPr>
          <p:cNvPr id="13351" name="WordArt 38">
            <a:extLst>
              <a:ext uri="{FF2B5EF4-FFF2-40B4-BE49-F238E27FC236}">
                <a16:creationId xmlns:a16="http://schemas.microsoft.com/office/drawing/2014/main" id="{B1ABE151-B7A5-4B8F-93B6-38CD64D8A4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415263" y="109848650"/>
            <a:ext cx="9366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1998</a:t>
            </a:r>
          </a:p>
        </p:txBody>
      </p:sp>
      <p:sp>
        <p:nvSpPr>
          <p:cNvPr id="13352" name="WordArt 39">
            <a:extLst>
              <a:ext uri="{FF2B5EF4-FFF2-40B4-BE49-F238E27FC236}">
                <a16:creationId xmlns:a16="http://schemas.microsoft.com/office/drawing/2014/main" id="{4493E462-B743-4629-BB49-CFD64CDE1D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78788" y="110597950"/>
            <a:ext cx="9652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1999</a:t>
            </a:r>
          </a:p>
        </p:txBody>
      </p:sp>
      <p:sp>
        <p:nvSpPr>
          <p:cNvPr id="13353" name="Text Box 40">
            <a:extLst>
              <a:ext uri="{FF2B5EF4-FFF2-40B4-BE49-F238E27FC236}">
                <a16:creationId xmlns:a16="http://schemas.microsoft.com/office/drawing/2014/main" id="{AF156AD7-B307-4150-A4BF-45DA7D7B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4200" y="110944025"/>
            <a:ext cx="21605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440" rIns="1944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Remise d’une étude fixant les grandes orientations du schéma de transport et de traitement</a:t>
            </a:r>
            <a:endParaRPr lang="fr-FR" altLang="fr-FR" b="0"/>
          </a:p>
        </p:txBody>
      </p:sp>
      <p:sp>
        <p:nvSpPr>
          <p:cNvPr id="13354" name="WordArt 41">
            <a:extLst>
              <a:ext uri="{FF2B5EF4-FFF2-40B4-BE49-F238E27FC236}">
                <a16:creationId xmlns:a16="http://schemas.microsoft.com/office/drawing/2014/main" id="{7663A10A-DE6E-4574-851F-F671FC0888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794800" y="111888588"/>
            <a:ext cx="10795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2002</a:t>
            </a:r>
          </a:p>
        </p:txBody>
      </p:sp>
      <p:sp>
        <p:nvSpPr>
          <p:cNvPr id="13355" name="Text Box 42">
            <a:extLst>
              <a:ext uri="{FF2B5EF4-FFF2-40B4-BE49-F238E27FC236}">
                <a16:creationId xmlns:a16="http://schemas.microsoft.com/office/drawing/2014/main" id="{2BE6AE9C-3B14-4E87-A8E8-999FA8CBF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72300" y="112199738"/>
            <a:ext cx="34559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Exercice de la compétence sur le transport et le traitement des ordures ménagères</a:t>
            </a: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Instauration de la péréquation des ordures ménagères</a:t>
            </a:r>
            <a:endParaRPr lang="fr-FR" altLang="fr-FR" b="0"/>
          </a:p>
        </p:txBody>
      </p:sp>
      <p:sp>
        <p:nvSpPr>
          <p:cNvPr id="13356" name="WordArt 43">
            <a:extLst>
              <a:ext uri="{FF2B5EF4-FFF2-40B4-BE49-F238E27FC236}">
                <a16:creationId xmlns:a16="http://schemas.microsoft.com/office/drawing/2014/main" id="{7E0290D0-7979-4044-B15D-A87E82E965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656938" y="11198066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2003</a:t>
            </a:r>
          </a:p>
        </p:txBody>
      </p:sp>
      <p:sp>
        <p:nvSpPr>
          <p:cNvPr id="13357" name="WordArt 44">
            <a:extLst>
              <a:ext uri="{FF2B5EF4-FFF2-40B4-BE49-F238E27FC236}">
                <a16:creationId xmlns:a16="http://schemas.microsoft.com/office/drawing/2014/main" id="{FB52F98B-9526-43A3-B255-F8D94E2FE5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682588" y="108299250"/>
            <a:ext cx="9366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2006</a:t>
            </a:r>
          </a:p>
        </p:txBody>
      </p:sp>
      <p:sp>
        <p:nvSpPr>
          <p:cNvPr id="13358" name="WordArt 45">
            <a:extLst>
              <a:ext uri="{FF2B5EF4-FFF2-40B4-BE49-F238E27FC236}">
                <a16:creationId xmlns:a16="http://schemas.microsoft.com/office/drawing/2014/main" id="{0DDA3ED0-C861-4AB6-A864-8B5388AC3B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792125" y="10975181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2005</a:t>
            </a:r>
          </a:p>
        </p:txBody>
      </p:sp>
      <p:sp>
        <p:nvSpPr>
          <p:cNvPr id="13359" name="Text Box 46">
            <a:extLst>
              <a:ext uri="{FF2B5EF4-FFF2-40B4-BE49-F238E27FC236}">
                <a16:creationId xmlns:a16="http://schemas.microsoft.com/office/drawing/2014/main" id="{1D06C41B-2107-4489-B454-CE3ED671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1150" y="110075663"/>
            <a:ext cx="34925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440" tIns="9720" rIns="19440" bIns="972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Instauration de la péréquation du transport de la collecte sélective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Lancement de la consultation  pour l’unité de méthanisation</a:t>
            </a:r>
            <a:endParaRPr lang="fr-FR" altLang="fr-FR" b="0"/>
          </a:p>
        </p:txBody>
      </p:sp>
      <p:sp>
        <p:nvSpPr>
          <p:cNvPr id="13360" name="WordArt 47">
            <a:extLst>
              <a:ext uri="{FF2B5EF4-FFF2-40B4-BE49-F238E27FC236}">
                <a16:creationId xmlns:a16="http://schemas.microsoft.com/office/drawing/2014/main" id="{386B75EE-5BEA-49FD-B21F-0FE84F7604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153950" y="111237713"/>
            <a:ext cx="9366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2004</a:t>
            </a:r>
          </a:p>
        </p:txBody>
      </p:sp>
      <p:sp>
        <p:nvSpPr>
          <p:cNvPr id="13361" name="Text Box 48">
            <a:extLst>
              <a:ext uri="{FF2B5EF4-FFF2-40B4-BE49-F238E27FC236}">
                <a16:creationId xmlns:a16="http://schemas.microsoft.com/office/drawing/2014/main" id="{7C25BCED-5675-4154-9736-9C7DAFDFE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6938" y="111550450"/>
            <a:ext cx="46085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tri de Sainte-Fontaine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transfert de Bitche</a:t>
            </a:r>
          </a:p>
          <a:p>
            <a:pPr eaLnBrk="1" hangingPunct="1"/>
            <a:endParaRPr lang="fr-FR" altLang="fr-FR" b="0"/>
          </a:p>
        </p:txBody>
      </p:sp>
      <p:sp>
        <p:nvSpPr>
          <p:cNvPr id="13362" name="Text Box 49">
            <a:extLst>
              <a:ext uri="{FF2B5EF4-FFF2-40B4-BE49-F238E27FC236}">
                <a16:creationId xmlns:a16="http://schemas.microsoft.com/office/drawing/2014/main" id="{70DB2886-B164-405A-A612-99E0AECEA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15638" y="112290225"/>
            <a:ext cx="655161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Extension de la compétence du Sydeme au tri des produits de la collecte sélective</a:t>
            </a: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Création de la Régie Ecotri Moselle Est pour assurer l’exploitation des équipements mis en place par le Sydeme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Mise en service du centre de tri de Sarreguemines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fr-FR" altLang="fr-FR" b="0"/>
          </a:p>
        </p:txBody>
      </p:sp>
      <p:sp>
        <p:nvSpPr>
          <p:cNvPr id="13363" name="Text Box 50">
            <a:extLst>
              <a:ext uri="{FF2B5EF4-FFF2-40B4-BE49-F238E27FC236}">
                <a16:creationId xmlns:a16="http://schemas.microsoft.com/office/drawing/2014/main" id="{F7A3293B-620E-4CD4-8E89-F30B34154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90500" y="108604050"/>
            <a:ext cx="46069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Désignation du partenaire pour l’unité de méthanisation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Signature d’un contrat unique au Barème D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Lancement du projet pilote de collecte et de tri multiflux</a:t>
            </a:r>
            <a:endParaRPr lang="fr-FR" altLang="fr-FR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SzPts val="1000"/>
              <a:buFont typeface="Symbol" panose="05050102010706020507" pitchFamily="18" charset="2"/>
              <a:buChar char="·"/>
            </a:pPr>
            <a:r>
              <a:rPr lang="fr-FR" altLang="fr-FR" sz="1300" b="0">
                <a:solidFill>
                  <a:srgbClr val="000000"/>
                </a:solidFill>
              </a:rPr>
              <a:t>Plantation de pépinière de miscanthus</a:t>
            </a:r>
            <a:endParaRPr lang="fr-FR" altLang="fr-FR" b="0"/>
          </a:p>
        </p:txBody>
      </p:sp>
      <p:sp>
        <p:nvSpPr>
          <p:cNvPr id="13364" name="Line 51">
            <a:extLst>
              <a:ext uri="{FF2B5EF4-FFF2-40B4-BE49-F238E27FC236}">
                <a16:creationId xmlns:a16="http://schemas.microsoft.com/office/drawing/2014/main" id="{357B346D-6A63-4988-B769-F1F3959CB2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3750" y="1916114"/>
            <a:ext cx="7632700" cy="4321175"/>
          </a:xfrm>
          <a:prstGeom prst="line">
            <a:avLst/>
          </a:prstGeom>
          <a:noFill/>
          <a:ln w="152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65" name="Text Box 52">
            <a:extLst>
              <a:ext uri="{FF2B5EF4-FFF2-40B4-BE49-F238E27FC236}">
                <a16:creationId xmlns:a16="http://schemas.microsoft.com/office/drawing/2014/main" id="{E0C3FD84-8D44-4AFB-8AC5-E2C63B068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9" y="5824538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fr-FR"/>
          </a:p>
        </p:txBody>
      </p:sp>
      <p:sp>
        <p:nvSpPr>
          <p:cNvPr id="13366" name="Text Box 53">
            <a:extLst>
              <a:ext uri="{FF2B5EF4-FFF2-40B4-BE49-F238E27FC236}">
                <a16:creationId xmlns:a16="http://schemas.microsoft.com/office/drawing/2014/main" id="{F367A835-F3A6-43C9-8925-89A7CA225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274" y="5730557"/>
            <a:ext cx="1085850" cy="5794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>
                <a:solidFill>
                  <a:schemeClr val="accent2"/>
                </a:solidFill>
              </a:rPr>
              <a:t>1998</a:t>
            </a:r>
          </a:p>
        </p:txBody>
      </p:sp>
      <p:sp>
        <p:nvSpPr>
          <p:cNvPr id="94262" name="Text Box 54">
            <a:extLst>
              <a:ext uri="{FF2B5EF4-FFF2-40B4-BE49-F238E27FC236}">
                <a16:creationId xmlns:a16="http://schemas.microsoft.com/office/drawing/2014/main" id="{5BF39A2F-0A76-46C0-9017-97640B41A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4" y="4724401"/>
            <a:ext cx="2122488" cy="5794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>
                <a:solidFill>
                  <a:schemeClr val="accent2"/>
                </a:solidFill>
              </a:rPr>
              <a:t>2003-2004</a:t>
            </a:r>
          </a:p>
        </p:txBody>
      </p:sp>
      <p:sp>
        <p:nvSpPr>
          <p:cNvPr id="94263" name="Text Box 55">
            <a:extLst>
              <a:ext uri="{FF2B5EF4-FFF2-40B4-BE49-F238E27FC236}">
                <a16:creationId xmlns:a16="http://schemas.microsoft.com/office/drawing/2014/main" id="{34A81D14-4B98-4406-905C-3EBA8632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234" y="3213100"/>
            <a:ext cx="2195513" cy="5794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>
                <a:solidFill>
                  <a:schemeClr val="accent2"/>
                </a:solidFill>
              </a:rPr>
              <a:t>2006-2016</a:t>
            </a:r>
          </a:p>
        </p:txBody>
      </p:sp>
      <p:sp>
        <p:nvSpPr>
          <p:cNvPr id="13369" name="Text Box 56">
            <a:extLst>
              <a:ext uri="{FF2B5EF4-FFF2-40B4-BE49-F238E27FC236}">
                <a16:creationId xmlns:a16="http://schemas.microsoft.com/office/drawing/2014/main" id="{5140977E-CC39-4E6A-99F8-B832EBD49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38" y="4437092"/>
            <a:ext cx="1382110" cy="584775"/>
          </a:xfrm>
          <a:prstGeom prst="rect">
            <a:avLst/>
          </a:prstGeom>
          <a:solidFill>
            <a:srgbClr val="99CC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Création du </a:t>
            </a:r>
          </a:p>
          <a:p>
            <a:pPr eaLnBrk="1" hangingPunct="1"/>
            <a:r>
              <a:rPr lang="fr-FR" altLang="fr-FR"/>
              <a:t>Sydeme</a:t>
            </a:r>
          </a:p>
        </p:txBody>
      </p:sp>
      <p:sp>
        <p:nvSpPr>
          <p:cNvPr id="13370" name="Line 57">
            <a:extLst>
              <a:ext uri="{FF2B5EF4-FFF2-40B4-BE49-F238E27FC236}">
                <a16:creationId xmlns:a16="http://schemas.microsoft.com/office/drawing/2014/main" id="{98EEBBF7-26F6-457F-B766-BE1B4FB30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5380" y="5021867"/>
            <a:ext cx="287337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4266" name="Text Box 58">
            <a:extLst>
              <a:ext uri="{FF2B5EF4-FFF2-40B4-BE49-F238E27FC236}">
                <a16:creationId xmlns:a16="http://schemas.microsoft.com/office/drawing/2014/main" id="{5B86B213-0E00-4BF2-BF53-CA4826F0B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404" y="5950744"/>
            <a:ext cx="4681538" cy="738188"/>
          </a:xfrm>
          <a:prstGeom prst="rect">
            <a:avLst/>
          </a:prstGeom>
          <a:solidFill>
            <a:srgbClr val="99CC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dirty="0"/>
              <a:t>Construction et mise en service des centres de tri des recyclables (emballages &amp; fibreux)</a:t>
            </a:r>
          </a:p>
          <a:p>
            <a:pPr eaLnBrk="1" hangingPunct="1"/>
            <a:r>
              <a:rPr lang="fr-FR" altLang="fr-FR" sz="1400" dirty="0"/>
              <a:t>Organisation des transports</a:t>
            </a:r>
          </a:p>
        </p:txBody>
      </p:sp>
      <p:sp>
        <p:nvSpPr>
          <p:cNvPr id="94267" name="Line 59">
            <a:extLst>
              <a:ext uri="{FF2B5EF4-FFF2-40B4-BE49-F238E27FC236}">
                <a16:creationId xmlns:a16="http://schemas.microsoft.com/office/drawing/2014/main" id="{3B6AAA79-D368-4BAD-862F-B8678CB70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7010" y="5303838"/>
            <a:ext cx="617043" cy="657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94269" name="Picture 61" descr="centre de tri de Sarreguemines">
            <a:extLst>
              <a:ext uri="{FF2B5EF4-FFF2-40B4-BE49-F238E27FC236}">
                <a16:creationId xmlns:a16="http://schemas.microsoft.com/office/drawing/2014/main" id="{8D6B8F95-ACF5-4819-95EF-CF721201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4" y="4005264"/>
            <a:ext cx="1082671" cy="719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70" name="Picture 62" descr="CENTRE DE TRI Sainte Fontaine">
            <a:extLst>
              <a:ext uri="{FF2B5EF4-FFF2-40B4-BE49-F238E27FC236}">
                <a16:creationId xmlns:a16="http://schemas.microsoft.com/office/drawing/2014/main" id="{C341BF2E-6FD1-403E-9F55-37AB8AD8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6" y="4014789"/>
            <a:ext cx="1057278" cy="701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71" name="Line 63">
            <a:extLst>
              <a:ext uri="{FF2B5EF4-FFF2-40B4-BE49-F238E27FC236}">
                <a16:creationId xmlns:a16="http://schemas.microsoft.com/office/drawing/2014/main" id="{9B48F972-2E4E-4D6E-9076-303D4D1F73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563" y="2565400"/>
            <a:ext cx="64770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4268" name="Text Box 60">
            <a:extLst>
              <a:ext uri="{FF2B5EF4-FFF2-40B4-BE49-F238E27FC236}">
                <a16:creationId xmlns:a16="http://schemas.microsoft.com/office/drawing/2014/main" id="{3D5A92DE-4D3B-4957-A07F-324D6E5B0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63" y="1631123"/>
            <a:ext cx="4537075" cy="954088"/>
          </a:xfrm>
          <a:prstGeom prst="rect">
            <a:avLst/>
          </a:prstGeom>
          <a:solidFill>
            <a:srgbClr val="99CC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/>
              <a:t>Réalisation d’une usine de méthanisation</a:t>
            </a:r>
          </a:p>
          <a:p>
            <a:pPr eaLnBrk="1" hangingPunct="1"/>
            <a:r>
              <a:rPr lang="fr-FR" altLang="fr-FR" sz="1400"/>
              <a:t>Expérimentation et mise en place de la collecte et </a:t>
            </a:r>
          </a:p>
          <a:p>
            <a:pPr eaLnBrk="1" hangingPunct="1"/>
            <a:r>
              <a:rPr lang="fr-FR" altLang="fr-FR" sz="1400"/>
              <a:t>du tri multiflux</a:t>
            </a:r>
          </a:p>
          <a:p>
            <a:pPr eaLnBrk="1" hangingPunct="1"/>
            <a:r>
              <a:rPr lang="fr-FR" altLang="fr-FR" sz="1400"/>
              <a:t>Construction de l’unité de confection de sacs </a:t>
            </a:r>
          </a:p>
        </p:txBody>
      </p:sp>
      <p:pic>
        <p:nvPicPr>
          <p:cNvPr id="94274" name="Picture 66" descr="semi remorque 2 à retravailler">
            <a:extLst>
              <a:ext uri="{FF2B5EF4-FFF2-40B4-BE49-F238E27FC236}">
                <a16:creationId xmlns:a16="http://schemas.microsoft.com/office/drawing/2014/main" id="{FC7EE562-0308-4BEF-B74F-9EDE034B5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3" y="3497264"/>
            <a:ext cx="2139951" cy="54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55">
            <a:extLst>
              <a:ext uri="{FF2B5EF4-FFF2-40B4-BE49-F238E27FC236}">
                <a16:creationId xmlns:a16="http://schemas.microsoft.com/office/drawing/2014/main" id="{54D4DDDC-48B5-487F-AC16-3A7E4B8F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276475"/>
            <a:ext cx="2195512" cy="5794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>
                <a:solidFill>
                  <a:schemeClr val="accent2"/>
                </a:solidFill>
              </a:rPr>
              <a:t>2016-2022</a:t>
            </a:r>
          </a:p>
        </p:txBody>
      </p:sp>
      <p:sp>
        <p:nvSpPr>
          <p:cNvPr id="69" name="Text Box 60">
            <a:extLst>
              <a:ext uri="{FF2B5EF4-FFF2-40B4-BE49-F238E27FC236}">
                <a16:creationId xmlns:a16="http://schemas.microsoft.com/office/drawing/2014/main" id="{99176E6D-F435-4A67-9BA5-40CB5D16D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378" y="898289"/>
            <a:ext cx="3864503" cy="738664"/>
          </a:xfrm>
          <a:prstGeom prst="rect">
            <a:avLst/>
          </a:prstGeom>
          <a:solidFill>
            <a:srgbClr val="99CC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dirty="0"/>
              <a:t>Développement et optimisation des filières</a:t>
            </a:r>
          </a:p>
          <a:p>
            <a:r>
              <a:rPr lang="fr-FR" altLang="fr-FR" sz="1400" dirty="0"/>
              <a:t>Optimisation de la logistique et du modèle  </a:t>
            </a:r>
          </a:p>
          <a:p>
            <a:pPr eaLnBrk="1" hangingPunct="1"/>
            <a:r>
              <a:rPr lang="fr-FR" altLang="fr-FR" sz="1400" dirty="0"/>
              <a:t>Extension des consignes de tri</a:t>
            </a:r>
          </a:p>
        </p:txBody>
      </p:sp>
      <p:sp>
        <p:nvSpPr>
          <p:cNvPr id="70" name="Line 63">
            <a:extLst>
              <a:ext uri="{FF2B5EF4-FFF2-40B4-BE49-F238E27FC236}">
                <a16:creationId xmlns:a16="http://schemas.microsoft.com/office/drawing/2014/main" id="{07213B7B-2AE6-4AD3-BE67-85AECB45D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4668" y="1644888"/>
            <a:ext cx="288925" cy="62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3381" name="Image 2">
            <a:extLst>
              <a:ext uri="{FF2B5EF4-FFF2-40B4-BE49-F238E27FC236}">
                <a16:creationId xmlns:a16="http://schemas.microsoft.com/office/drawing/2014/main" id="{58BA71CC-8C3D-48F2-9757-0E22219AE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4" y="3802061"/>
            <a:ext cx="2187983" cy="141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D5A089-3447-4579-8F50-19D7609AF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88" y="4621197"/>
            <a:ext cx="2149286" cy="1255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4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4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62" grpId="0" animBg="1"/>
      <p:bldP spid="94263" grpId="0" animBg="1"/>
      <p:bldP spid="94266" grpId="0" animBg="1"/>
      <p:bldP spid="94268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CFB63B54-7F17-4082-ADCC-A8799694E22C}"/>
              </a:ext>
            </a:extLst>
          </p:cNvPr>
          <p:cNvSpPr txBox="1">
            <a:spLocks/>
          </p:cNvSpPr>
          <p:nvPr/>
        </p:nvSpPr>
        <p:spPr>
          <a:xfrm>
            <a:off x="8667750" y="6524625"/>
            <a:ext cx="47625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1F9B3A77-FEFE-4980-A305-856287249E4D}" type="slidenum">
              <a:rPr lang="fr-FR" altLang="fr-FR" sz="1000" b="0" smtClean="0"/>
              <a:pPr/>
              <a:t>5</a:t>
            </a:fld>
            <a:endParaRPr lang="fr-FR" altLang="fr-FR" sz="1000" b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524DCD-4A7D-45A9-BF30-484D67A47578}"/>
              </a:ext>
            </a:extLst>
          </p:cNvPr>
          <p:cNvSpPr txBox="1"/>
          <p:nvPr/>
        </p:nvSpPr>
        <p:spPr>
          <a:xfrm>
            <a:off x="250825" y="1916113"/>
            <a:ext cx="7430239" cy="27392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800" dirty="0">
                <a:latin typeface="Arial" charset="0"/>
              </a:rPr>
              <a:t>Code de l’Environnement, Livre V, titre IV, chapitre 1</a:t>
            </a:r>
            <a:r>
              <a:rPr lang="fr-FR" sz="1800" baseline="30000" dirty="0">
                <a:latin typeface="Arial" charset="0"/>
              </a:rPr>
              <a:t>er</a:t>
            </a:r>
            <a:r>
              <a:rPr lang="fr-FR" sz="1800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endParaRPr lang="fr-FR" sz="2000" dirty="0">
              <a:latin typeface="Arial" charset="0"/>
            </a:endParaRPr>
          </a:p>
          <a:p>
            <a:pPr eaLnBrk="1" hangingPunct="1">
              <a:defRPr/>
            </a:pPr>
            <a:r>
              <a:rPr lang="fr-FR" sz="1800" dirty="0">
                <a:latin typeface="Arial" charset="0"/>
              </a:rPr>
              <a:t>Grenelle de l’Environnement	</a:t>
            </a:r>
            <a:r>
              <a:rPr lang="fr-FR" sz="2000" dirty="0">
                <a:latin typeface="Arial" charset="0"/>
              </a:rPr>
              <a:t>		</a:t>
            </a:r>
          </a:p>
          <a:p>
            <a:pPr eaLnBrk="1" hangingPunct="1">
              <a:defRPr/>
            </a:pPr>
            <a:endParaRPr lang="fr-FR" sz="2000" dirty="0">
              <a:latin typeface="Arial" charset="0"/>
            </a:endParaRPr>
          </a:p>
          <a:p>
            <a:pPr eaLnBrk="1" hangingPunct="1">
              <a:defRPr/>
            </a:pPr>
            <a:r>
              <a:rPr lang="fr-FR" sz="1800" dirty="0">
                <a:latin typeface="Arial" charset="0"/>
              </a:rPr>
              <a:t>Directive européenne 1999/31/CE – Loi du 26 octobre 2005</a:t>
            </a:r>
          </a:p>
          <a:p>
            <a:pPr eaLnBrk="1" hangingPunct="1">
              <a:defRPr/>
            </a:pPr>
            <a:endParaRPr lang="fr-FR" sz="2000" dirty="0">
              <a:latin typeface="Arial" charset="0"/>
            </a:endParaRPr>
          </a:p>
          <a:p>
            <a:pPr eaLnBrk="1" hangingPunct="1">
              <a:defRPr/>
            </a:pPr>
            <a:r>
              <a:rPr lang="fr-FR" sz="1800" dirty="0">
                <a:latin typeface="Arial" charset="0"/>
              </a:rPr>
              <a:t>Objectifs du Plan Régional des Déchets de la Région Grand Est </a:t>
            </a:r>
          </a:p>
          <a:p>
            <a:pPr eaLnBrk="1" hangingPunct="1">
              <a:defRPr/>
            </a:pPr>
            <a:endParaRPr lang="fr-FR" sz="2000" dirty="0">
              <a:latin typeface="Arial" charset="0"/>
            </a:endParaRPr>
          </a:p>
          <a:p>
            <a:pPr eaLnBrk="1" hangingPunct="1">
              <a:defRPr/>
            </a:pPr>
            <a:r>
              <a:rPr lang="fr-FR" sz="1800" dirty="0">
                <a:latin typeface="Arial" charset="0"/>
              </a:rPr>
              <a:t>Objectifs de la loi sur la transition énergétique pour la croissance verte </a:t>
            </a:r>
          </a:p>
        </p:txBody>
      </p:sp>
      <p:sp>
        <p:nvSpPr>
          <p:cNvPr id="13" name="Forme libre 9">
            <a:extLst>
              <a:ext uri="{FF2B5EF4-FFF2-40B4-BE49-F238E27FC236}">
                <a16:creationId xmlns:a16="http://schemas.microsoft.com/office/drawing/2014/main" id="{C40A534D-C077-4592-9EBB-F17A54B3092F}"/>
              </a:ext>
            </a:extLst>
          </p:cNvPr>
          <p:cNvSpPr>
            <a:spLocks/>
          </p:cNvSpPr>
          <p:nvPr/>
        </p:nvSpPr>
        <p:spPr bwMode="auto">
          <a:xfrm>
            <a:off x="8283575" y="1773238"/>
            <a:ext cx="681038" cy="528637"/>
          </a:xfrm>
          <a:custGeom>
            <a:avLst/>
            <a:gdLst>
              <a:gd name="T0" fmla="*/ 0 w 1007872"/>
              <a:gd name="T1" fmla="*/ 1 h 959104"/>
              <a:gd name="T2" fmla="*/ 1 w 1007872"/>
              <a:gd name="T3" fmla="*/ 1 h 959104"/>
              <a:gd name="T4" fmla="*/ 3 w 1007872"/>
              <a:gd name="T5" fmla="*/ 1 h 959104"/>
              <a:gd name="T6" fmla="*/ 3 w 1007872"/>
              <a:gd name="T7" fmla="*/ 1 h 959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7872"/>
              <a:gd name="T13" fmla="*/ 0 h 959104"/>
              <a:gd name="T14" fmla="*/ 1007872 w 1007872"/>
              <a:gd name="T15" fmla="*/ 959104 h 959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7872" h="959104">
                <a:moveTo>
                  <a:pt x="0" y="611632"/>
                </a:moveTo>
                <a:cubicBezTo>
                  <a:pt x="83312" y="785368"/>
                  <a:pt x="166624" y="959104"/>
                  <a:pt x="316992" y="879856"/>
                </a:cubicBezTo>
                <a:cubicBezTo>
                  <a:pt x="467360" y="800608"/>
                  <a:pt x="796544" y="272288"/>
                  <a:pt x="902208" y="136144"/>
                </a:cubicBezTo>
                <a:cubicBezTo>
                  <a:pt x="1007872" y="0"/>
                  <a:pt x="979424" y="31496"/>
                  <a:pt x="950976" y="62992"/>
                </a:cubicBezTo>
              </a:path>
            </a:pathLst>
          </a:custGeom>
          <a:solidFill>
            <a:schemeClr val="bg1">
              <a:alpha val="0"/>
            </a:schemeClr>
          </a:solidFill>
          <a:ln w="635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4" name="Forme libre 10">
            <a:extLst>
              <a:ext uri="{FF2B5EF4-FFF2-40B4-BE49-F238E27FC236}">
                <a16:creationId xmlns:a16="http://schemas.microsoft.com/office/drawing/2014/main" id="{81386B91-D8D0-4A02-B9EB-9D6B5A47099A}"/>
              </a:ext>
            </a:extLst>
          </p:cNvPr>
          <p:cNvSpPr>
            <a:spLocks/>
          </p:cNvSpPr>
          <p:nvPr/>
        </p:nvSpPr>
        <p:spPr bwMode="auto">
          <a:xfrm>
            <a:off x="8355013" y="2349500"/>
            <a:ext cx="681037" cy="528638"/>
          </a:xfrm>
          <a:custGeom>
            <a:avLst/>
            <a:gdLst>
              <a:gd name="T0" fmla="*/ 0 w 1007872"/>
              <a:gd name="T1" fmla="*/ 1 h 959104"/>
              <a:gd name="T2" fmla="*/ 1 w 1007872"/>
              <a:gd name="T3" fmla="*/ 1 h 959104"/>
              <a:gd name="T4" fmla="*/ 3 w 1007872"/>
              <a:gd name="T5" fmla="*/ 1 h 959104"/>
              <a:gd name="T6" fmla="*/ 3 w 1007872"/>
              <a:gd name="T7" fmla="*/ 1 h 959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7872"/>
              <a:gd name="T13" fmla="*/ 0 h 959104"/>
              <a:gd name="T14" fmla="*/ 1007872 w 1007872"/>
              <a:gd name="T15" fmla="*/ 959104 h 959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7872" h="959104">
                <a:moveTo>
                  <a:pt x="0" y="611632"/>
                </a:moveTo>
                <a:cubicBezTo>
                  <a:pt x="83312" y="785368"/>
                  <a:pt x="166624" y="959104"/>
                  <a:pt x="316992" y="879856"/>
                </a:cubicBezTo>
                <a:cubicBezTo>
                  <a:pt x="467360" y="800608"/>
                  <a:pt x="796544" y="272288"/>
                  <a:pt x="902208" y="136144"/>
                </a:cubicBezTo>
                <a:cubicBezTo>
                  <a:pt x="1007872" y="0"/>
                  <a:pt x="979424" y="31496"/>
                  <a:pt x="950976" y="62992"/>
                </a:cubicBezTo>
              </a:path>
            </a:pathLst>
          </a:custGeom>
          <a:solidFill>
            <a:schemeClr val="bg1">
              <a:alpha val="0"/>
            </a:schemeClr>
          </a:solidFill>
          <a:ln w="635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" name="Forme libre 11">
            <a:extLst>
              <a:ext uri="{FF2B5EF4-FFF2-40B4-BE49-F238E27FC236}">
                <a16:creationId xmlns:a16="http://schemas.microsoft.com/office/drawing/2014/main" id="{23C0C4CB-500C-4E38-B690-ACA239B1E712}"/>
              </a:ext>
            </a:extLst>
          </p:cNvPr>
          <p:cNvSpPr>
            <a:spLocks/>
          </p:cNvSpPr>
          <p:nvPr/>
        </p:nvSpPr>
        <p:spPr bwMode="auto">
          <a:xfrm>
            <a:off x="8355013" y="2924175"/>
            <a:ext cx="681037" cy="530225"/>
          </a:xfrm>
          <a:custGeom>
            <a:avLst/>
            <a:gdLst>
              <a:gd name="T0" fmla="*/ 0 w 1007872"/>
              <a:gd name="T1" fmla="*/ 1 h 959104"/>
              <a:gd name="T2" fmla="*/ 1 w 1007872"/>
              <a:gd name="T3" fmla="*/ 1 h 959104"/>
              <a:gd name="T4" fmla="*/ 3 w 1007872"/>
              <a:gd name="T5" fmla="*/ 1 h 959104"/>
              <a:gd name="T6" fmla="*/ 3 w 1007872"/>
              <a:gd name="T7" fmla="*/ 1 h 959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7872"/>
              <a:gd name="T13" fmla="*/ 0 h 959104"/>
              <a:gd name="T14" fmla="*/ 1007872 w 1007872"/>
              <a:gd name="T15" fmla="*/ 959104 h 959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7872" h="959104">
                <a:moveTo>
                  <a:pt x="0" y="611632"/>
                </a:moveTo>
                <a:cubicBezTo>
                  <a:pt x="83312" y="785368"/>
                  <a:pt x="166624" y="959104"/>
                  <a:pt x="316992" y="879856"/>
                </a:cubicBezTo>
                <a:cubicBezTo>
                  <a:pt x="467360" y="800608"/>
                  <a:pt x="796544" y="272288"/>
                  <a:pt x="902208" y="136144"/>
                </a:cubicBezTo>
                <a:cubicBezTo>
                  <a:pt x="1007872" y="0"/>
                  <a:pt x="979424" y="31496"/>
                  <a:pt x="950976" y="62992"/>
                </a:cubicBezTo>
              </a:path>
            </a:pathLst>
          </a:custGeom>
          <a:solidFill>
            <a:schemeClr val="bg1">
              <a:alpha val="0"/>
            </a:schemeClr>
          </a:solidFill>
          <a:ln w="635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" name="Forme libre 12">
            <a:extLst>
              <a:ext uri="{FF2B5EF4-FFF2-40B4-BE49-F238E27FC236}">
                <a16:creationId xmlns:a16="http://schemas.microsoft.com/office/drawing/2014/main" id="{86CB48CA-D9AB-4171-BA12-8DD78430231E}"/>
              </a:ext>
            </a:extLst>
          </p:cNvPr>
          <p:cNvSpPr>
            <a:spLocks/>
          </p:cNvSpPr>
          <p:nvPr/>
        </p:nvSpPr>
        <p:spPr bwMode="auto">
          <a:xfrm>
            <a:off x="8355013" y="3573463"/>
            <a:ext cx="681037" cy="528637"/>
          </a:xfrm>
          <a:custGeom>
            <a:avLst/>
            <a:gdLst>
              <a:gd name="T0" fmla="*/ 0 w 1007872"/>
              <a:gd name="T1" fmla="*/ 1 h 959104"/>
              <a:gd name="T2" fmla="*/ 1 w 1007872"/>
              <a:gd name="T3" fmla="*/ 1 h 959104"/>
              <a:gd name="T4" fmla="*/ 3 w 1007872"/>
              <a:gd name="T5" fmla="*/ 1 h 959104"/>
              <a:gd name="T6" fmla="*/ 3 w 1007872"/>
              <a:gd name="T7" fmla="*/ 1 h 959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7872"/>
              <a:gd name="T13" fmla="*/ 0 h 959104"/>
              <a:gd name="T14" fmla="*/ 1007872 w 1007872"/>
              <a:gd name="T15" fmla="*/ 959104 h 959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7872" h="959104">
                <a:moveTo>
                  <a:pt x="0" y="611632"/>
                </a:moveTo>
                <a:cubicBezTo>
                  <a:pt x="83312" y="785368"/>
                  <a:pt x="166624" y="959104"/>
                  <a:pt x="316992" y="879856"/>
                </a:cubicBezTo>
                <a:cubicBezTo>
                  <a:pt x="467360" y="800608"/>
                  <a:pt x="796544" y="272288"/>
                  <a:pt x="902208" y="136144"/>
                </a:cubicBezTo>
                <a:cubicBezTo>
                  <a:pt x="1007872" y="0"/>
                  <a:pt x="979424" y="31496"/>
                  <a:pt x="950976" y="62992"/>
                </a:cubicBezTo>
              </a:path>
            </a:pathLst>
          </a:custGeom>
          <a:solidFill>
            <a:schemeClr val="bg1">
              <a:alpha val="0"/>
            </a:schemeClr>
          </a:solidFill>
          <a:ln w="635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7" name="Forme libre 13">
            <a:extLst>
              <a:ext uri="{FF2B5EF4-FFF2-40B4-BE49-F238E27FC236}">
                <a16:creationId xmlns:a16="http://schemas.microsoft.com/office/drawing/2014/main" id="{C1F2EB34-C656-416E-AF7D-83F7FE464F44}"/>
              </a:ext>
            </a:extLst>
          </p:cNvPr>
          <p:cNvSpPr>
            <a:spLocks/>
          </p:cNvSpPr>
          <p:nvPr/>
        </p:nvSpPr>
        <p:spPr bwMode="auto">
          <a:xfrm>
            <a:off x="8388350" y="4149725"/>
            <a:ext cx="681038" cy="530225"/>
          </a:xfrm>
          <a:custGeom>
            <a:avLst/>
            <a:gdLst>
              <a:gd name="T0" fmla="*/ 0 w 1007872"/>
              <a:gd name="T1" fmla="*/ 1 h 959104"/>
              <a:gd name="T2" fmla="*/ 1 w 1007872"/>
              <a:gd name="T3" fmla="*/ 1 h 959104"/>
              <a:gd name="T4" fmla="*/ 3 w 1007872"/>
              <a:gd name="T5" fmla="*/ 1 h 959104"/>
              <a:gd name="T6" fmla="*/ 3 w 1007872"/>
              <a:gd name="T7" fmla="*/ 1 h 959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7872"/>
              <a:gd name="T13" fmla="*/ 0 h 959104"/>
              <a:gd name="T14" fmla="*/ 1007872 w 1007872"/>
              <a:gd name="T15" fmla="*/ 959104 h 959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7872" h="959104">
                <a:moveTo>
                  <a:pt x="0" y="611632"/>
                </a:moveTo>
                <a:cubicBezTo>
                  <a:pt x="83312" y="785368"/>
                  <a:pt x="166624" y="959104"/>
                  <a:pt x="316992" y="879856"/>
                </a:cubicBezTo>
                <a:cubicBezTo>
                  <a:pt x="467360" y="800608"/>
                  <a:pt x="796544" y="272288"/>
                  <a:pt x="902208" y="136144"/>
                </a:cubicBezTo>
                <a:cubicBezTo>
                  <a:pt x="1007872" y="0"/>
                  <a:pt x="979424" y="31496"/>
                  <a:pt x="950976" y="62992"/>
                </a:cubicBezTo>
              </a:path>
            </a:pathLst>
          </a:custGeom>
          <a:solidFill>
            <a:schemeClr val="bg1">
              <a:alpha val="0"/>
            </a:schemeClr>
          </a:solidFill>
          <a:ln w="635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C3667DC-2E22-4756-B74B-44ED274733C6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69714"/>
            <a:ext cx="8928100" cy="417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888B8D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dirty="0">
                <a:latin typeface="+mn-lt"/>
              </a:rPr>
              <a:t>Engagement sur le respect du cadre réglementaire</a:t>
            </a:r>
          </a:p>
        </p:txBody>
      </p:sp>
    </p:spTree>
    <p:extLst>
      <p:ext uri="{BB962C8B-B14F-4D97-AF65-F5344CB8AC3E}">
        <p14:creationId xmlns:p14="http://schemas.microsoft.com/office/powerpoint/2010/main" val="19540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0A8BBD-1B34-4378-9976-CF0FFD9B56DF}"/>
              </a:ext>
            </a:extLst>
          </p:cNvPr>
          <p:cNvSpPr/>
          <p:nvPr/>
        </p:nvSpPr>
        <p:spPr>
          <a:xfrm>
            <a:off x="5683017" y="1716086"/>
            <a:ext cx="3619500" cy="3425825"/>
          </a:xfrm>
          <a:prstGeom prst="round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10" name="Espace réservé du numéro de diapositive 3">
            <a:extLst>
              <a:ext uri="{FF2B5EF4-FFF2-40B4-BE49-F238E27FC236}">
                <a16:creationId xmlns:a16="http://schemas.microsoft.com/office/drawing/2014/main" id="{C8AE0A71-D95F-4FB1-A3BC-0F715DF35A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73A729-F5F6-497D-95A6-F35FAC3B2027}" type="slidenum">
              <a:rPr lang="fr-FR" altLang="fr-FR" sz="1000" b="0"/>
              <a:pPr/>
              <a:t>6</a:t>
            </a:fld>
            <a:endParaRPr lang="fr-FR" altLang="fr-FR" sz="1000" b="0"/>
          </a:p>
        </p:txBody>
      </p:sp>
      <p:sp>
        <p:nvSpPr>
          <p:cNvPr id="17412" name="Text Box 35">
            <a:extLst>
              <a:ext uri="{FF2B5EF4-FFF2-40B4-BE49-F238E27FC236}">
                <a16:creationId xmlns:a16="http://schemas.microsoft.com/office/drawing/2014/main" id="{8A180143-90B2-44B1-89CC-F38B1C1A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34" y="1244933"/>
            <a:ext cx="7718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Avant : La collecte des déchets ménagers était réalisée en deux flux séparés :</a:t>
            </a:r>
          </a:p>
        </p:txBody>
      </p:sp>
      <p:sp>
        <p:nvSpPr>
          <p:cNvPr id="41006" name="Text Box 46">
            <a:extLst>
              <a:ext uri="{FF2B5EF4-FFF2-40B4-BE49-F238E27FC236}">
                <a16:creationId xmlns:a16="http://schemas.microsoft.com/office/drawing/2014/main" id="{139F3DE8-2BE4-4C19-9CD7-E752DDC06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538" y="1845470"/>
            <a:ext cx="38877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dirty="0"/>
              <a:t>Projet d’unité de méthanisation </a:t>
            </a:r>
          </a:p>
          <a:p>
            <a:pPr algn="ctr" eaLnBrk="1" hangingPunct="1"/>
            <a:r>
              <a:rPr lang="fr-FR" altLang="fr-FR" dirty="0"/>
              <a:t>de biodéchets</a:t>
            </a:r>
          </a:p>
        </p:txBody>
      </p:sp>
      <p:pic>
        <p:nvPicPr>
          <p:cNvPr id="41007" name="Picture 47" descr="petit sac vert copie">
            <a:extLst>
              <a:ext uri="{FF2B5EF4-FFF2-40B4-BE49-F238E27FC236}">
                <a16:creationId xmlns:a16="http://schemas.microsoft.com/office/drawing/2014/main" id="{D99E19C7-2A9B-4BFF-B25E-A2110E805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293395"/>
            <a:ext cx="381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9" name="Text Box 49">
            <a:extLst>
              <a:ext uri="{FF2B5EF4-FFF2-40B4-BE49-F238E27FC236}">
                <a16:creationId xmlns:a16="http://schemas.microsoft.com/office/drawing/2014/main" id="{0C71387C-06F5-4A7C-87E7-D1534E658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3955256"/>
            <a:ext cx="3960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Nécessite la collecte d’un 3</a:t>
            </a:r>
            <a:r>
              <a:rPr lang="fr-FR" altLang="fr-FR" baseline="30000"/>
              <a:t>e</a:t>
            </a:r>
            <a:r>
              <a:rPr lang="fr-FR" altLang="fr-FR"/>
              <a:t> flux</a:t>
            </a:r>
          </a:p>
        </p:txBody>
      </p:sp>
      <p:sp>
        <p:nvSpPr>
          <p:cNvPr id="41010" name="Text Box 50">
            <a:extLst>
              <a:ext uri="{FF2B5EF4-FFF2-40B4-BE49-F238E27FC236}">
                <a16:creationId xmlns:a16="http://schemas.microsoft.com/office/drawing/2014/main" id="{33E0AAF0-AE1F-45B5-A193-5FADDB18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4653756"/>
            <a:ext cx="3960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Biodéchets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08B8FE-4F9A-4D46-B8F7-B49A1D029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629694"/>
            <a:ext cx="1849438" cy="123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21">
            <a:extLst>
              <a:ext uri="{FF2B5EF4-FFF2-40B4-BE49-F238E27FC236}">
                <a16:creationId xmlns:a16="http://schemas.microsoft.com/office/drawing/2014/main" id="{13D3CE2F-120E-4AF9-ACDB-DA6CF8B8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716086"/>
            <a:ext cx="19081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2">
            <a:extLst>
              <a:ext uri="{FF2B5EF4-FFF2-40B4-BE49-F238E27FC236}">
                <a16:creationId xmlns:a16="http://schemas.microsoft.com/office/drawing/2014/main" id="{19022290-E0D0-4FB1-8CC6-35EB4DC2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716087"/>
            <a:ext cx="1908175" cy="3425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41D5C265-2DD6-4E52-B83F-E44D7E4DC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34" y="115888"/>
            <a:ext cx="11904133" cy="417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L’intérêt pour le dispositif multiflux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6" grpId="0"/>
      <p:bldP spid="41009" grpId="0"/>
      <p:bldP spid="410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3">
            <a:extLst>
              <a:ext uri="{FF2B5EF4-FFF2-40B4-BE49-F238E27FC236}">
                <a16:creationId xmlns:a16="http://schemas.microsoft.com/office/drawing/2014/main" id="{879FA371-7B5F-4394-8582-9613B6815C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67B7F0-E6E1-482B-A6F0-0B89CEC20EC7}" type="slidenum">
              <a:rPr lang="fr-FR" altLang="fr-FR" sz="1000" b="0"/>
              <a:pPr/>
              <a:t>7</a:t>
            </a:fld>
            <a:endParaRPr lang="fr-FR" altLang="fr-FR" sz="1000" b="0"/>
          </a:p>
        </p:txBody>
      </p:sp>
      <p:pic>
        <p:nvPicPr>
          <p:cNvPr id="19460" name="Picture 5" descr="camion_poubelle_carre">
            <a:extLst>
              <a:ext uri="{FF2B5EF4-FFF2-40B4-BE49-F238E27FC236}">
                <a16:creationId xmlns:a16="http://schemas.microsoft.com/office/drawing/2014/main" id="{0DD3E337-E460-4C5E-BEF9-95176589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9" y="4149727"/>
            <a:ext cx="12969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bac roulant">
            <a:extLst>
              <a:ext uri="{FF2B5EF4-FFF2-40B4-BE49-F238E27FC236}">
                <a16:creationId xmlns:a16="http://schemas.microsoft.com/office/drawing/2014/main" id="{759734F3-A35E-458A-AF76-441C5F38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9" y="2420940"/>
            <a:ext cx="6699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MOYEN SAC ORANGE copie">
            <a:extLst>
              <a:ext uri="{FF2B5EF4-FFF2-40B4-BE49-F238E27FC236}">
                <a16:creationId xmlns:a16="http://schemas.microsoft.com/office/drawing/2014/main" id="{0D3A37C8-AF52-4C9B-A670-3FC528F6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4" y="2708277"/>
            <a:ext cx="5302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camion_poubelle_carre">
            <a:extLst>
              <a:ext uri="{FF2B5EF4-FFF2-40B4-BE49-F238E27FC236}">
                <a16:creationId xmlns:a16="http://schemas.microsoft.com/office/drawing/2014/main" id="{54F48ADF-3549-4ABE-A00F-071EC900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4149727"/>
            <a:ext cx="12969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Line 9">
            <a:extLst>
              <a:ext uri="{FF2B5EF4-FFF2-40B4-BE49-F238E27FC236}">
                <a16:creationId xmlns:a16="http://schemas.microsoft.com/office/drawing/2014/main" id="{3A39273B-D0BF-4AA8-8CD2-4AEA4631B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0163" y="3357564"/>
            <a:ext cx="0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65" name="Line 10">
            <a:extLst>
              <a:ext uri="{FF2B5EF4-FFF2-40B4-BE49-F238E27FC236}">
                <a16:creationId xmlns:a16="http://schemas.microsoft.com/office/drawing/2014/main" id="{CA9BD90A-5F19-498A-9354-26BD64A56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0750" y="3357564"/>
            <a:ext cx="0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66" name="Text Box 11">
            <a:extLst>
              <a:ext uri="{FF2B5EF4-FFF2-40B4-BE49-F238E27FC236}">
                <a16:creationId xmlns:a16="http://schemas.microsoft.com/office/drawing/2014/main" id="{9E5D81EC-E1DB-4ECF-8197-2B1875F26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1989139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/>
              <a:t>Ordures ménagères</a:t>
            </a:r>
          </a:p>
        </p:txBody>
      </p:sp>
      <p:sp>
        <p:nvSpPr>
          <p:cNvPr id="19467" name="Text Box 12">
            <a:extLst>
              <a:ext uri="{FF2B5EF4-FFF2-40B4-BE49-F238E27FC236}">
                <a16:creationId xmlns:a16="http://schemas.microsoft.com/office/drawing/2014/main" id="{64713B1E-6B0F-4DC3-8E36-10F57AB05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1989139"/>
            <a:ext cx="1208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/>
              <a:t>Recyclables</a:t>
            </a:r>
          </a:p>
        </p:txBody>
      </p:sp>
      <p:sp>
        <p:nvSpPr>
          <p:cNvPr id="19468" name="Rectangle 13">
            <a:extLst>
              <a:ext uri="{FF2B5EF4-FFF2-40B4-BE49-F238E27FC236}">
                <a16:creationId xmlns:a16="http://schemas.microsoft.com/office/drawing/2014/main" id="{6597B13F-FB59-4DB8-A02D-D65D1D4C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1916114"/>
            <a:ext cx="1871662" cy="3384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469" name="Rectangle 14">
            <a:extLst>
              <a:ext uri="{FF2B5EF4-FFF2-40B4-BE49-F238E27FC236}">
                <a16:creationId xmlns:a16="http://schemas.microsoft.com/office/drawing/2014/main" id="{02590B17-8FEB-4341-9D10-655F7D686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713" y="1916114"/>
            <a:ext cx="1871662" cy="3384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470" name="Rectangle 15">
            <a:extLst>
              <a:ext uri="{FF2B5EF4-FFF2-40B4-BE49-F238E27FC236}">
                <a16:creationId xmlns:a16="http://schemas.microsoft.com/office/drawing/2014/main" id="{4E664430-972F-484B-B4DC-6970CDE0E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276" y="1916114"/>
            <a:ext cx="1871663" cy="3384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471" name="Text Box 16">
            <a:extLst>
              <a:ext uri="{FF2B5EF4-FFF2-40B4-BE49-F238E27FC236}">
                <a16:creationId xmlns:a16="http://schemas.microsoft.com/office/drawing/2014/main" id="{46D64D8B-83F6-47C2-88AF-7A4B5A4B9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9" y="1989139"/>
            <a:ext cx="1138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/>
              <a:t>Biodéchets</a:t>
            </a:r>
          </a:p>
        </p:txBody>
      </p:sp>
      <p:pic>
        <p:nvPicPr>
          <p:cNvPr id="19472" name="Picture 17" descr="bac roulant">
            <a:extLst>
              <a:ext uri="{FF2B5EF4-FFF2-40B4-BE49-F238E27FC236}">
                <a16:creationId xmlns:a16="http://schemas.microsoft.com/office/drawing/2014/main" id="{040B00BD-C61B-4C27-9F41-7FBEF8D62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9" y="2349502"/>
            <a:ext cx="6699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Line 18">
            <a:extLst>
              <a:ext uri="{FF2B5EF4-FFF2-40B4-BE49-F238E27FC236}">
                <a16:creationId xmlns:a16="http://schemas.microsoft.com/office/drawing/2014/main" id="{212813AB-B828-48B3-A9D4-B7FAB2724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6875" y="3357564"/>
            <a:ext cx="0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9474" name="Picture 19" descr="camion_poubelle_carre">
            <a:extLst>
              <a:ext uri="{FF2B5EF4-FFF2-40B4-BE49-F238E27FC236}">
                <a16:creationId xmlns:a16="http://schemas.microsoft.com/office/drawing/2014/main" id="{941EF612-2F3F-4410-92B2-FDFB8914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4221165"/>
            <a:ext cx="12969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0" descr="petit sac vert copie">
            <a:extLst>
              <a:ext uri="{FF2B5EF4-FFF2-40B4-BE49-F238E27FC236}">
                <a16:creationId xmlns:a16="http://schemas.microsoft.com/office/drawing/2014/main" id="{70525919-E0F7-4440-9C8A-87A5BDC56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2708277"/>
            <a:ext cx="381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21">
            <a:extLst>
              <a:ext uri="{FF2B5EF4-FFF2-40B4-BE49-F238E27FC236}">
                <a16:creationId xmlns:a16="http://schemas.microsoft.com/office/drawing/2014/main" id="{6D8FD393-F27D-469A-813D-D50A33499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9" y="1341439"/>
            <a:ext cx="5407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Solution 1 : mise en place d’une collecte additionnelle</a:t>
            </a:r>
          </a:p>
        </p:txBody>
      </p:sp>
      <p:sp>
        <p:nvSpPr>
          <p:cNvPr id="19477" name="Text Box 22">
            <a:extLst>
              <a:ext uri="{FF2B5EF4-FFF2-40B4-BE49-F238E27FC236}">
                <a16:creationId xmlns:a16="http://schemas.microsoft.com/office/drawing/2014/main" id="{CFDD5F00-10EF-402E-B8E2-C93B649D1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9" y="5516564"/>
            <a:ext cx="2943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Dispositif à 3 collectes</a:t>
            </a:r>
          </a:p>
          <a:p>
            <a:pPr algn="ctr" eaLnBrk="1" hangingPunct="1"/>
            <a:r>
              <a:rPr lang="fr-FR" altLang="fr-FR"/>
              <a:t>3 jours de collecte différents</a:t>
            </a:r>
          </a:p>
        </p:txBody>
      </p:sp>
      <p:sp>
        <p:nvSpPr>
          <p:cNvPr id="19478" name="Line 23">
            <a:extLst>
              <a:ext uri="{FF2B5EF4-FFF2-40B4-BE49-F238E27FC236}">
                <a16:creationId xmlns:a16="http://schemas.microsoft.com/office/drawing/2014/main" id="{7709020B-BCC3-40DD-BA73-014041100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0838" y="1125539"/>
            <a:ext cx="0" cy="5256212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1208" name="Text Box 24">
            <a:extLst>
              <a:ext uri="{FF2B5EF4-FFF2-40B4-BE49-F238E27FC236}">
                <a16:creationId xmlns:a16="http://schemas.microsoft.com/office/drawing/2014/main" id="{CE0C7E94-C1D1-4CCA-8BBE-6FA6E2B05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739" y="1341439"/>
            <a:ext cx="2198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Solution 2 : multiflux</a:t>
            </a:r>
          </a:p>
        </p:txBody>
      </p:sp>
      <p:pic>
        <p:nvPicPr>
          <p:cNvPr id="221210" name="Picture 26" descr="camion_poubelle_carre">
            <a:extLst>
              <a:ext uri="{FF2B5EF4-FFF2-40B4-BE49-F238E27FC236}">
                <a16:creationId xmlns:a16="http://schemas.microsoft.com/office/drawing/2014/main" id="{632ACD7F-6205-408B-BE41-508A7CDB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292602"/>
            <a:ext cx="12969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211" name="Rectangle 27">
            <a:extLst>
              <a:ext uri="{FF2B5EF4-FFF2-40B4-BE49-F238E27FC236}">
                <a16:creationId xmlns:a16="http://schemas.microsoft.com/office/drawing/2014/main" id="{E290E537-58A8-44E4-B85C-095E4C9B7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1" y="1916114"/>
            <a:ext cx="1871663" cy="3384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21213" name="Text Box 29">
            <a:extLst>
              <a:ext uri="{FF2B5EF4-FFF2-40B4-BE49-F238E27FC236}">
                <a16:creationId xmlns:a16="http://schemas.microsoft.com/office/drawing/2014/main" id="{DD5BEDED-46B1-4B6A-83C8-1C6DFBD66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5" y="5516564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Collecte unique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F5D10FF5-521C-4FAD-A5D9-91A2EE5A7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34" y="115888"/>
            <a:ext cx="11904133" cy="417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Le principe de la collecte multiflux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93C927-838A-41FF-898F-3AF9E4812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39" y="1989139"/>
            <a:ext cx="534326" cy="1800225"/>
          </a:xfrm>
          <a:prstGeom prst="rect">
            <a:avLst/>
          </a:prstGeom>
        </p:spPr>
      </p:pic>
      <p:sp>
        <p:nvSpPr>
          <p:cNvPr id="221212" name="Line 28">
            <a:extLst>
              <a:ext uri="{FF2B5EF4-FFF2-40B4-BE49-F238E27FC236}">
                <a16:creationId xmlns:a16="http://schemas.microsoft.com/office/drawing/2014/main" id="{741EC1CD-A2EC-48D5-A9C6-BD3C38A54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9263" y="3789364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08" grpId="0"/>
      <p:bldP spid="221211" grpId="0" animBg="1"/>
      <p:bldP spid="2212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3">
            <a:extLst>
              <a:ext uri="{FF2B5EF4-FFF2-40B4-BE49-F238E27FC236}">
                <a16:creationId xmlns:a16="http://schemas.microsoft.com/office/drawing/2014/main" id="{1ACEFE4C-2910-4C89-90DF-37DFCDC2593F}"/>
              </a:ext>
            </a:extLst>
          </p:cNvPr>
          <p:cNvSpPr txBox="1">
            <a:spLocks noGrp="1"/>
          </p:cNvSpPr>
          <p:nvPr/>
        </p:nvSpPr>
        <p:spPr bwMode="auto">
          <a:xfrm>
            <a:off x="10191750" y="6524625"/>
            <a:ext cx="476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A39DF2D-D9CA-41E9-9CD7-44B2C813CCE0}" type="slidenum">
              <a:rPr lang="fr-FR" altLang="fr-FR" sz="1000" b="0"/>
              <a:pPr algn="r" eaLnBrk="1" hangingPunct="1"/>
              <a:t>8</a:t>
            </a:fld>
            <a:endParaRPr lang="fr-FR" altLang="fr-FR" sz="1000" b="0"/>
          </a:p>
        </p:txBody>
      </p:sp>
      <p:pic>
        <p:nvPicPr>
          <p:cNvPr id="252936" name="Picture 8" descr="Schéma derniere version FINALE copie">
            <a:extLst>
              <a:ext uri="{FF2B5EF4-FFF2-40B4-BE49-F238E27FC236}">
                <a16:creationId xmlns:a16="http://schemas.microsoft.com/office/drawing/2014/main" id="{E9E8F813-D1A6-4005-B75C-D8C9F8647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/>
          <a:stretch/>
        </p:blipFill>
        <p:spPr bwMode="auto">
          <a:xfrm>
            <a:off x="449264" y="1009649"/>
            <a:ext cx="8056561" cy="520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375203A-D321-41F5-A9DC-95A6886605B0}"/>
              </a:ext>
            </a:extLst>
          </p:cNvPr>
          <p:cNvSpPr txBox="1">
            <a:spLocks noChangeArrowheads="1"/>
          </p:cNvSpPr>
          <p:nvPr/>
        </p:nvSpPr>
        <p:spPr>
          <a:xfrm>
            <a:off x="143934" y="115888"/>
            <a:ext cx="11904133" cy="417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Le centre de tri multiflux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1">
            <a:extLst>
              <a:ext uri="{FF2B5EF4-FFF2-40B4-BE49-F238E27FC236}">
                <a16:creationId xmlns:a16="http://schemas.microsoft.com/office/drawing/2014/main" id="{67BC205B-4964-417A-857A-B54F6F4B0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047F39-F6AF-46DB-AFCE-4B96CEB1C5AE}" type="slidenum">
              <a:rPr lang="fr-FR" altLang="fr-FR" sz="1000" b="0">
                <a:ea typeface="MS PGothic" panose="020B0600070205080204" pitchFamily="34" charset="-128"/>
              </a:rPr>
              <a:pPr/>
              <a:t>9</a:t>
            </a:fld>
            <a:endParaRPr lang="fr-FR" altLang="fr-FR" sz="1000" b="0">
              <a:ea typeface="MS PGothic" panose="020B0600070205080204" pitchFamily="34" charset="-128"/>
            </a:endParaRPr>
          </a:p>
        </p:txBody>
      </p:sp>
      <p:pic>
        <p:nvPicPr>
          <p:cNvPr id="4" name="Picture 16" descr="DSC01766">
            <a:extLst>
              <a:ext uri="{FF2B5EF4-FFF2-40B4-BE49-F238E27FC236}">
                <a16:creationId xmlns:a16="http://schemas.microsoft.com/office/drawing/2014/main" id="{BBE769EA-B000-46CA-83E9-D7E5BA26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008856"/>
            <a:ext cx="3040062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P1000520">
            <a:extLst>
              <a:ext uri="{FF2B5EF4-FFF2-40B4-BE49-F238E27FC236}">
                <a16:creationId xmlns:a16="http://schemas.microsoft.com/office/drawing/2014/main" id="{FB5819D7-7064-41EC-A4F4-1F51F951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3838576"/>
            <a:ext cx="3040062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1000386">
            <a:extLst>
              <a:ext uri="{FF2B5EF4-FFF2-40B4-BE49-F238E27FC236}">
                <a16:creationId xmlns:a16="http://schemas.microsoft.com/office/drawing/2014/main" id="{9C83CC6B-C017-4956-BC75-0E81DB79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1" y="1008856"/>
            <a:ext cx="29686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 8" descr="Trémie.jpg">
            <a:extLst>
              <a:ext uri="{FF2B5EF4-FFF2-40B4-BE49-F238E27FC236}">
                <a16:creationId xmlns:a16="http://schemas.microsoft.com/office/drawing/2014/main" id="{975F540D-521A-47EC-8F67-257D40FB5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08856"/>
            <a:ext cx="2121872" cy="282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mage 9" descr="Chargement sacs orange.jpg">
            <a:extLst>
              <a:ext uri="{FF2B5EF4-FFF2-40B4-BE49-F238E27FC236}">
                <a16:creationId xmlns:a16="http://schemas.microsoft.com/office/drawing/2014/main" id="{F3975D78-0822-4424-A11F-54BB45AB1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1" y="3838576"/>
            <a:ext cx="29686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79A9728-8BC9-4B43-A115-E22AB0362CA5}"/>
              </a:ext>
            </a:extLst>
          </p:cNvPr>
          <p:cNvSpPr txBox="1">
            <a:spLocks noChangeArrowheads="1"/>
          </p:cNvSpPr>
          <p:nvPr/>
        </p:nvSpPr>
        <p:spPr>
          <a:xfrm>
            <a:off x="143934" y="115888"/>
            <a:ext cx="11904133" cy="417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altLang="fr-FR" sz="2500" b="1" dirty="0">
                <a:solidFill>
                  <a:srgbClr val="888B8D"/>
                </a:solidFill>
                <a:latin typeface="+mn-lt"/>
              </a:rPr>
              <a:t>Le tri optique des sacs en fonction de leur couleur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1864</Words>
  <Application>Microsoft Office PowerPoint</Application>
  <PresentationFormat>Grand écran</PresentationFormat>
  <Paragraphs>424</Paragraphs>
  <Slides>39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Calibri</vt:lpstr>
      <vt:lpstr>Century Gothic</vt:lpstr>
      <vt:lpstr>Symbol</vt:lpstr>
      <vt:lpstr>Times New Roman</vt:lpstr>
      <vt:lpstr>Trebuchet MS</vt:lpstr>
      <vt:lpstr>Wingdings</vt:lpstr>
      <vt:lpstr>Wingdings 3</vt:lpstr>
      <vt:lpstr>Facette</vt:lpstr>
      <vt:lpstr>Présentation PowerPoint</vt:lpstr>
      <vt:lpstr>Présentation PowerPoint</vt:lpstr>
      <vt:lpstr>Présentation PowerPoint</vt:lpstr>
      <vt:lpstr>Les grandes étapes dans les filières de traitement </vt:lpstr>
      <vt:lpstr>Présentation PowerPoint</vt:lpstr>
      <vt:lpstr>L’intérêt pour le dispositif multiflux</vt:lpstr>
      <vt:lpstr>Le principe de la collecte multiflux</vt:lpstr>
      <vt:lpstr>Présentation PowerPoint</vt:lpstr>
      <vt:lpstr>Présentation PowerPoint</vt:lpstr>
      <vt:lpstr>Présentation PowerPoint</vt:lpstr>
      <vt:lpstr>Le matériel de dotation : les sacs de tri</vt:lpstr>
      <vt:lpstr>Les actions de communication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 unités de co-génération</vt:lpstr>
      <vt:lpstr>Purification par membrane  Procédé Air Liquide   Capacité  : 50 m3/h en biométhane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Nadia SANFILIPPO</dc:creator>
  <cp:lastModifiedBy>Nadia SANFILIPPO</cp:lastModifiedBy>
  <cp:revision>124</cp:revision>
  <cp:lastPrinted>2022-10-04T11:20:13Z</cp:lastPrinted>
  <dcterms:created xsi:type="dcterms:W3CDTF">2021-04-14T08:29:42Z</dcterms:created>
  <dcterms:modified xsi:type="dcterms:W3CDTF">2022-10-05T06:16:00Z</dcterms:modified>
</cp:coreProperties>
</file>